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7" r:id="rId2"/>
    <p:sldId id="258" r:id="rId3"/>
    <p:sldId id="381" r:id="rId4"/>
    <p:sldId id="380" r:id="rId5"/>
    <p:sldId id="384" r:id="rId6"/>
    <p:sldId id="392" r:id="rId7"/>
    <p:sldId id="389" r:id="rId8"/>
    <p:sldId id="420" r:id="rId9"/>
    <p:sldId id="446" r:id="rId10"/>
    <p:sldId id="382" r:id="rId11"/>
    <p:sldId id="391" r:id="rId12"/>
    <p:sldId id="393" r:id="rId13"/>
    <p:sldId id="388" r:id="rId14"/>
    <p:sldId id="387" r:id="rId15"/>
    <p:sldId id="422" r:id="rId16"/>
    <p:sldId id="394" r:id="rId17"/>
    <p:sldId id="395" r:id="rId18"/>
    <p:sldId id="396" r:id="rId19"/>
    <p:sldId id="397" r:id="rId20"/>
    <p:sldId id="398" r:id="rId21"/>
    <p:sldId id="390" r:id="rId22"/>
    <p:sldId id="399" r:id="rId23"/>
    <p:sldId id="400" r:id="rId24"/>
    <p:sldId id="415" r:id="rId25"/>
    <p:sldId id="402" r:id="rId26"/>
    <p:sldId id="403" r:id="rId27"/>
    <p:sldId id="405" r:id="rId28"/>
    <p:sldId id="406" r:id="rId29"/>
    <p:sldId id="404" r:id="rId30"/>
    <p:sldId id="407" r:id="rId31"/>
    <p:sldId id="408" r:id="rId32"/>
    <p:sldId id="409" r:id="rId33"/>
    <p:sldId id="410" r:id="rId34"/>
    <p:sldId id="412" r:id="rId35"/>
    <p:sldId id="413" r:id="rId36"/>
    <p:sldId id="411" r:id="rId37"/>
    <p:sldId id="451" r:id="rId38"/>
    <p:sldId id="449" r:id="rId39"/>
    <p:sldId id="448" r:id="rId40"/>
    <p:sldId id="450" r:id="rId41"/>
    <p:sldId id="454" r:id="rId42"/>
    <p:sldId id="470" r:id="rId43"/>
    <p:sldId id="480" r:id="rId44"/>
    <p:sldId id="466" r:id="rId45"/>
    <p:sldId id="464" r:id="rId46"/>
    <p:sldId id="474" r:id="rId47"/>
    <p:sldId id="473" r:id="rId48"/>
    <p:sldId id="476" r:id="rId49"/>
    <p:sldId id="467" r:id="rId50"/>
    <p:sldId id="482" r:id="rId51"/>
    <p:sldId id="421" r:id="rId52"/>
  </p:sldIdLst>
  <p:sldSz cx="12190413"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p15:clr>
            <a:srgbClr val="A4A3A4"/>
          </p15:clr>
        </p15:guide>
        <p15:guide id="2" pos="37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85767" autoAdjust="0"/>
  </p:normalViewPr>
  <p:slideViewPr>
    <p:cSldViewPr>
      <p:cViewPr varScale="1">
        <p:scale>
          <a:sx n="70" d="100"/>
          <a:sy n="70" d="100"/>
        </p:scale>
        <p:origin x="-720" y="-108"/>
      </p:cViewPr>
      <p:guideLst>
        <p:guide orient="horz" pos="2069"/>
        <p:guide pos="3703"/>
      </p:guideLst>
    </p:cSldViewPr>
  </p:slideViewPr>
  <p:notesTextViewPr>
    <p:cViewPr>
      <p:scale>
        <a:sx n="1" d="1"/>
        <a:sy n="1" d="1"/>
      </p:scale>
      <p:origin x="0" y="0"/>
    </p:cViewPr>
  </p:notesTextViewPr>
  <p:sorterViewPr>
    <p:cViewPr>
      <p:scale>
        <a:sx n="200" d="100"/>
        <a:sy n="200" d="100"/>
      </p:scale>
      <p:origin x="0" y="47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theme" Target="theme/theme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3F57B4F-EACD-411B-BD3B-AF1938B73408}" type="doc">
      <dgm:prSet loTypeId="urn:microsoft.com/office/officeart/2008/layout/HorizontalMultiLevelHierarchy" loCatId="hierarchy" qsTypeId="urn:microsoft.com/office/officeart/2005/8/quickstyle/simple4#1" qsCatId="simple" csTypeId="urn:microsoft.com/office/officeart/2005/8/colors/colorful4#1" csCatId="colorful" phldr="1"/>
      <dgm:spPr/>
      <dgm:t>
        <a:bodyPr/>
        <a:lstStyle/>
        <a:p>
          <a:endParaRPr lang="zh-CN" altLang="en-US"/>
        </a:p>
      </dgm:t>
    </dgm:pt>
    <dgm:pt modelId="{80E974F4-040A-4F43-9A8B-49C9C1A1A1B5}">
      <dgm:prSet phldrT="[文本]" phldr="0" custT="1"/>
      <dgm:spPr/>
      <dgm:t>
        <a:bodyPr vert="vert" wrap="square"/>
        <a:lstStyle/>
        <a:p>
          <a:pPr>
            <a:lnSpc>
              <a:spcPct val="100000"/>
            </a:lnSpc>
            <a:spcBef>
              <a:spcPct val="0"/>
            </a:spcBef>
            <a:spcAft>
              <a:spcPct val="35000"/>
            </a:spcAft>
          </a:pPr>
          <a:r>
            <a:rPr lang="zh-CN" altLang="en-US" sz="3600">
              <a:latin typeface="楷体" panose="02010609060101010101" charset="-122"/>
              <a:ea typeface="楷体" panose="02010609060101010101" charset="-122"/>
            </a:rPr>
            <a:t> electrolyte</a:t>
          </a:r>
        </a:p>
        <a:p>
          <a:pPr>
            <a:lnSpc>
              <a:spcPct val="100000"/>
            </a:lnSpc>
            <a:spcBef>
              <a:spcPct val="0"/>
            </a:spcBef>
            <a:spcAft>
              <a:spcPct val="35000"/>
            </a:spcAft>
          </a:pPr>
          <a:endParaRPr lang="zh-CN" altLang="en-US" sz="3600">
            <a:latin typeface="楷体" panose="02010609060101010101" charset="-122"/>
            <a:ea typeface="楷体" panose="02010609060101010101" charset="-122"/>
          </a:endParaRPr>
        </a:p>
      </dgm:t>
    </dgm:pt>
    <dgm:pt modelId="{7F054301-18A2-4053-B3A5-2F211259444E}" type="parTrans" cxnId="{E2DDA668-8DFC-4747-A456-B84B77D9F315}">
      <dgm:prSet/>
      <dgm:spPr/>
      <dgm:t>
        <a:bodyPr/>
        <a:lstStyle/>
        <a:p>
          <a:endParaRPr lang="zh-CN" altLang="en-US">
            <a:latin typeface="楷体" panose="02010609060101010101" charset="-122"/>
            <a:ea typeface="楷体" panose="02010609060101010101" charset="-122"/>
          </a:endParaRPr>
        </a:p>
      </dgm:t>
    </dgm:pt>
    <dgm:pt modelId="{FCA7BADC-0A36-473C-A14F-4CD9D5D80E58}" type="sibTrans" cxnId="{E2DDA668-8DFC-4747-A456-B84B77D9F315}">
      <dgm:prSet/>
      <dgm:spPr/>
      <dgm:t>
        <a:bodyPr/>
        <a:lstStyle/>
        <a:p>
          <a:endParaRPr lang="zh-CN" altLang="en-US">
            <a:latin typeface="楷体" panose="02010609060101010101" charset="-122"/>
            <a:ea typeface="楷体" panose="02010609060101010101" charset="-122"/>
          </a:endParaRPr>
        </a:p>
      </dgm:t>
    </dgm:pt>
    <dgm:pt modelId="{24FC732C-21DA-448B-8FF5-A85EAB7D55D9}">
      <dgm:prSet phldrT="[文本]" phldr="0" custT="1"/>
      <dgm:spPr/>
      <dgm:t>
        <a:bodyPr vert="horz" wrap="square"/>
        <a:lstStyle/>
        <a:p>
          <a:pPr>
            <a:lnSpc>
              <a:spcPct val="100000"/>
            </a:lnSpc>
            <a:spcBef>
              <a:spcPct val="0"/>
            </a:spcBef>
            <a:spcAft>
              <a:spcPct val="35000"/>
            </a:spcAft>
          </a:pPr>
          <a:r>
            <a:rPr lang="zh-CN" altLang="en-US" sz="2800">
              <a:latin typeface="楷体" panose="02010609060101010101" charset="-122"/>
              <a:ea typeface="楷体" panose="02010609060101010101" charset="-122"/>
            </a:rPr>
            <a:t>lithium salts</a:t>
          </a:r>
        </a:p>
      </dgm:t>
    </dgm:pt>
    <dgm:pt modelId="{1C195007-9B83-42A5-827F-E25DC1BDB4C9}" type="parTrans" cxnId="{4FF2BF17-E37A-4995-9989-55000AEA32BC}">
      <dgm:prSet/>
      <dgm:spPr/>
      <dgm:t>
        <a:bodyPr/>
        <a:lstStyle/>
        <a:p>
          <a:endParaRPr lang="zh-CN" altLang="en-US">
            <a:latin typeface="楷体" panose="02010609060101010101" charset="-122"/>
            <a:ea typeface="楷体" panose="02010609060101010101" charset="-122"/>
          </a:endParaRPr>
        </a:p>
      </dgm:t>
    </dgm:pt>
    <dgm:pt modelId="{F27E039E-30E6-4089-B7B0-9095C8D04448}" type="sibTrans" cxnId="{4FF2BF17-E37A-4995-9989-55000AEA32BC}">
      <dgm:prSet/>
      <dgm:spPr/>
      <dgm:t>
        <a:bodyPr/>
        <a:lstStyle/>
        <a:p>
          <a:endParaRPr lang="zh-CN" altLang="en-US">
            <a:latin typeface="楷体" panose="02010609060101010101" charset="-122"/>
            <a:ea typeface="楷体" panose="02010609060101010101" charset="-122"/>
          </a:endParaRPr>
        </a:p>
      </dgm:t>
    </dgm:pt>
    <dgm:pt modelId="{3BC5B26C-BB6B-45B3-A95F-93C87B1A52DC}">
      <dgm:prSet/>
      <dgm:spPr/>
      <dgm:t>
        <a:bodyPr/>
        <a:lstStyle/>
        <a:p>
          <a:pPr>
            <a:buFont typeface="Arial" panose="020B0604020202020204" pitchFamily="34" charset="0"/>
            <a:buChar char="•"/>
          </a:pPr>
          <a:r>
            <a:rPr lang="en-US" altLang="zh-CN" dirty="0">
              <a:latin typeface="Times New Roman" panose="02020603050405020304" pitchFamily="18" charset="0"/>
              <a:ea typeface="楷体" panose="02010609060101010101" charset="-122"/>
              <a:cs typeface="Times New Roman" panose="02020603050405020304" pitchFamily="18" charset="0"/>
            </a:rPr>
            <a:t>LiPF</a:t>
          </a:r>
          <a:r>
            <a:rPr lang="en-US" altLang="zh-CN" baseline="-25000" dirty="0">
              <a:latin typeface="Times New Roman" panose="02020603050405020304" pitchFamily="18" charset="0"/>
              <a:ea typeface="楷体" panose="02010609060101010101" charset="-122"/>
              <a:cs typeface="Times New Roman" panose="02020603050405020304" pitchFamily="18" charset="0"/>
            </a:rPr>
            <a:t>6</a:t>
          </a:r>
          <a:r>
            <a:rPr lang="zh-CN" altLang="en-US" baseline="-25000" dirty="0">
              <a:latin typeface="Times New Roman" panose="02020603050405020304" pitchFamily="18" charset="0"/>
              <a:ea typeface="楷体" panose="02010609060101010101" charset="-122"/>
              <a:cs typeface="Times New Roman" panose="02020603050405020304" pitchFamily="18" charset="0"/>
            </a:rPr>
            <a:t>、</a:t>
          </a:r>
          <a:r>
            <a:rPr lang="en-US" altLang="zh-CN" dirty="0">
              <a:latin typeface="Times New Roman" panose="02020603050405020304" pitchFamily="18" charset="0"/>
              <a:ea typeface="楷体" panose="02010609060101010101" charset="-122"/>
              <a:cs typeface="Times New Roman" panose="02020603050405020304" pitchFamily="18" charset="0"/>
            </a:rPr>
            <a:t>LiBF</a:t>
          </a:r>
          <a:r>
            <a:rPr lang="en-US" altLang="zh-CN" baseline="-25000" dirty="0">
              <a:latin typeface="Times New Roman" panose="02020603050405020304" pitchFamily="18" charset="0"/>
              <a:ea typeface="楷体" panose="02010609060101010101" charset="-122"/>
              <a:cs typeface="Times New Roman" panose="02020603050405020304" pitchFamily="18" charset="0"/>
            </a:rPr>
            <a:t>6</a:t>
          </a:r>
        </a:p>
        <a:p>
          <a:pPr>
            <a:buFont typeface="Arial" panose="020B0604020202020204" pitchFamily="34" charset="0"/>
            <a:buChar char="•"/>
          </a:pPr>
          <a:r>
            <a:rPr lang="en-US" altLang="zh-CN" dirty="0" err="1">
              <a:latin typeface="Times New Roman" panose="02020603050405020304" pitchFamily="18" charset="0"/>
              <a:ea typeface="楷体" panose="02010609060101010101" charset="-122"/>
              <a:cs typeface="Times New Roman" panose="02020603050405020304" pitchFamily="18" charset="0"/>
            </a:rPr>
            <a:t>LiBOB</a:t>
          </a:r>
          <a:r>
            <a:rPr lang="zh-CN" altLang="en-US" dirty="0">
              <a:latin typeface="Times New Roman" panose="02020603050405020304" pitchFamily="18" charset="0"/>
              <a:ea typeface="楷体" panose="02010609060101010101" charset="-122"/>
              <a:cs typeface="Times New Roman" panose="02020603050405020304" pitchFamily="18" charset="0"/>
            </a:rPr>
            <a:t>、</a:t>
          </a:r>
          <a:r>
            <a:rPr lang="en-US" altLang="zh-CN" dirty="0" err="1">
              <a:latin typeface="Times New Roman" panose="02020603050405020304" pitchFamily="18" charset="0"/>
              <a:ea typeface="楷体" panose="02010609060101010101" charset="-122"/>
              <a:cs typeface="Times New Roman" panose="02020603050405020304" pitchFamily="18" charset="0"/>
            </a:rPr>
            <a:t>LiTFSI</a:t>
          </a:r>
          <a:endParaRPr lang="en-US" altLang="zh-CN" dirty="0">
            <a:latin typeface="Times New Roman" panose="02020603050405020304" pitchFamily="18" charset="0"/>
            <a:ea typeface="楷体" panose="02010609060101010101" charset="-122"/>
            <a:cs typeface="Times New Roman" panose="02020603050405020304" pitchFamily="18" charset="0"/>
          </a:endParaRPr>
        </a:p>
        <a:p>
          <a:pPr>
            <a:buFont typeface="Arial" panose="020B0604020202020204" pitchFamily="34" charset="0"/>
            <a:buChar char="•"/>
          </a:pPr>
          <a:r>
            <a:rPr lang="en-US" altLang="zh-CN" dirty="0" err="1">
              <a:latin typeface="Times New Roman" panose="02020603050405020304" pitchFamily="18" charset="0"/>
              <a:ea typeface="楷体" panose="02010609060101010101" charset="-122"/>
              <a:cs typeface="Times New Roman" panose="02020603050405020304" pitchFamily="18" charset="0"/>
            </a:rPr>
            <a:t>LiFSI</a:t>
          </a:r>
          <a:r>
            <a:rPr lang="zh-CN" altLang="en-US" dirty="0">
              <a:latin typeface="Times New Roman" panose="02020603050405020304" pitchFamily="18" charset="0"/>
              <a:ea typeface="楷体" panose="02010609060101010101" charset="-122"/>
              <a:cs typeface="Times New Roman" panose="02020603050405020304" pitchFamily="18" charset="0"/>
            </a:rPr>
            <a:t>、</a:t>
          </a:r>
          <a:r>
            <a:rPr lang="en-US" altLang="zh-CN" dirty="0">
              <a:latin typeface="Times New Roman" panose="02020603050405020304" pitchFamily="18" charset="0"/>
              <a:ea typeface="楷体" panose="02010609060101010101" charset="-122"/>
              <a:cs typeface="Times New Roman" panose="02020603050405020304" pitchFamily="18" charset="0"/>
            </a:rPr>
            <a:t>LiPO</a:t>
          </a:r>
          <a:r>
            <a:rPr lang="en-US" altLang="zh-CN" baseline="-25000" dirty="0">
              <a:latin typeface="Times New Roman" panose="02020603050405020304" pitchFamily="18" charset="0"/>
              <a:ea typeface="楷体" panose="02010609060101010101" charset="-122"/>
              <a:cs typeface="Times New Roman" panose="02020603050405020304" pitchFamily="18" charset="0"/>
            </a:rPr>
            <a:t>2</a:t>
          </a:r>
          <a:r>
            <a:rPr lang="en-US" altLang="zh-CN" dirty="0">
              <a:latin typeface="Times New Roman" panose="02020603050405020304" pitchFamily="18" charset="0"/>
              <a:ea typeface="楷体" panose="02010609060101010101" charset="-122"/>
              <a:cs typeface="Times New Roman" panose="02020603050405020304" pitchFamily="18" charset="0"/>
            </a:rPr>
            <a:t>F</a:t>
          </a:r>
          <a:r>
            <a:rPr lang="en-US" altLang="zh-CN" baseline="-25000" dirty="0">
              <a:latin typeface="Times New Roman" panose="02020603050405020304" pitchFamily="18" charset="0"/>
              <a:ea typeface="楷体" panose="02010609060101010101" charset="-122"/>
              <a:cs typeface="Times New Roman" panose="02020603050405020304" pitchFamily="18" charset="0"/>
            </a:rPr>
            <a:t>2</a:t>
          </a:r>
          <a:endParaRPr lang="en-US" altLang="zh-CN" dirty="0">
            <a:latin typeface="Times New Roman" panose="02020603050405020304" pitchFamily="18" charset="0"/>
            <a:ea typeface="楷体" panose="02010609060101010101" charset="-122"/>
            <a:cs typeface="Times New Roman" panose="02020603050405020304" pitchFamily="18" charset="0"/>
          </a:endParaRPr>
        </a:p>
      </dgm:t>
    </dgm:pt>
    <dgm:pt modelId="{54D553A7-374E-4121-B8F4-358CE36F221E}" type="parTrans" cxnId="{886F4FFB-9A56-422E-B9A7-F84E24CA0C25}">
      <dgm:prSet/>
      <dgm:spPr/>
      <dgm:t>
        <a:bodyPr/>
        <a:lstStyle/>
        <a:p>
          <a:endParaRPr lang="zh-CN" altLang="en-US">
            <a:latin typeface="楷体" panose="02010609060101010101" charset="-122"/>
            <a:ea typeface="楷体" panose="02010609060101010101" charset="-122"/>
          </a:endParaRPr>
        </a:p>
      </dgm:t>
    </dgm:pt>
    <dgm:pt modelId="{400ADF5D-F9DC-4872-A125-85B524499739}" type="sibTrans" cxnId="{886F4FFB-9A56-422E-B9A7-F84E24CA0C25}">
      <dgm:prSet/>
      <dgm:spPr/>
      <dgm:t>
        <a:bodyPr/>
        <a:lstStyle/>
        <a:p>
          <a:endParaRPr lang="zh-CN" altLang="en-US">
            <a:latin typeface="楷体" panose="02010609060101010101" charset="-122"/>
            <a:ea typeface="楷体" panose="02010609060101010101" charset="-122"/>
          </a:endParaRPr>
        </a:p>
      </dgm:t>
    </dgm:pt>
    <dgm:pt modelId="{B9731FA8-4847-4603-95E1-7D2413303597}">
      <dgm:prSet phldrT="[文本]" phldr="0" custT="1"/>
      <dgm:spPr/>
      <dgm:t>
        <a:bodyPr vert="horz" wrap="square"/>
        <a:lstStyle/>
        <a:p>
          <a:pPr>
            <a:lnSpc>
              <a:spcPct val="100000"/>
            </a:lnSpc>
            <a:spcBef>
              <a:spcPct val="0"/>
            </a:spcBef>
            <a:spcAft>
              <a:spcPct val="35000"/>
            </a:spcAft>
          </a:pPr>
          <a:r>
            <a:rPr lang="zh-CN" altLang="en-US" sz="2800" dirty="0">
              <a:latin typeface="楷体" panose="02010609060101010101" charset="-122"/>
              <a:ea typeface="楷体" panose="02010609060101010101" charset="-122"/>
            </a:rPr>
            <a:t>dissolvant</a:t>
          </a:r>
        </a:p>
      </dgm:t>
    </dgm:pt>
    <dgm:pt modelId="{2A5CBB5C-4665-4CB4-AD1C-A74F581C5880}" type="parTrans" cxnId="{2E72C860-9E05-49FA-A026-BED69440E4AA}">
      <dgm:prSet/>
      <dgm:spPr/>
      <dgm:t>
        <a:bodyPr/>
        <a:lstStyle/>
        <a:p>
          <a:endParaRPr lang="zh-CN" altLang="en-US">
            <a:latin typeface="楷体" panose="02010609060101010101" charset="-122"/>
            <a:ea typeface="楷体" panose="02010609060101010101" charset="-122"/>
          </a:endParaRPr>
        </a:p>
      </dgm:t>
    </dgm:pt>
    <dgm:pt modelId="{A36EAC3F-82B7-415B-9954-1B5B58C41072}" type="sibTrans" cxnId="{2E72C860-9E05-49FA-A026-BED69440E4AA}">
      <dgm:prSet/>
      <dgm:spPr/>
      <dgm:t>
        <a:bodyPr/>
        <a:lstStyle/>
        <a:p>
          <a:endParaRPr lang="zh-CN" altLang="en-US">
            <a:latin typeface="楷体" panose="02010609060101010101" charset="-122"/>
            <a:ea typeface="楷体" panose="02010609060101010101" charset="-122"/>
          </a:endParaRPr>
        </a:p>
      </dgm:t>
    </dgm:pt>
    <dgm:pt modelId="{D8095086-09EA-4CB5-BFBD-93F23E65B799}">
      <dgm:prSet phldr="0" custT="1"/>
      <dgm:spPr/>
      <dgm:t>
        <a:bodyPr vert="horz" wrap="square"/>
        <a:lstStyle/>
        <a:p>
          <a:pPr>
            <a:lnSpc>
              <a:spcPct val="100000"/>
            </a:lnSpc>
            <a:spcBef>
              <a:spcPct val="0"/>
            </a:spcBef>
            <a:spcAft>
              <a:spcPct val="35000"/>
            </a:spcAft>
            <a:buFont typeface="Arial" panose="020B0604020202020204" pitchFamily="34" charset="0"/>
          </a:pPr>
          <a:r>
            <a:rPr lang="zh-CN" altLang="en-US" sz="1400" dirty="0">
              <a:latin typeface="楷体" panose="02010609060101010101" charset="-122"/>
              <a:ea typeface="楷体" panose="02010609060101010101" charset="-122"/>
              <a:cs typeface="Times New Roman" panose="02020603050405020304" pitchFamily="18" charset="0"/>
            </a:rPr>
            <a:t>acrbonic acid esters</a:t>
          </a:r>
        </a:p>
        <a:p>
          <a:pPr>
            <a:lnSpc>
              <a:spcPct val="100000"/>
            </a:lnSpc>
            <a:spcBef>
              <a:spcPct val="0"/>
            </a:spcBef>
            <a:spcAft>
              <a:spcPct val="35000"/>
            </a:spcAft>
            <a:buFont typeface="Arial" panose="020B0604020202020204" pitchFamily="34" charset="0"/>
          </a:pPr>
          <a:r>
            <a:rPr lang="zh-CN" altLang="en-US" sz="1400" dirty="0">
              <a:latin typeface="楷体" panose="02010609060101010101" charset="-122"/>
              <a:ea typeface="楷体" panose="02010609060101010101" charset="-122"/>
              <a:cs typeface="Times New Roman" panose="02020603050405020304" pitchFamily="18" charset="0"/>
            </a:rPr>
            <a:t>carboxylic este</a:t>
          </a:r>
        </a:p>
        <a:p>
          <a:pPr>
            <a:lnSpc>
              <a:spcPct val="100000"/>
            </a:lnSpc>
            <a:spcBef>
              <a:spcPct val="0"/>
            </a:spcBef>
            <a:spcAft>
              <a:spcPct val="35000"/>
            </a:spcAft>
            <a:buFont typeface="Arial" panose="020B0604020202020204" pitchFamily="34" charset="0"/>
          </a:pPr>
          <a:r>
            <a:rPr lang="zh-CN" altLang="en-US" sz="1400" dirty="0">
              <a:latin typeface="楷体" panose="02010609060101010101" charset="-122"/>
              <a:ea typeface="楷体" panose="02010609060101010101" charset="-122"/>
              <a:cs typeface="Times New Roman" panose="02020603050405020304" pitchFamily="18" charset="0"/>
            </a:rPr>
            <a:t>Fluoroeste</a:t>
          </a:r>
        </a:p>
      </dgm:t>
    </dgm:pt>
    <dgm:pt modelId="{E1909589-B4A7-4B83-8D3D-5D8168A90A0A}" type="parTrans" cxnId="{3192D0C9-E61A-4735-B82A-429005F8F813}">
      <dgm:prSet/>
      <dgm:spPr/>
      <dgm:t>
        <a:bodyPr/>
        <a:lstStyle/>
        <a:p>
          <a:endParaRPr lang="zh-CN" altLang="en-US">
            <a:latin typeface="楷体" panose="02010609060101010101" charset="-122"/>
            <a:ea typeface="楷体" panose="02010609060101010101" charset="-122"/>
          </a:endParaRPr>
        </a:p>
      </dgm:t>
    </dgm:pt>
    <dgm:pt modelId="{8C8081B1-5EF7-4B5F-96BE-A4C90C87DB84}" type="sibTrans" cxnId="{3192D0C9-E61A-4735-B82A-429005F8F813}">
      <dgm:prSet/>
      <dgm:spPr/>
      <dgm:t>
        <a:bodyPr/>
        <a:lstStyle/>
        <a:p>
          <a:endParaRPr lang="zh-CN" altLang="en-US">
            <a:latin typeface="楷体" panose="02010609060101010101" charset="-122"/>
            <a:ea typeface="楷体" panose="02010609060101010101" charset="-122"/>
          </a:endParaRPr>
        </a:p>
      </dgm:t>
    </dgm:pt>
    <dgm:pt modelId="{A2E092D5-9BE0-4472-BF94-BEB7D74F103D}">
      <dgm:prSet phldr="0" custT="1"/>
      <dgm:spPr/>
      <dgm:t>
        <a:bodyPr vert="horz" wrap="square"/>
        <a:lstStyle/>
        <a:p>
          <a:pPr>
            <a:lnSpc>
              <a:spcPct val="100000"/>
            </a:lnSpc>
            <a:spcBef>
              <a:spcPct val="0"/>
            </a:spcBef>
            <a:spcAft>
              <a:spcPct val="35000"/>
            </a:spcAft>
            <a:buFont typeface="Arial" panose="020B0604020202020204" pitchFamily="34" charset="0"/>
          </a:pPr>
          <a:r>
            <a:rPr lang="zh-CN" altLang="en-US" sz="1400" dirty="0">
              <a:latin typeface="楷体" panose="02010609060101010101" charset="-122"/>
              <a:ea typeface="楷体" panose="02010609060101010101" charset="-122"/>
              <a:cs typeface="Times New Roman" panose="02020603050405020304" pitchFamily="18" charset="0"/>
            </a:rPr>
            <a:t>Fluoroeste</a:t>
          </a:r>
        </a:p>
      </dgm:t>
    </dgm:pt>
    <dgm:pt modelId="{85609D6E-7072-43D7-969B-7F798D490E77}" type="parTrans" cxnId="{2F1FD69B-8314-49D2-B7D4-36403377F964}">
      <dgm:prSet/>
      <dgm:spPr/>
      <dgm:t>
        <a:bodyPr/>
        <a:lstStyle/>
        <a:p>
          <a:endParaRPr lang="zh-CN" altLang="en-US"/>
        </a:p>
      </dgm:t>
    </dgm:pt>
    <dgm:pt modelId="{1C749B00-47EE-4A9A-A4A8-744717223EB3}" type="sibTrans" cxnId="{2F1FD69B-8314-49D2-B7D4-36403377F964}">
      <dgm:prSet/>
      <dgm:spPr/>
    </dgm:pt>
    <dgm:pt modelId="{8EB84F2D-1DFB-4A15-9F57-9D9E1F3D6AB8}">
      <dgm:prSet phldrT="[文本]" phldr="0" custT="1"/>
      <dgm:spPr/>
      <dgm:t>
        <a:bodyPr vert="horz" wrap="square"/>
        <a:lstStyle/>
        <a:p>
          <a:pPr>
            <a:lnSpc>
              <a:spcPct val="100000"/>
            </a:lnSpc>
            <a:spcBef>
              <a:spcPct val="0"/>
            </a:spcBef>
            <a:spcAft>
              <a:spcPct val="35000"/>
            </a:spcAft>
          </a:pPr>
          <a:r>
            <a:rPr lang="zh-CN" altLang="en-US" sz="2400" dirty="0">
              <a:latin typeface="楷体" panose="02010609060101010101" charset="-122"/>
              <a:ea typeface="楷体" panose="02010609060101010101" charset="-122"/>
            </a:rPr>
            <a:t>additive</a:t>
          </a:r>
        </a:p>
      </dgm:t>
    </dgm:pt>
    <dgm:pt modelId="{6DCC03BC-6914-467F-859A-A638B50C88DA}" type="parTrans" cxnId="{7EC7A475-2DBA-44D5-8202-B2FE4CFFF89C}">
      <dgm:prSet/>
      <dgm:spPr/>
      <dgm:t>
        <a:bodyPr/>
        <a:lstStyle/>
        <a:p>
          <a:endParaRPr lang="zh-CN" altLang="en-US">
            <a:latin typeface="楷体" panose="02010609060101010101" charset="-122"/>
            <a:ea typeface="楷体" panose="02010609060101010101" charset="-122"/>
          </a:endParaRPr>
        </a:p>
      </dgm:t>
    </dgm:pt>
    <dgm:pt modelId="{852CE4DA-91EE-480F-A00B-A46CDE80E27C}" type="sibTrans" cxnId="{7EC7A475-2DBA-44D5-8202-B2FE4CFFF89C}">
      <dgm:prSet/>
      <dgm:spPr/>
      <dgm:t>
        <a:bodyPr/>
        <a:lstStyle/>
        <a:p>
          <a:endParaRPr lang="zh-CN" altLang="en-US">
            <a:latin typeface="楷体" panose="02010609060101010101" charset="-122"/>
            <a:ea typeface="楷体" panose="02010609060101010101" charset="-122"/>
          </a:endParaRPr>
        </a:p>
      </dgm:t>
    </dgm:pt>
    <dgm:pt modelId="{58A96809-9F15-4AAF-8874-BC290ADCA122}">
      <dgm:prSet phldr="0" custT="1"/>
      <dgm:spPr/>
      <dgm:t>
        <a:bodyPr vert="horz" wrap="square"/>
        <a:lstStyle/>
        <a:p>
          <a:pPr>
            <a:lnSpc>
              <a:spcPct val="100000"/>
            </a:lnSpc>
            <a:spcBef>
              <a:spcPct val="0"/>
            </a:spcBef>
            <a:spcAft>
              <a:spcPct val="35000"/>
            </a:spcAft>
            <a:buFont typeface="Arial" panose="020B0604020202020204" pitchFamily="34" charset="0"/>
          </a:pPr>
          <a:r>
            <a:rPr lang="zh-CN" altLang="en-US" sz="1400" dirty="0">
              <a:latin typeface="楷体" panose="02010609060101010101" charset="-122"/>
              <a:ea typeface="楷体" panose="02010609060101010101" charset="-122"/>
              <a:cs typeface="Times New Roman" panose="02020603050405020304" pitchFamily="18" charset="0"/>
            </a:rPr>
            <a:t>film-forming additive anti-overcharging additive flame-retardant additive stabilizing additive</a:t>
          </a:r>
        </a:p>
      </dgm:t>
    </dgm:pt>
    <dgm:pt modelId="{2C0A0CC5-F010-40C9-B374-6746DC103831}" type="parTrans" cxnId="{7C90ECFC-08BE-4DC8-B72D-E4F4BF8EA008}">
      <dgm:prSet/>
      <dgm:spPr/>
      <dgm:t>
        <a:bodyPr/>
        <a:lstStyle/>
        <a:p>
          <a:endParaRPr lang="zh-CN" altLang="en-US">
            <a:latin typeface="楷体" panose="02010609060101010101" charset="-122"/>
            <a:ea typeface="楷体" panose="02010609060101010101" charset="-122"/>
          </a:endParaRPr>
        </a:p>
      </dgm:t>
    </dgm:pt>
    <dgm:pt modelId="{5EB57C61-1587-4855-BAAA-2257F97F9398}" type="sibTrans" cxnId="{7C90ECFC-08BE-4DC8-B72D-E4F4BF8EA008}">
      <dgm:prSet/>
      <dgm:spPr/>
      <dgm:t>
        <a:bodyPr/>
        <a:lstStyle/>
        <a:p>
          <a:endParaRPr lang="zh-CN" altLang="en-US">
            <a:latin typeface="楷体" panose="02010609060101010101" charset="-122"/>
            <a:ea typeface="楷体" panose="02010609060101010101" charset="-122"/>
          </a:endParaRPr>
        </a:p>
      </dgm:t>
    </dgm:pt>
    <dgm:pt modelId="{C529E66B-7C37-4E46-B7FF-C9837FB1135F}">
      <dgm:prSet phldr="0" custT="1"/>
      <dgm:spPr/>
      <dgm:t>
        <a:bodyPr vert="horz" wrap="square"/>
        <a:lstStyle/>
        <a:p>
          <a:pPr>
            <a:lnSpc>
              <a:spcPct val="100000"/>
            </a:lnSpc>
            <a:spcBef>
              <a:spcPct val="0"/>
            </a:spcBef>
            <a:spcAft>
              <a:spcPct val="35000"/>
            </a:spcAft>
            <a:buFont typeface="Arial" panose="020B0604020202020204" pitchFamily="34" charset="0"/>
          </a:pPr>
          <a:endParaRPr lang="zh-CN" altLang="en-US" sz="1400" dirty="0">
            <a:latin typeface="楷体" panose="02010609060101010101" charset="-122"/>
            <a:ea typeface="楷体" panose="02010609060101010101" charset="-122"/>
            <a:cs typeface="Times New Roman" panose="02020603050405020304" pitchFamily="18" charset="0"/>
          </a:endParaRPr>
        </a:p>
      </dgm:t>
    </dgm:pt>
    <dgm:pt modelId="{489B8949-FB04-476C-AEEA-7308D3F3C12A}" type="parTrans" cxnId="{AD1F53D4-8726-47B2-BFA6-43D0ED3EDEEF}">
      <dgm:prSet/>
      <dgm:spPr/>
      <dgm:t>
        <a:bodyPr/>
        <a:lstStyle/>
        <a:p>
          <a:endParaRPr lang="zh-CN" altLang="en-US"/>
        </a:p>
      </dgm:t>
    </dgm:pt>
    <dgm:pt modelId="{F765638F-0471-4F71-92A1-9DCC2503F38D}" type="sibTrans" cxnId="{AD1F53D4-8726-47B2-BFA6-43D0ED3EDEEF}">
      <dgm:prSet/>
      <dgm:spPr/>
    </dgm:pt>
    <dgm:pt modelId="{D479E430-4346-4FE5-831D-C344552E3DA0}" type="pres">
      <dgm:prSet presAssocID="{93F57B4F-EACD-411B-BD3B-AF1938B73408}" presName="Name0" presStyleCnt="0">
        <dgm:presLayoutVars>
          <dgm:chPref val="1"/>
          <dgm:dir/>
          <dgm:animOne val="branch"/>
          <dgm:animLvl val="lvl"/>
          <dgm:resizeHandles val="exact"/>
        </dgm:presLayoutVars>
      </dgm:prSet>
      <dgm:spPr/>
    </dgm:pt>
    <dgm:pt modelId="{27623C30-8C5D-4316-8F35-878463C7C80B}" type="pres">
      <dgm:prSet presAssocID="{80E974F4-040A-4F43-9A8B-49C9C1A1A1B5}" presName="root1" presStyleCnt="0"/>
      <dgm:spPr/>
    </dgm:pt>
    <dgm:pt modelId="{67DEE907-953E-4C12-AFB8-74587B9A3C8F}" type="pres">
      <dgm:prSet presAssocID="{80E974F4-040A-4F43-9A8B-49C9C1A1A1B5}" presName="LevelOneTextNode" presStyleLbl="node0" presStyleIdx="0" presStyleCnt="1" custScaleX="95874" custScaleY="72994">
        <dgm:presLayoutVars>
          <dgm:chPref val="3"/>
        </dgm:presLayoutVars>
      </dgm:prSet>
      <dgm:spPr/>
    </dgm:pt>
    <dgm:pt modelId="{4A28EC6A-41A3-47F8-A4AB-D1A7FBEE3290}" type="pres">
      <dgm:prSet presAssocID="{80E974F4-040A-4F43-9A8B-49C9C1A1A1B5}" presName="level2hierChild" presStyleCnt="0"/>
      <dgm:spPr/>
    </dgm:pt>
    <dgm:pt modelId="{71B18EE2-2C51-4E79-88A6-17D117221689}" type="pres">
      <dgm:prSet presAssocID="{1C195007-9B83-42A5-827F-E25DC1BDB4C9}" presName="conn2-1" presStyleLbl="parChTrans1D2" presStyleIdx="0" presStyleCnt="3"/>
      <dgm:spPr/>
    </dgm:pt>
    <dgm:pt modelId="{9556BBD4-E498-4613-A038-0C04AE039704}" type="pres">
      <dgm:prSet presAssocID="{1C195007-9B83-42A5-827F-E25DC1BDB4C9}" presName="connTx" presStyleLbl="parChTrans1D2" presStyleIdx="0" presStyleCnt="3"/>
      <dgm:spPr/>
    </dgm:pt>
    <dgm:pt modelId="{9B27F5FC-C022-4913-BC68-5D74F8AF0312}" type="pres">
      <dgm:prSet presAssocID="{24FC732C-21DA-448B-8FF5-A85EAB7D55D9}" presName="root2" presStyleCnt="0"/>
      <dgm:spPr/>
    </dgm:pt>
    <dgm:pt modelId="{2D442CDD-C6C1-4636-8624-F90A38BE6CD1}" type="pres">
      <dgm:prSet presAssocID="{24FC732C-21DA-448B-8FF5-A85EAB7D55D9}" presName="LevelTwoTextNode" presStyleLbl="node2" presStyleIdx="0" presStyleCnt="3" custScaleX="48027">
        <dgm:presLayoutVars>
          <dgm:chPref val="3"/>
        </dgm:presLayoutVars>
      </dgm:prSet>
      <dgm:spPr/>
    </dgm:pt>
    <dgm:pt modelId="{FC69FC0D-38E6-42C1-B057-12E2F5D1CB8E}" type="pres">
      <dgm:prSet presAssocID="{24FC732C-21DA-448B-8FF5-A85EAB7D55D9}" presName="level3hierChild" presStyleCnt="0"/>
      <dgm:spPr/>
    </dgm:pt>
    <dgm:pt modelId="{431E18D7-1007-4E7B-85CA-C713D5ED0DB2}" type="pres">
      <dgm:prSet presAssocID="{54D553A7-374E-4121-B8F4-358CE36F221E}" presName="conn2-1" presStyleLbl="parChTrans1D3" presStyleIdx="0" presStyleCnt="5"/>
      <dgm:spPr/>
    </dgm:pt>
    <dgm:pt modelId="{428BA046-F2EC-4DF2-8FDD-F5CF360CB4B3}" type="pres">
      <dgm:prSet presAssocID="{54D553A7-374E-4121-B8F4-358CE36F221E}" presName="connTx" presStyleLbl="parChTrans1D3" presStyleIdx="0" presStyleCnt="5"/>
      <dgm:spPr/>
    </dgm:pt>
    <dgm:pt modelId="{FFF638BE-48DA-45C3-B1E4-3981078D6B65}" type="pres">
      <dgm:prSet presAssocID="{3BC5B26C-BB6B-45B3-A95F-93C87B1A52DC}" presName="root2" presStyleCnt="0"/>
      <dgm:spPr/>
    </dgm:pt>
    <dgm:pt modelId="{CF69F954-2836-4A6F-8671-57E28D94993A}" type="pres">
      <dgm:prSet presAssocID="{3BC5B26C-BB6B-45B3-A95F-93C87B1A52DC}" presName="LevelTwoTextNode" presStyleLbl="node3" presStyleIdx="0" presStyleCnt="5" custScaleX="61057" custScaleY="105008">
        <dgm:presLayoutVars>
          <dgm:chPref val="3"/>
        </dgm:presLayoutVars>
      </dgm:prSet>
      <dgm:spPr/>
    </dgm:pt>
    <dgm:pt modelId="{21DB762E-0BAB-43C8-B6C5-A90207FD3FA5}" type="pres">
      <dgm:prSet presAssocID="{3BC5B26C-BB6B-45B3-A95F-93C87B1A52DC}" presName="level3hierChild" presStyleCnt="0"/>
      <dgm:spPr/>
    </dgm:pt>
    <dgm:pt modelId="{92A54952-0652-41CF-B7DE-BB45C20E1DF4}" type="pres">
      <dgm:prSet presAssocID="{2A5CBB5C-4665-4CB4-AD1C-A74F581C5880}" presName="conn2-1" presStyleLbl="parChTrans1D2" presStyleIdx="1" presStyleCnt="3"/>
      <dgm:spPr/>
    </dgm:pt>
    <dgm:pt modelId="{3FB13C1F-4D29-4AA2-9005-A84991CF4248}" type="pres">
      <dgm:prSet presAssocID="{2A5CBB5C-4665-4CB4-AD1C-A74F581C5880}" presName="connTx" presStyleLbl="parChTrans1D2" presStyleIdx="1" presStyleCnt="3"/>
      <dgm:spPr/>
    </dgm:pt>
    <dgm:pt modelId="{0C4FE692-8621-4096-8675-72593128933C}" type="pres">
      <dgm:prSet presAssocID="{B9731FA8-4847-4603-95E1-7D2413303597}" presName="root2" presStyleCnt="0"/>
      <dgm:spPr/>
    </dgm:pt>
    <dgm:pt modelId="{12385043-F92F-4654-8640-3F78D6ADBDE8}" type="pres">
      <dgm:prSet presAssocID="{B9731FA8-4847-4603-95E1-7D2413303597}" presName="LevelTwoTextNode" presStyleLbl="node2" presStyleIdx="1" presStyleCnt="3" custScaleX="46981">
        <dgm:presLayoutVars>
          <dgm:chPref val="3"/>
        </dgm:presLayoutVars>
      </dgm:prSet>
      <dgm:spPr/>
    </dgm:pt>
    <dgm:pt modelId="{4B77E7F4-7D23-4C44-90F7-09A443B88A3D}" type="pres">
      <dgm:prSet presAssocID="{B9731FA8-4847-4603-95E1-7D2413303597}" presName="level3hierChild" presStyleCnt="0"/>
      <dgm:spPr/>
    </dgm:pt>
    <dgm:pt modelId="{26D6BCF4-4825-445E-BA78-FDF9C3EF491D}" type="pres">
      <dgm:prSet presAssocID="{E1909589-B4A7-4B83-8D3D-5D8168A90A0A}" presName="conn2-1" presStyleLbl="parChTrans1D3" presStyleIdx="1" presStyleCnt="5"/>
      <dgm:spPr/>
    </dgm:pt>
    <dgm:pt modelId="{A9318B72-0D43-42DA-AEBE-5504FE9861B7}" type="pres">
      <dgm:prSet presAssocID="{E1909589-B4A7-4B83-8D3D-5D8168A90A0A}" presName="connTx" presStyleLbl="parChTrans1D3" presStyleIdx="1" presStyleCnt="5"/>
      <dgm:spPr/>
    </dgm:pt>
    <dgm:pt modelId="{5E589CB6-369E-4423-8EF7-45ACE29DF98A}" type="pres">
      <dgm:prSet presAssocID="{D8095086-09EA-4CB5-BFBD-93F23E65B799}" presName="root2" presStyleCnt="0"/>
      <dgm:spPr/>
    </dgm:pt>
    <dgm:pt modelId="{5E9EDC31-CEED-44B6-B577-3BFC142EA108}" type="pres">
      <dgm:prSet presAssocID="{D8095086-09EA-4CB5-BFBD-93F23E65B799}" presName="LevelTwoTextNode" presStyleLbl="node3" presStyleIdx="1" presStyleCnt="5" custScaleX="62083" custScaleY="97508">
        <dgm:presLayoutVars>
          <dgm:chPref val="3"/>
        </dgm:presLayoutVars>
      </dgm:prSet>
      <dgm:spPr/>
    </dgm:pt>
    <dgm:pt modelId="{EC67DB33-3537-4DB8-AE9C-478B61E64B69}" type="pres">
      <dgm:prSet presAssocID="{D8095086-09EA-4CB5-BFBD-93F23E65B799}" presName="level3hierChild" presStyleCnt="0"/>
      <dgm:spPr/>
    </dgm:pt>
    <dgm:pt modelId="{C2C4119F-3D9B-4DE5-B378-F984BE2FD836}" type="pres">
      <dgm:prSet presAssocID="{85609D6E-7072-43D7-969B-7F798D490E77}" presName="conn2-1" presStyleLbl="parChTrans1D3" presStyleIdx="2" presStyleCnt="5"/>
      <dgm:spPr/>
    </dgm:pt>
    <dgm:pt modelId="{9DE03247-01EF-4DA1-914F-767FAE6B26AC}" type="pres">
      <dgm:prSet presAssocID="{85609D6E-7072-43D7-969B-7F798D490E77}" presName="connTx" presStyleLbl="parChTrans1D3" presStyleIdx="2" presStyleCnt="5"/>
      <dgm:spPr/>
    </dgm:pt>
    <dgm:pt modelId="{25E7A712-135B-4C51-A882-7E6D83BA744F}" type="pres">
      <dgm:prSet presAssocID="{A2E092D5-9BE0-4472-BF94-BEB7D74F103D}" presName="root2" presStyleCnt="0"/>
      <dgm:spPr/>
    </dgm:pt>
    <dgm:pt modelId="{4A832F59-F899-49E9-BE9F-49548F7FA05B}" type="pres">
      <dgm:prSet presAssocID="{A2E092D5-9BE0-4472-BF94-BEB7D74F103D}" presName="LevelTwoTextNode" presStyleLbl="node3" presStyleIdx="2" presStyleCnt="5">
        <dgm:presLayoutVars>
          <dgm:chPref val="3"/>
        </dgm:presLayoutVars>
      </dgm:prSet>
      <dgm:spPr/>
    </dgm:pt>
    <dgm:pt modelId="{6D71126A-2444-48FB-8F41-2D7A41DFD076}" type="pres">
      <dgm:prSet presAssocID="{A2E092D5-9BE0-4472-BF94-BEB7D74F103D}" presName="level3hierChild" presStyleCnt="0"/>
      <dgm:spPr/>
    </dgm:pt>
    <dgm:pt modelId="{51822D70-83A8-4DEE-9CD9-4CF24ACDB4A0}" type="pres">
      <dgm:prSet presAssocID="{6DCC03BC-6914-467F-859A-A638B50C88DA}" presName="conn2-1" presStyleLbl="parChTrans1D2" presStyleIdx="2" presStyleCnt="3"/>
      <dgm:spPr/>
    </dgm:pt>
    <dgm:pt modelId="{64C7467D-D109-48B1-B8E5-A98185BE2DB5}" type="pres">
      <dgm:prSet presAssocID="{6DCC03BC-6914-467F-859A-A638B50C88DA}" presName="connTx" presStyleLbl="parChTrans1D2" presStyleIdx="2" presStyleCnt="3"/>
      <dgm:spPr/>
    </dgm:pt>
    <dgm:pt modelId="{827B3F54-3229-4FB9-BBE6-6421EB87A69D}" type="pres">
      <dgm:prSet presAssocID="{8EB84F2D-1DFB-4A15-9F57-9D9E1F3D6AB8}" presName="root2" presStyleCnt="0"/>
      <dgm:spPr/>
    </dgm:pt>
    <dgm:pt modelId="{7AA340EE-7DFB-44B1-80CC-B6EA05671DFB}" type="pres">
      <dgm:prSet presAssocID="{8EB84F2D-1DFB-4A15-9F57-9D9E1F3D6AB8}" presName="LevelTwoTextNode" presStyleLbl="node2" presStyleIdx="2" presStyleCnt="3" custScaleX="47710">
        <dgm:presLayoutVars>
          <dgm:chPref val="3"/>
        </dgm:presLayoutVars>
      </dgm:prSet>
      <dgm:spPr/>
    </dgm:pt>
    <dgm:pt modelId="{0F92F522-ED87-49C1-8EB2-0513ECDFA41D}" type="pres">
      <dgm:prSet presAssocID="{8EB84F2D-1DFB-4A15-9F57-9D9E1F3D6AB8}" presName="level3hierChild" presStyleCnt="0"/>
      <dgm:spPr/>
    </dgm:pt>
    <dgm:pt modelId="{23688480-4D71-4594-B60B-30B6343CEC99}" type="pres">
      <dgm:prSet presAssocID="{2C0A0CC5-F010-40C9-B374-6746DC103831}" presName="conn2-1" presStyleLbl="parChTrans1D3" presStyleIdx="3" presStyleCnt="5"/>
      <dgm:spPr/>
    </dgm:pt>
    <dgm:pt modelId="{0C857EFC-47E2-40E8-9F68-8A47131447F1}" type="pres">
      <dgm:prSet presAssocID="{2C0A0CC5-F010-40C9-B374-6746DC103831}" presName="connTx" presStyleLbl="parChTrans1D3" presStyleIdx="3" presStyleCnt="5"/>
      <dgm:spPr/>
    </dgm:pt>
    <dgm:pt modelId="{B6057600-94D8-453F-80E3-1001BE1A7115}" type="pres">
      <dgm:prSet presAssocID="{58A96809-9F15-4AAF-8874-BC290ADCA122}" presName="root2" presStyleCnt="0"/>
      <dgm:spPr/>
    </dgm:pt>
    <dgm:pt modelId="{00452788-8BF1-4B81-90B6-054C374F6101}" type="pres">
      <dgm:prSet presAssocID="{58A96809-9F15-4AAF-8874-BC290ADCA122}" presName="LevelTwoTextNode" presStyleLbl="node3" presStyleIdx="3" presStyleCnt="5" custScaleX="60777" custScaleY="138761">
        <dgm:presLayoutVars>
          <dgm:chPref val="3"/>
        </dgm:presLayoutVars>
      </dgm:prSet>
      <dgm:spPr/>
    </dgm:pt>
    <dgm:pt modelId="{686628C1-F7E7-4A0C-AE5D-9D8A41C83D6E}" type="pres">
      <dgm:prSet presAssocID="{58A96809-9F15-4AAF-8874-BC290ADCA122}" presName="level3hierChild" presStyleCnt="0"/>
      <dgm:spPr/>
    </dgm:pt>
    <dgm:pt modelId="{F2FC5E7F-B0A4-4ECC-BA0B-2EE3D07A2BB2}" type="pres">
      <dgm:prSet presAssocID="{489B8949-FB04-476C-AEEA-7308D3F3C12A}" presName="conn2-1" presStyleLbl="parChTrans1D3" presStyleIdx="4" presStyleCnt="5"/>
      <dgm:spPr/>
    </dgm:pt>
    <dgm:pt modelId="{5243D5A3-57AD-4003-9E0A-0C1960047792}" type="pres">
      <dgm:prSet presAssocID="{489B8949-FB04-476C-AEEA-7308D3F3C12A}" presName="connTx" presStyleLbl="parChTrans1D3" presStyleIdx="4" presStyleCnt="5"/>
      <dgm:spPr/>
    </dgm:pt>
    <dgm:pt modelId="{0C3C5094-27C0-4BF1-8004-350169DFA950}" type="pres">
      <dgm:prSet presAssocID="{C529E66B-7C37-4E46-B7FF-C9837FB1135F}" presName="root2" presStyleCnt="0"/>
      <dgm:spPr/>
    </dgm:pt>
    <dgm:pt modelId="{BCFE8BE1-2BB8-400F-8096-7C7BD03318C4}" type="pres">
      <dgm:prSet presAssocID="{C529E66B-7C37-4E46-B7FF-C9837FB1135F}" presName="LevelTwoTextNode" presStyleLbl="node3" presStyleIdx="4" presStyleCnt="5">
        <dgm:presLayoutVars>
          <dgm:chPref val="3"/>
        </dgm:presLayoutVars>
      </dgm:prSet>
      <dgm:spPr/>
    </dgm:pt>
    <dgm:pt modelId="{F87FB12F-7ED2-4CDF-9647-9A7DFBC08B4F}" type="pres">
      <dgm:prSet presAssocID="{C529E66B-7C37-4E46-B7FF-C9837FB1135F}" presName="level3hierChild" presStyleCnt="0"/>
      <dgm:spPr/>
    </dgm:pt>
  </dgm:ptLst>
  <dgm:cxnLst>
    <dgm:cxn modelId="{78AEF606-A1A8-4D38-8B80-16F04D6D21AF}" type="presOf" srcId="{489B8949-FB04-476C-AEEA-7308D3F3C12A}" destId="{F2FC5E7F-B0A4-4ECC-BA0B-2EE3D07A2BB2}" srcOrd="0" destOrd="0" presId="urn:microsoft.com/office/officeart/2008/layout/HorizontalMultiLevelHierarchy"/>
    <dgm:cxn modelId="{2B08800B-C655-4259-A79F-49103A61B398}" type="presOf" srcId="{93F57B4F-EACD-411B-BD3B-AF1938B73408}" destId="{D479E430-4346-4FE5-831D-C344552E3DA0}" srcOrd="0" destOrd="0" presId="urn:microsoft.com/office/officeart/2008/layout/HorizontalMultiLevelHierarchy"/>
    <dgm:cxn modelId="{0EB2BD0F-901B-4227-BB83-C3512A50586D}" type="presOf" srcId="{58A96809-9F15-4AAF-8874-BC290ADCA122}" destId="{00452788-8BF1-4B81-90B6-054C374F6101}" srcOrd="0" destOrd="0" presId="urn:microsoft.com/office/officeart/2008/layout/HorizontalMultiLevelHierarchy"/>
    <dgm:cxn modelId="{64D82214-C844-46D1-A622-D4CD837B76E9}" type="presOf" srcId="{85609D6E-7072-43D7-969B-7F798D490E77}" destId="{9DE03247-01EF-4DA1-914F-767FAE6B26AC}" srcOrd="1" destOrd="0" presId="urn:microsoft.com/office/officeart/2008/layout/HorizontalMultiLevelHierarchy"/>
    <dgm:cxn modelId="{4FF2BF17-E37A-4995-9989-55000AEA32BC}" srcId="{80E974F4-040A-4F43-9A8B-49C9C1A1A1B5}" destId="{24FC732C-21DA-448B-8FF5-A85EAB7D55D9}" srcOrd="0" destOrd="0" parTransId="{1C195007-9B83-42A5-827F-E25DC1BDB4C9}" sibTransId="{F27E039E-30E6-4089-B7B0-9095C8D04448}"/>
    <dgm:cxn modelId="{E670601D-4E6E-4A65-A546-1373A35B9DCA}" type="presOf" srcId="{2C0A0CC5-F010-40C9-B374-6746DC103831}" destId="{23688480-4D71-4594-B60B-30B6343CEC99}" srcOrd="0" destOrd="0" presId="urn:microsoft.com/office/officeart/2008/layout/HorizontalMultiLevelHierarchy"/>
    <dgm:cxn modelId="{8CB4901E-2239-497C-BD47-B77DFF5FC8F5}" type="presOf" srcId="{489B8949-FB04-476C-AEEA-7308D3F3C12A}" destId="{5243D5A3-57AD-4003-9E0A-0C1960047792}" srcOrd="1" destOrd="0" presId="urn:microsoft.com/office/officeart/2008/layout/HorizontalMultiLevelHierarchy"/>
    <dgm:cxn modelId="{B8C1232A-BE1A-4777-B191-38E566DFAF30}" type="presOf" srcId="{8EB84F2D-1DFB-4A15-9F57-9D9E1F3D6AB8}" destId="{7AA340EE-7DFB-44B1-80CC-B6EA05671DFB}" srcOrd="0" destOrd="0" presId="urn:microsoft.com/office/officeart/2008/layout/HorizontalMultiLevelHierarchy"/>
    <dgm:cxn modelId="{34397034-4B94-495C-B39A-25EF4C896148}" type="presOf" srcId="{24FC732C-21DA-448B-8FF5-A85EAB7D55D9}" destId="{2D442CDD-C6C1-4636-8624-F90A38BE6CD1}" srcOrd="0" destOrd="0" presId="urn:microsoft.com/office/officeart/2008/layout/HorizontalMultiLevelHierarchy"/>
    <dgm:cxn modelId="{6162DB40-24F7-4064-A048-894D4DC3F654}" type="presOf" srcId="{2A5CBB5C-4665-4CB4-AD1C-A74F581C5880}" destId="{92A54952-0652-41CF-B7DE-BB45C20E1DF4}" srcOrd="0" destOrd="0" presId="urn:microsoft.com/office/officeart/2008/layout/HorizontalMultiLevelHierarchy"/>
    <dgm:cxn modelId="{2E72C860-9E05-49FA-A026-BED69440E4AA}" srcId="{80E974F4-040A-4F43-9A8B-49C9C1A1A1B5}" destId="{B9731FA8-4847-4603-95E1-7D2413303597}" srcOrd="1" destOrd="0" parTransId="{2A5CBB5C-4665-4CB4-AD1C-A74F581C5880}" sibTransId="{A36EAC3F-82B7-415B-9954-1B5B58C41072}"/>
    <dgm:cxn modelId="{D570C861-17F4-4571-BCB7-2E147C5F04AB}" type="presOf" srcId="{3BC5B26C-BB6B-45B3-A95F-93C87B1A52DC}" destId="{CF69F954-2836-4A6F-8671-57E28D94993A}" srcOrd="0" destOrd="0" presId="urn:microsoft.com/office/officeart/2008/layout/HorizontalMultiLevelHierarchy"/>
    <dgm:cxn modelId="{FBDF9662-2720-43D4-855A-7F1426103983}" type="presOf" srcId="{E1909589-B4A7-4B83-8D3D-5D8168A90A0A}" destId="{A9318B72-0D43-42DA-AEBE-5504FE9861B7}" srcOrd="1" destOrd="0" presId="urn:microsoft.com/office/officeart/2008/layout/HorizontalMultiLevelHierarchy"/>
    <dgm:cxn modelId="{9196B664-3DEB-4EAF-A3BF-EDD5DB56A24A}" type="presOf" srcId="{6DCC03BC-6914-467F-859A-A638B50C88DA}" destId="{51822D70-83A8-4DEE-9CD9-4CF24ACDB4A0}" srcOrd="0" destOrd="0" presId="urn:microsoft.com/office/officeart/2008/layout/HorizontalMultiLevelHierarchy"/>
    <dgm:cxn modelId="{E2DDA668-8DFC-4747-A456-B84B77D9F315}" srcId="{93F57B4F-EACD-411B-BD3B-AF1938B73408}" destId="{80E974F4-040A-4F43-9A8B-49C9C1A1A1B5}" srcOrd="0" destOrd="0" parTransId="{7F054301-18A2-4053-B3A5-2F211259444E}" sibTransId="{FCA7BADC-0A36-473C-A14F-4CD9D5D80E58}"/>
    <dgm:cxn modelId="{85721C72-6041-4139-9007-6B26AB959830}" type="presOf" srcId="{85609D6E-7072-43D7-969B-7F798D490E77}" destId="{C2C4119F-3D9B-4DE5-B378-F984BE2FD836}" srcOrd="0" destOrd="0" presId="urn:microsoft.com/office/officeart/2008/layout/HorizontalMultiLevelHierarchy"/>
    <dgm:cxn modelId="{9C87ED54-8A86-4619-8972-240C7F63C574}" type="presOf" srcId="{1C195007-9B83-42A5-827F-E25DC1BDB4C9}" destId="{71B18EE2-2C51-4E79-88A6-17D117221689}" srcOrd="0" destOrd="0" presId="urn:microsoft.com/office/officeart/2008/layout/HorizontalMultiLevelHierarchy"/>
    <dgm:cxn modelId="{7EC7A475-2DBA-44D5-8202-B2FE4CFFF89C}" srcId="{80E974F4-040A-4F43-9A8B-49C9C1A1A1B5}" destId="{8EB84F2D-1DFB-4A15-9F57-9D9E1F3D6AB8}" srcOrd="2" destOrd="0" parTransId="{6DCC03BC-6914-467F-859A-A638B50C88DA}" sibTransId="{852CE4DA-91EE-480F-A00B-A46CDE80E27C}"/>
    <dgm:cxn modelId="{093F0079-6753-44BE-B146-8C709EA8D357}" type="presOf" srcId="{1C195007-9B83-42A5-827F-E25DC1BDB4C9}" destId="{9556BBD4-E498-4613-A038-0C04AE039704}" srcOrd="1" destOrd="0" presId="urn:microsoft.com/office/officeart/2008/layout/HorizontalMultiLevelHierarchy"/>
    <dgm:cxn modelId="{5E2BF67E-6FFA-4786-8299-F2FB7F6DFEAD}" type="presOf" srcId="{54D553A7-374E-4121-B8F4-358CE36F221E}" destId="{428BA046-F2EC-4DF2-8FDD-F5CF360CB4B3}" srcOrd="1" destOrd="0" presId="urn:microsoft.com/office/officeart/2008/layout/HorizontalMultiLevelHierarchy"/>
    <dgm:cxn modelId="{2F1FD69B-8314-49D2-B7D4-36403377F964}" srcId="{B9731FA8-4847-4603-95E1-7D2413303597}" destId="{A2E092D5-9BE0-4472-BF94-BEB7D74F103D}" srcOrd="1" destOrd="0" parTransId="{85609D6E-7072-43D7-969B-7F798D490E77}" sibTransId="{1C749B00-47EE-4A9A-A4A8-744717223EB3}"/>
    <dgm:cxn modelId="{A4058FA2-82D7-406A-8FB3-EF616F58D305}" type="presOf" srcId="{80E974F4-040A-4F43-9A8B-49C9C1A1A1B5}" destId="{67DEE907-953E-4C12-AFB8-74587B9A3C8F}" srcOrd="0" destOrd="0" presId="urn:microsoft.com/office/officeart/2008/layout/HorizontalMultiLevelHierarchy"/>
    <dgm:cxn modelId="{D9E730BA-4210-465A-9506-D486D80125F2}" type="presOf" srcId="{E1909589-B4A7-4B83-8D3D-5D8168A90A0A}" destId="{26D6BCF4-4825-445E-BA78-FDF9C3EF491D}" srcOrd="0" destOrd="0" presId="urn:microsoft.com/office/officeart/2008/layout/HorizontalMultiLevelHierarchy"/>
    <dgm:cxn modelId="{7915DFC1-62AF-4783-8BF6-BB84F1D48071}" type="presOf" srcId="{A2E092D5-9BE0-4472-BF94-BEB7D74F103D}" destId="{4A832F59-F899-49E9-BE9F-49548F7FA05B}" srcOrd="0" destOrd="0" presId="urn:microsoft.com/office/officeart/2008/layout/HorizontalMultiLevelHierarchy"/>
    <dgm:cxn modelId="{981FEDC3-790B-43C6-93B5-FB4D2CF1F5AB}" type="presOf" srcId="{C529E66B-7C37-4E46-B7FF-C9837FB1135F}" destId="{BCFE8BE1-2BB8-400F-8096-7C7BD03318C4}" srcOrd="0" destOrd="0" presId="urn:microsoft.com/office/officeart/2008/layout/HorizontalMultiLevelHierarchy"/>
    <dgm:cxn modelId="{3192D0C9-E61A-4735-B82A-429005F8F813}" srcId="{B9731FA8-4847-4603-95E1-7D2413303597}" destId="{D8095086-09EA-4CB5-BFBD-93F23E65B799}" srcOrd="0" destOrd="0" parTransId="{E1909589-B4A7-4B83-8D3D-5D8168A90A0A}" sibTransId="{8C8081B1-5EF7-4B5F-96BE-A4C90C87DB84}"/>
    <dgm:cxn modelId="{C8C6E0CD-3B87-4AEE-A33B-4CAEEEF2FB89}" type="presOf" srcId="{B9731FA8-4847-4603-95E1-7D2413303597}" destId="{12385043-F92F-4654-8640-3F78D6ADBDE8}" srcOrd="0" destOrd="0" presId="urn:microsoft.com/office/officeart/2008/layout/HorizontalMultiLevelHierarchy"/>
    <dgm:cxn modelId="{3EF675D0-6203-4AF1-8BF3-B4D07E3A1F67}" type="presOf" srcId="{2A5CBB5C-4665-4CB4-AD1C-A74F581C5880}" destId="{3FB13C1F-4D29-4AA2-9005-A84991CF4248}" srcOrd="1" destOrd="0" presId="urn:microsoft.com/office/officeart/2008/layout/HorizontalMultiLevelHierarchy"/>
    <dgm:cxn modelId="{AD1F53D4-8726-47B2-BFA6-43D0ED3EDEEF}" srcId="{8EB84F2D-1DFB-4A15-9F57-9D9E1F3D6AB8}" destId="{C529E66B-7C37-4E46-B7FF-C9837FB1135F}" srcOrd="1" destOrd="0" parTransId="{489B8949-FB04-476C-AEEA-7308D3F3C12A}" sibTransId="{F765638F-0471-4F71-92A1-9DCC2503F38D}"/>
    <dgm:cxn modelId="{1251BEDF-7AD7-43B0-86D5-07B73C15AE9F}" type="presOf" srcId="{54D553A7-374E-4121-B8F4-358CE36F221E}" destId="{431E18D7-1007-4E7B-85CA-C713D5ED0DB2}" srcOrd="0" destOrd="0" presId="urn:microsoft.com/office/officeart/2008/layout/HorizontalMultiLevelHierarchy"/>
    <dgm:cxn modelId="{94908DF2-34C6-4574-A3FB-E9FC64AB4F0A}" type="presOf" srcId="{D8095086-09EA-4CB5-BFBD-93F23E65B799}" destId="{5E9EDC31-CEED-44B6-B577-3BFC142EA108}" srcOrd="0" destOrd="0" presId="urn:microsoft.com/office/officeart/2008/layout/HorizontalMultiLevelHierarchy"/>
    <dgm:cxn modelId="{104620F9-2AA0-4BF9-816F-5DCBF1610998}" type="presOf" srcId="{2C0A0CC5-F010-40C9-B374-6746DC103831}" destId="{0C857EFC-47E2-40E8-9F68-8A47131447F1}" srcOrd="1" destOrd="0" presId="urn:microsoft.com/office/officeart/2008/layout/HorizontalMultiLevelHierarchy"/>
    <dgm:cxn modelId="{886F4FFB-9A56-422E-B9A7-F84E24CA0C25}" srcId="{24FC732C-21DA-448B-8FF5-A85EAB7D55D9}" destId="{3BC5B26C-BB6B-45B3-A95F-93C87B1A52DC}" srcOrd="0" destOrd="0" parTransId="{54D553A7-374E-4121-B8F4-358CE36F221E}" sibTransId="{400ADF5D-F9DC-4872-A125-85B524499739}"/>
    <dgm:cxn modelId="{D2C697FB-21FD-4FB1-AB44-16E377417D69}" type="presOf" srcId="{6DCC03BC-6914-467F-859A-A638B50C88DA}" destId="{64C7467D-D109-48B1-B8E5-A98185BE2DB5}" srcOrd="1" destOrd="0" presId="urn:microsoft.com/office/officeart/2008/layout/HorizontalMultiLevelHierarchy"/>
    <dgm:cxn modelId="{7C90ECFC-08BE-4DC8-B72D-E4F4BF8EA008}" srcId="{8EB84F2D-1DFB-4A15-9F57-9D9E1F3D6AB8}" destId="{58A96809-9F15-4AAF-8874-BC290ADCA122}" srcOrd="0" destOrd="0" parTransId="{2C0A0CC5-F010-40C9-B374-6746DC103831}" sibTransId="{5EB57C61-1587-4855-BAAA-2257F97F9398}"/>
    <dgm:cxn modelId="{865D5B6F-8C81-4581-9059-C443C2A27991}" type="presParOf" srcId="{D479E430-4346-4FE5-831D-C344552E3DA0}" destId="{27623C30-8C5D-4316-8F35-878463C7C80B}" srcOrd="0" destOrd="0" presId="urn:microsoft.com/office/officeart/2008/layout/HorizontalMultiLevelHierarchy"/>
    <dgm:cxn modelId="{F3152194-41F4-4DAD-871C-5DD73037BAB4}" type="presParOf" srcId="{27623C30-8C5D-4316-8F35-878463C7C80B}" destId="{67DEE907-953E-4C12-AFB8-74587B9A3C8F}" srcOrd="0" destOrd="0" presId="urn:microsoft.com/office/officeart/2008/layout/HorizontalMultiLevelHierarchy"/>
    <dgm:cxn modelId="{87C10BE5-23F0-4B46-99EE-85FF2DE4B3EB}" type="presParOf" srcId="{27623C30-8C5D-4316-8F35-878463C7C80B}" destId="{4A28EC6A-41A3-47F8-A4AB-D1A7FBEE3290}" srcOrd="1" destOrd="0" presId="urn:microsoft.com/office/officeart/2008/layout/HorizontalMultiLevelHierarchy"/>
    <dgm:cxn modelId="{1CCCC6BB-C12A-438B-A0D2-310D577F5BBB}" type="presParOf" srcId="{4A28EC6A-41A3-47F8-A4AB-D1A7FBEE3290}" destId="{71B18EE2-2C51-4E79-88A6-17D117221689}" srcOrd="0" destOrd="0" presId="urn:microsoft.com/office/officeart/2008/layout/HorizontalMultiLevelHierarchy"/>
    <dgm:cxn modelId="{238B0F20-BD1B-4EE6-B9D0-28D22AA56BDB}" type="presParOf" srcId="{71B18EE2-2C51-4E79-88A6-17D117221689}" destId="{9556BBD4-E498-4613-A038-0C04AE039704}" srcOrd="0" destOrd="0" presId="urn:microsoft.com/office/officeart/2008/layout/HorizontalMultiLevelHierarchy"/>
    <dgm:cxn modelId="{A8AEA028-5679-499B-9918-4E1E3F6D1C97}" type="presParOf" srcId="{4A28EC6A-41A3-47F8-A4AB-D1A7FBEE3290}" destId="{9B27F5FC-C022-4913-BC68-5D74F8AF0312}" srcOrd="1" destOrd="0" presId="urn:microsoft.com/office/officeart/2008/layout/HorizontalMultiLevelHierarchy"/>
    <dgm:cxn modelId="{507DC2ED-DB68-429E-99BD-E3DE5D998DA9}" type="presParOf" srcId="{9B27F5FC-C022-4913-BC68-5D74F8AF0312}" destId="{2D442CDD-C6C1-4636-8624-F90A38BE6CD1}" srcOrd="0" destOrd="0" presId="urn:microsoft.com/office/officeart/2008/layout/HorizontalMultiLevelHierarchy"/>
    <dgm:cxn modelId="{9F8419E9-97DE-499C-B6FC-15942A669439}" type="presParOf" srcId="{9B27F5FC-C022-4913-BC68-5D74F8AF0312}" destId="{FC69FC0D-38E6-42C1-B057-12E2F5D1CB8E}" srcOrd="1" destOrd="0" presId="urn:microsoft.com/office/officeart/2008/layout/HorizontalMultiLevelHierarchy"/>
    <dgm:cxn modelId="{89961C89-8007-4145-8BFF-B416AAB33E9D}" type="presParOf" srcId="{FC69FC0D-38E6-42C1-B057-12E2F5D1CB8E}" destId="{431E18D7-1007-4E7B-85CA-C713D5ED0DB2}" srcOrd="0" destOrd="0" presId="urn:microsoft.com/office/officeart/2008/layout/HorizontalMultiLevelHierarchy"/>
    <dgm:cxn modelId="{BD37F8C3-708D-47AE-8A63-9451E7A8A17C}" type="presParOf" srcId="{431E18D7-1007-4E7B-85CA-C713D5ED0DB2}" destId="{428BA046-F2EC-4DF2-8FDD-F5CF360CB4B3}" srcOrd="0" destOrd="0" presId="urn:microsoft.com/office/officeart/2008/layout/HorizontalMultiLevelHierarchy"/>
    <dgm:cxn modelId="{D1ED2DE5-FA7C-46F8-9D33-370AE6D5D3E5}" type="presParOf" srcId="{FC69FC0D-38E6-42C1-B057-12E2F5D1CB8E}" destId="{FFF638BE-48DA-45C3-B1E4-3981078D6B65}" srcOrd="1" destOrd="0" presId="urn:microsoft.com/office/officeart/2008/layout/HorizontalMultiLevelHierarchy"/>
    <dgm:cxn modelId="{6470F068-1E68-4A3A-B2A7-E61A07DA9381}" type="presParOf" srcId="{FFF638BE-48DA-45C3-B1E4-3981078D6B65}" destId="{CF69F954-2836-4A6F-8671-57E28D94993A}" srcOrd="0" destOrd="0" presId="urn:microsoft.com/office/officeart/2008/layout/HorizontalMultiLevelHierarchy"/>
    <dgm:cxn modelId="{0DA5CB46-57DE-4899-B108-7E8888A89FC1}" type="presParOf" srcId="{FFF638BE-48DA-45C3-B1E4-3981078D6B65}" destId="{21DB762E-0BAB-43C8-B6C5-A90207FD3FA5}" srcOrd="1" destOrd="0" presId="urn:microsoft.com/office/officeart/2008/layout/HorizontalMultiLevelHierarchy"/>
    <dgm:cxn modelId="{C0CB307B-E761-4384-BB81-601482B031FC}" type="presParOf" srcId="{4A28EC6A-41A3-47F8-A4AB-D1A7FBEE3290}" destId="{92A54952-0652-41CF-B7DE-BB45C20E1DF4}" srcOrd="2" destOrd="0" presId="urn:microsoft.com/office/officeart/2008/layout/HorizontalMultiLevelHierarchy"/>
    <dgm:cxn modelId="{491911E9-ECB0-4088-AD64-14BFAF7BFCDE}" type="presParOf" srcId="{92A54952-0652-41CF-B7DE-BB45C20E1DF4}" destId="{3FB13C1F-4D29-4AA2-9005-A84991CF4248}" srcOrd="0" destOrd="0" presId="urn:microsoft.com/office/officeart/2008/layout/HorizontalMultiLevelHierarchy"/>
    <dgm:cxn modelId="{9CCE1D39-BF2E-40F2-8B83-330AB7E9B0E8}" type="presParOf" srcId="{4A28EC6A-41A3-47F8-A4AB-D1A7FBEE3290}" destId="{0C4FE692-8621-4096-8675-72593128933C}" srcOrd="3" destOrd="0" presId="urn:microsoft.com/office/officeart/2008/layout/HorizontalMultiLevelHierarchy"/>
    <dgm:cxn modelId="{0DFC03EE-8A6A-4180-B2CB-DAFC0255E48E}" type="presParOf" srcId="{0C4FE692-8621-4096-8675-72593128933C}" destId="{12385043-F92F-4654-8640-3F78D6ADBDE8}" srcOrd="0" destOrd="0" presId="urn:microsoft.com/office/officeart/2008/layout/HorizontalMultiLevelHierarchy"/>
    <dgm:cxn modelId="{709645D2-F1CA-4EB5-B3ED-0FA0EF270464}" type="presParOf" srcId="{0C4FE692-8621-4096-8675-72593128933C}" destId="{4B77E7F4-7D23-4C44-90F7-09A443B88A3D}" srcOrd="1" destOrd="0" presId="urn:microsoft.com/office/officeart/2008/layout/HorizontalMultiLevelHierarchy"/>
    <dgm:cxn modelId="{4FCA4824-D300-4902-BF46-C8302253EC32}" type="presParOf" srcId="{4B77E7F4-7D23-4C44-90F7-09A443B88A3D}" destId="{26D6BCF4-4825-445E-BA78-FDF9C3EF491D}" srcOrd="0" destOrd="0" presId="urn:microsoft.com/office/officeart/2008/layout/HorizontalMultiLevelHierarchy"/>
    <dgm:cxn modelId="{25DC7A28-7F00-4874-A2EF-1CC3A924BCF1}" type="presParOf" srcId="{26D6BCF4-4825-445E-BA78-FDF9C3EF491D}" destId="{A9318B72-0D43-42DA-AEBE-5504FE9861B7}" srcOrd="0" destOrd="0" presId="urn:microsoft.com/office/officeart/2008/layout/HorizontalMultiLevelHierarchy"/>
    <dgm:cxn modelId="{730D55F6-82C8-48EB-B92E-F1BB7742B872}" type="presParOf" srcId="{4B77E7F4-7D23-4C44-90F7-09A443B88A3D}" destId="{5E589CB6-369E-4423-8EF7-45ACE29DF98A}" srcOrd="1" destOrd="0" presId="urn:microsoft.com/office/officeart/2008/layout/HorizontalMultiLevelHierarchy"/>
    <dgm:cxn modelId="{C0BE1C37-A295-4931-B2A1-78D15395719E}" type="presParOf" srcId="{5E589CB6-369E-4423-8EF7-45ACE29DF98A}" destId="{5E9EDC31-CEED-44B6-B577-3BFC142EA108}" srcOrd="0" destOrd="0" presId="urn:microsoft.com/office/officeart/2008/layout/HorizontalMultiLevelHierarchy"/>
    <dgm:cxn modelId="{EB46BA43-9A79-452E-955C-AD1BED7CBEEF}" type="presParOf" srcId="{5E589CB6-369E-4423-8EF7-45ACE29DF98A}" destId="{EC67DB33-3537-4DB8-AE9C-478B61E64B69}" srcOrd="1" destOrd="0" presId="urn:microsoft.com/office/officeart/2008/layout/HorizontalMultiLevelHierarchy"/>
    <dgm:cxn modelId="{F4E1E678-7074-489A-B7DB-E77C4CDE267D}" type="presParOf" srcId="{4B77E7F4-7D23-4C44-90F7-09A443B88A3D}" destId="{C2C4119F-3D9B-4DE5-B378-F984BE2FD836}" srcOrd="2" destOrd="0" presId="urn:microsoft.com/office/officeart/2008/layout/HorizontalMultiLevelHierarchy"/>
    <dgm:cxn modelId="{534D94F2-1E2A-43DA-A6CD-0D0D0B02DD0B}" type="presParOf" srcId="{C2C4119F-3D9B-4DE5-B378-F984BE2FD836}" destId="{9DE03247-01EF-4DA1-914F-767FAE6B26AC}" srcOrd="0" destOrd="0" presId="urn:microsoft.com/office/officeart/2008/layout/HorizontalMultiLevelHierarchy"/>
    <dgm:cxn modelId="{3D821794-C1E5-41F3-A383-B55050EC867B}" type="presParOf" srcId="{4B77E7F4-7D23-4C44-90F7-09A443B88A3D}" destId="{25E7A712-135B-4C51-A882-7E6D83BA744F}" srcOrd="3" destOrd="0" presId="urn:microsoft.com/office/officeart/2008/layout/HorizontalMultiLevelHierarchy"/>
    <dgm:cxn modelId="{7468C52C-E52A-4832-98CB-8CA659F0D2C4}" type="presParOf" srcId="{25E7A712-135B-4C51-A882-7E6D83BA744F}" destId="{4A832F59-F899-49E9-BE9F-49548F7FA05B}" srcOrd="0" destOrd="0" presId="urn:microsoft.com/office/officeart/2008/layout/HorizontalMultiLevelHierarchy"/>
    <dgm:cxn modelId="{724D3086-0B31-496A-AC1D-5BAF066E3052}" type="presParOf" srcId="{25E7A712-135B-4C51-A882-7E6D83BA744F}" destId="{6D71126A-2444-48FB-8F41-2D7A41DFD076}" srcOrd="1" destOrd="0" presId="urn:microsoft.com/office/officeart/2008/layout/HorizontalMultiLevelHierarchy"/>
    <dgm:cxn modelId="{E3AFEE8F-14BD-4849-9213-B87174F4BE98}" type="presParOf" srcId="{4A28EC6A-41A3-47F8-A4AB-D1A7FBEE3290}" destId="{51822D70-83A8-4DEE-9CD9-4CF24ACDB4A0}" srcOrd="4" destOrd="0" presId="urn:microsoft.com/office/officeart/2008/layout/HorizontalMultiLevelHierarchy"/>
    <dgm:cxn modelId="{95F53A51-EA87-4875-8A06-DD89EB0C159B}" type="presParOf" srcId="{51822D70-83A8-4DEE-9CD9-4CF24ACDB4A0}" destId="{64C7467D-D109-48B1-B8E5-A98185BE2DB5}" srcOrd="0" destOrd="0" presId="urn:microsoft.com/office/officeart/2008/layout/HorizontalMultiLevelHierarchy"/>
    <dgm:cxn modelId="{9A6625ED-47EF-4163-89C6-337FD7BE8E99}" type="presParOf" srcId="{4A28EC6A-41A3-47F8-A4AB-D1A7FBEE3290}" destId="{827B3F54-3229-4FB9-BBE6-6421EB87A69D}" srcOrd="5" destOrd="0" presId="urn:microsoft.com/office/officeart/2008/layout/HorizontalMultiLevelHierarchy"/>
    <dgm:cxn modelId="{7134BFE8-B54E-460E-BC3B-69D2CFF63EBF}" type="presParOf" srcId="{827B3F54-3229-4FB9-BBE6-6421EB87A69D}" destId="{7AA340EE-7DFB-44B1-80CC-B6EA05671DFB}" srcOrd="0" destOrd="0" presId="urn:microsoft.com/office/officeart/2008/layout/HorizontalMultiLevelHierarchy"/>
    <dgm:cxn modelId="{B2BBD4F8-9D21-4596-8A26-B718DFF331B7}" type="presParOf" srcId="{827B3F54-3229-4FB9-BBE6-6421EB87A69D}" destId="{0F92F522-ED87-49C1-8EB2-0513ECDFA41D}" srcOrd="1" destOrd="0" presId="urn:microsoft.com/office/officeart/2008/layout/HorizontalMultiLevelHierarchy"/>
    <dgm:cxn modelId="{AEEB9207-31E3-4DAF-A786-2A47F1431B6C}" type="presParOf" srcId="{0F92F522-ED87-49C1-8EB2-0513ECDFA41D}" destId="{23688480-4D71-4594-B60B-30B6343CEC99}" srcOrd="0" destOrd="0" presId="urn:microsoft.com/office/officeart/2008/layout/HorizontalMultiLevelHierarchy"/>
    <dgm:cxn modelId="{6E7D9FA8-326F-438C-B35D-C94090EC1CA6}" type="presParOf" srcId="{23688480-4D71-4594-B60B-30B6343CEC99}" destId="{0C857EFC-47E2-40E8-9F68-8A47131447F1}" srcOrd="0" destOrd="0" presId="urn:microsoft.com/office/officeart/2008/layout/HorizontalMultiLevelHierarchy"/>
    <dgm:cxn modelId="{008D6E53-A44F-42B6-9A99-AA1A4146AB99}" type="presParOf" srcId="{0F92F522-ED87-49C1-8EB2-0513ECDFA41D}" destId="{B6057600-94D8-453F-80E3-1001BE1A7115}" srcOrd="1" destOrd="0" presId="urn:microsoft.com/office/officeart/2008/layout/HorizontalMultiLevelHierarchy"/>
    <dgm:cxn modelId="{479BB07D-CEB6-487F-9D06-66DAE08E7E0B}" type="presParOf" srcId="{B6057600-94D8-453F-80E3-1001BE1A7115}" destId="{00452788-8BF1-4B81-90B6-054C374F6101}" srcOrd="0" destOrd="0" presId="urn:microsoft.com/office/officeart/2008/layout/HorizontalMultiLevelHierarchy"/>
    <dgm:cxn modelId="{1F154158-D636-4EFB-990E-334EFF525C3C}" type="presParOf" srcId="{B6057600-94D8-453F-80E3-1001BE1A7115}" destId="{686628C1-F7E7-4A0C-AE5D-9D8A41C83D6E}" srcOrd="1" destOrd="0" presId="urn:microsoft.com/office/officeart/2008/layout/HorizontalMultiLevelHierarchy"/>
    <dgm:cxn modelId="{9834E211-3C95-449D-BD74-D778DA57F961}" type="presParOf" srcId="{0F92F522-ED87-49C1-8EB2-0513ECDFA41D}" destId="{F2FC5E7F-B0A4-4ECC-BA0B-2EE3D07A2BB2}" srcOrd="2" destOrd="0" presId="urn:microsoft.com/office/officeart/2008/layout/HorizontalMultiLevelHierarchy"/>
    <dgm:cxn modelId="{4694CF64-2263-4D56-98F6-E37F061D190A}" type="presParOf" srcId="{F2FC5E7F-B0A4-4ECC-BA0B-2EE3D07A2BB2}" destId="{5243D5A3-57AD-4003-9E0A-0C1960047792}" srcOrd="0" destOrd="0" presId="urn:microsoft.com/office/officeart/2008/layout/HorizontalMultiLevelHierarchy"/>
    <dgm:cxn modelId="{CB2DB93B-AC5A-4CF3-BFD1-5C48390A8E5C}" type="presParOf" srcId="{0F92F522-ED87-49C1-8EB2-0513ECDFA41D}" destId="{0C3C5094-27C0-4BF1-8004-350169DFA950}" srcOrd="3" destOrd="0" presId="urn:microsoft.com/office/officeart/2008/layout/HorizontalMultiLevelHierarchy"/>
    <dgm:cxn modelId="{D91EEAF9-9AD6-461B-9B69-A10CA7E00B6C}" type="presParOf" srcId="{0C3C5094-27C0-4BF1-8004-350169DFA950}" destId="{BCFE8BE1-2BB8-400F-8096-7C7BD03318C4}" srcOrd="0" destOrd="0" presId="urn:microsoft.com/office/officeart/2008/layout/HorizontalMultiLevelHierarchy"/>
    <dgm:cxn modelId="{407C89F0-256F-4084-8452-B3E6BE810484}" type="presParOf" srcId="{0C3C5094-27C0-4BF1-8004-350169DFA950}" destId="{F87FB12F-7ED2-4CDF-9647-9A7DFBC08B4F}"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E6AB1B-0CB9-4DDD-9EE1-B7F4CEEECBFC}" type="doc">
      <dgm:prSet loTypeId="urn:microsoft.com/office/officeart/2005/8/layout/radial6#1" loCatId="cycle" qsTypeId="urn:microsoft.com/office/officeart/2005/8/quickstyle/simple5#1" qsCatId="simple" csTypeId="urn:microsoft.com/office/officeart/2005/8/colors/colorful1#2" csCatId="colorful" phldr="1"/>
      <dgm:spPr/>
      <dgm:t>
        <a:bodyPr/>
        <a:lstStyle/>
        <a:p>
          <a:endParaRPr lang="zh-CN" altLang="en-US"/>
        </a:p>
      </dgm:t>
    </dgm:pt>
    <dgm:pt modelId="{791A1600-65E6-4A29-BDB9-F001C5F0AE59}">
      <dgm:prSet phldrT="[文本]"/>
      <dgm:spPr/>
      <dgm:t>
        <a:bodyPr/>
        <a:lstStyle/>
        <a:p>
          <a:r>
            <a:rPr lang="zh-CN" altLang="en-US" dirty="0">
              <a:latin typeface="楷体" panose="02010609060101010101" charset="-122"/>
              <a:ea typeface="楷体" panose="02010609060101010101" charset="-122"/>
            </a:rPr>
            <a:t>影响</a:t>
          </a:r>
        </a:p>
      </dgm:t>
    </dgm:pt>
    <dgm:pt modelId="{61ADBCCD-1727-4069-A1CA-1F259806B3C5}" type="parTrans" cxnId="{FE6BCF17-2A58-4B70-96A0-0E1AC7805A1C}">
      <dgm:prSet/>
      <dgm:spPr/>
      <dgm:t>
        <a:bodyPr/>
        <a:lstStyle/>
        <a:p>
          <a:endParaRPr lang="zh-CN" altLang="en-US">
            <a:latin typeface="楷体" panose="02010609060101010101" charset="-122"/>
            <a:ea typeface="楷体" panose="02010609060101010101" charset="-122"/>
          </a:endParaRPr>
        </a:p>
      </dgm:t>
    </dgm:pt>
    <dgm:pt modelId="{D6CCD7D3-383F-4605-B388-AA7808F0BF07}" type="sibTrans" cxnId="{FE6BCF17-2A58-4B70-96A0-0E1AC7805A1C}">
      <dgm:prSet/>
      <dgm:spPr/>
      <dgm:t>
        <a:bodyPr/>
        <a:lstStyle/>
        <a:p>
          <a:endParaRPr lang="zh-CN" altLang="en-US">
            <a:latin typeface="楷体" panose="02010609060101010101" charset="-122"/>
            <a:ea typeface="楷体" panose="02010609060101010101" charset="-122"/>
          </a:endParaRPr>
        </a:p>
      </dgm:t>
    </dgm:pt>
    <dgm:pt modelId="{903630C0-83EC-4673-9470-9B7A423672F4}">
      <dgm:prSet phldrT="[文本]"/>
      <dgm:spPr/>
      <dgm:t>
        <a:bodyPr/>
        <a:lstStyle/>
        <a:p>
          <a:r>
            <a:rPr lang="zh-CN" altLang="en-US" dirty="0">
              <a:latin typeface="楷体" panose="02010609060101010101" charset="-122"/>
              <a:ea typeface="楷体" panose="02010609060101010101" charset="-122"/>
            </a:rPr>
            <a:t>容量</a:t>
          </a:r>
        </a:p>
      </dgm:t>
    </dgm:pt>
    <dgm:pt modelId="{20D5A61F-5EB2-4114-AF16-AB94FD26C09A}" type="parTrans" cxnId="{5FB5AFC7-862B-4E73-B81F-15CCEA96F9A2}">
      <dgm:prSet/>
      <dgm:spPr/>
      <dgm:t>
        <a:bodyPr/>
        <a:lstStyle/>
        <a:p>
          <a:endParaRPr lang="zh-CN" altLang="en-US">
            <a:latin typeface="楷体" panose="02010609060101010101" charset="-122"/>
            <a:ea typeface="楷体" panose="02010609060101010101" charset="-122"/>
          </a:endParaRPr>
        </a:p>
      </dgm:t>
    </dgm:pt>
    <dgm:pt modelId="{B73B0A03-CA3E-435F-BCC2-426A608A7783}" type="sibTrans" cxnId="{5FB5AFC7-862B-4E73-B81F-15CCEA96F9A2}">
      <dgm:prSet/>
      <dgm:spPr/>
      <dgm:t>
        <a:bodyPr/>
        <a:lstStyle/>
        <a:p>
          <a:endParaRPr lang="zh-CN" altLang="en-US">
            <a:latin typeface="楷体" panose="02010609060101010101" charset="-122"/>
            <a:ea typeface="楷体" panose="02010609060101010101" charset="-122"/>
          </a:endParaRPr>
        </a:p>
      </dgm:t>
    </dgm:pt>
    <dgm:pt modelId="{39352D35-17AB-4864-B9E6-635869A0AC69}">
      <dgm:prSet phldrT="[文本]"/>
      <dgm:spPr/>
      <dgm:t>
        <a:bodyPr/>
        <a:lstStyle/>
        <a:p>
          <a:r>
            <a:rPr lang="zh-CN" altLang="en-US" dirty="0">
              <a:latin typeface="楷体" panose="02010609060101010101" charset="-122"/>
              <a:ea typeface="楷体" panose="02010609060101010101" charset="-122"/>
            </a:rPr>
            <a:t>内阻</a:t>
          </a:r>
        </a:p>
      </dgm:t>
    </dgm:pt>
    <dgm:pt modelId="{9D67A400-E2D9-4514-BE2C-0AAF51247310}" type="parTrans" cxnId="{69EEECE9-8121-4531-B5F1-A29D241F2DC9}">
      <dgm:prSet/>
      <dgm:spPr/>
      <dgm:t>
        <a:bodyPr/>
        <a:lstStyle/>
        <a:p>
          <a:endParaRPr lang="zh-CN" altLang="en-US">
            <a:latin typeface="楷体" panose="02010609060101010101" charset="-122"/>
            <a:ea typeface="楷体" panose="02010609060101010101" charset="-122"/>
          </a:endParaRPr>
        </a:p>
      </dgm:t>
    </dgm:pt>
    <dgm:pt modelId="{A86BEF0A-0015-4D7A-A829-F5E88D544E75}" type="sibTrans" cxnId="{69EEECE9-8121-4531-B5F1-A29D241F2DC9}">
      <dgm:prSet/>
      <dgm:spPr/>
      <dgm:t>
        <a:bodyPr/>
        <a:lstStyle/>
        <a:p>
          <a:endParaRPr lang="zh-CN" altLang="en-US">
            <a:latin typeface="楷体" panose="02010609060101010101" charset="-122"/>
            <a:ea typeface="楷体" panose="02010609060101010101" charset="-122"/>
          </a:endParaRPr>
        </a:p>
      </dgm:t>
    </dgm:pt>
    <dgm:pt modelId="{FAD020CE-E2FF-4B4D-9AA7-E08E7E65254D}">
      <dgm:prSet phldrT="[文本]"/>
      <dgm:spPr/>
      <dgm:t>
        <a:bodyPr/>
        <a:lstStyle/>
        <a:p>
          <a:r>
            <a:rPr lang="zh-CN" altLang="en-US" dirty="0">
              <a:latin typeface="楷体" panose="02010609060101010101" charset="-122"/>
              <a:ea typeface="楷体" panose="02010609060101010101" charset="-122"/>
            </a:rPr>
            <a:t>电压</a:t>
          </a:r>
        </a:p>
      </dgm:t>
    </dgm:pt>
    <dgm:pt modelId="{E71A5938-3E57-4A72-85CD-8B7608D4E7B1}" type="parTrans" cxnId="{C081FEB7-1BA6-46D8-A480-B512AB769002}">
      <dgm:prSet/>
      <dgm:spPr/>
      <dgm:t>
        <a:bodyPr/>
        <a:lstStyle/>
        <a:p>
          <a:endParaRPr lang="zh-CN" altLang="en-US">
            <a:latin typeface="楷体" panose="02010609060101010101" charset="-122"/>
            <a:ea typeface="楷体" panose="02010609060101010101" charset="-122"/>
          </a:endParaRPr>
        </a:p>
      </dgm:t>
    </dgm:pt>
    <dgm:pt modelId="{AB9F9B8B-E41E-4520-BC55-9F0793CF41B8}" type="sibTrans" cxnId="{C081FEB7-1BA6-46D8-A480-B512AB769002}">
      <dgm:prSet/>
      <dgm:spPr/>
      <dgm:t>
        <a:bodyPr/>
        <a:lstStyle/>
        <a:p>
          <a:endParaRPr lang="zh-CN" altLang="en-US">
            <a:latin typeface="楷体" panose="02010609060101010101" charset="-122"/>
            <a:ea typeface="楷体" panose="02010609060101010101" charset="-122"/>
          </a:endParaRPr>
        </a:p>
      </dgm:t>
    </dgm:pt>
    <dgm:pt modelId="{71B94C5E-9726-4B2A-B683-72FC3BBC59AF}">
      <dgm:prSet phldrT="[文本]"/>
      <dgm:spPr/>
      <dgm:t>
        <a:bodyPr/>
        <a:lstStyle/>
        <a:p>
          <a:r>
            <a:rPr lang="zh-CN" altLang="en-US" dirty="0">
              <a:latin typeface="楷体" panose="02010609060101010101" charset="-122"/>
              <a:ea typeface="楷体" panose="02010609060101010101" charset="-122"/>
            </a:rPr>
            <a:t>高温</a:t>
          </a:r>
        </a:p>
      </dgm:t>
    </dgm:pt>
    <dgm:pt modelId="{8D3741AB-11F8-4927-9383-62FB8A8CF252}" type="parTrans" cxnId="{CFA501F3-943E-4EE2-97A4-09A0D62B1C42}">
      <dgm:prSet/>
      <dgm:spPr/>
      <dgm:t>
        <a:bodyPr/>
        <a:lstStyle/>
        <a:p>
          <a:endParaRPr lang="zh-CN" altLang="en-US">
            <a:latin typeface="楷体" panose="02010609060101010101" charset="-122"/>
            <a:ea typeface="楷体" panose="02010609060101010101" charset="-122"/>
          </a:endParaRPr>
        </a:p>
      </dgm:t>
    </dgm:pt>
    <dgm:pt modelId="{6DB0AC73-60A3-4799-B21A-B9FBE9AD20C3}" type="sibTrans" cxnId="{CFA501F3-943E-4EE2-97A4-09A0D62B1C42}">
      <dgm:prSet/>
      <dgm:spPr/>
      <dgm:t>
        <a:bodyPr/>
        <a:lstStyle/>
        <a:p>
          <a:endParaRPr lang="zh-CN" altLang="en-US">
            <a:latin typeface="楷体" panose="02010609060101010101" charset="-122"/>
            <a:ea typeface="楷体" panose="02010609060101010101" charset="-122"/>
          </a:endParaRPr>
        </a:p>
      </dgm:t>
    </dgm:pt>
    <dgm:pt modelId="{8B370700-0B03-487B-95B8-4F2AAF5B4F5C}">
      <dgm:prSet/>
      <dgm:spPr/>
      <dgm:t>
        <a:bodyPr/>
        <a:lstStyle/>
        <a:p>
          <a:r>
            <a:rPr lang="zh-CN" altLang="en-US" dirty="0">
              <a:latin typeface="楷体" panose="02010609060101010101" charset="-122"/>
              <a:ea typeface="楷体" panose="02010609060101010101" charset="-122"/>
            </a:rPr>
            <a:t>低温</a:t>
          </a:r>
        </a:p>
      </dgm:t>
    </dgm:pt>
    <dgm:pt modelId="{C73A759C-08E1-42DF-82C0-CA7371B10261}" type="parTrans" cxnId="{7E78AF18-B1E1-40DF-BA05-D50D16C773B2}">
      <dgm:prSet/>
      <dgm:spPr/>
      <dgm:t>
        <a:bodyPr/>
        <a:lstStyle/>
        <a:p>
          <a:endParaRPr lang="zh-CN" altLang="en-US">
            <a:latin typeface="楷体" panose="02010609060101010101" charset="-122"/>
            <a:ea typeface="楷体" panose="02010609060101010101" charset="-122"/>
          </a:endParaRPr>
        </a:p>
      </dgm:t>
    </dgm:pt>
    <dgm:pt modelId="{40EEC9A8-4631-415D-8957-FA90873B5608}" type="sibTrans" cxnId="{7E78AF18-B1E1-40DF-BA05-D50D16C773B2}">
      <dgm:prSet/>
      <dgm:spPr/>
      <dgm:t>
        <a:bodyPr/>
        <a:lstStyle/>
        <a:p>
          <a:endParaRPr lang="zh-CN" altLang="en-US">
            <a:latin typeface="楷体" panose="02010609060101010101" charset="-122"/>
            <a:ea typeface="楷体" panose="02010609060101010101" charset="-122"/>
          </a:endParaRPr>
        </a:p>
      </dgm:t>
    </dgm:pt>
    <dgm:pt modelId="{EB5D3611-9FD2-41CD-A986-9AFF78EFA96B}">
      <dgm:prSet/>
      <dgm:spPr/>
      <dgm:t>
        <a:bodyPr/>
        <a:lstStyle/>
        <a:p>
          <a:r>
            <a:rPr lang="zh-CN" altLang="en-US" dirty="0">
              <a:latin typeface="楷体" panose="02010609060101010101" charset="-122"/>
              <a:ea typeface="楷体" panose="02010609060101010101" charset="-122"/>
            </a:rPr>
            <a:t>倍率</a:t>
          </a:r>
        </a:p>
      </dgm:t>
    </dgm:pt>
    <dgm:pt modelId="{FC4865A1-4836-4BA4-8396-42C5F92D4FA7}" type="parTrans" cxnId="{E3E4B918-9DD3-4D93-ADDC-756929F414B6}">
      <dgm:prSet/>
      <dgm:spPr/>
      <dgm:t>
        <a:bodyPr/>
        <a:lstStyle/>
        <a:p>
          <a:endParaRPr lang="zh-CN" altLang="en-US">
            <a:latin typeface="楷体" panose="02010609060101010101" charset="-122"/>
            <a:ea typeface="楷体" panose="02010609060101010101" charset="-122"/>
          </a:endParaRPr>
        </a:p>
      </dgm:t>
    </dgm:pt>
    <dgm:pt modelId="{BAB8A546-741F-4D0D-BB9D-FECBA4CC884F}" type="sibTrans" cxnId="{E3E4B918-9DD3-4D93-ADDC-756929F414B6}">
      <dgm:prSet/>
      <dgm:spPr/>
      <dgm:t>
        <a:bodyPr/>
        <a:lstStyle/>
        <a:p>
          <a:endParaRPr lang="zh-CN" altLang="en-US">
            <a:latin typeface="楷体" panose="02010609060101010101" charset="-122"/>
            <a:ea typeface="楷体" panose="02010609060101010101" charset="-122"/>
          </a:endParaRPr>
        </a:p>
      </dgm:t>
    </dgm:pt>
    <dgm:pt modelId="{78DD49F5-843E-46FE-BA78-2048A74C71DA}">
      <dgm:prSet/>
      <dgm:spPr/>
      <dgm:t>
        <a:bodyPr/>
        <a:lstStyle/>
        <a:p>
          <a:r>
            <a:rPr lang="zh-CN" altLang="en-US" dirty="0">
              <a:latin typeface="楷体" panose="02010609060101010101" charset="-122"/>
              <a:ea typeface="楷体" panose="02010609060101010101" charset="-122"/>
            </a:rPr>
            <a:t>寿命</a:t>
          </a:r>
        </a:p>
      </dgm:t>
    </dgm:pt>
    <dgm:pt modelId="{2EA42E1B-97D7-4B27-BAC0-8B03B40D3B91}" type="parTrans" cxnId="{B515FD6A-EB19-4E2E-9FC4-07D413039E92}">
      <dgm:prSet/>
      <dgm:spPr/>
      <dgm:t>
        <a:bodyPr/>
        <a:lstStyle/>
        <a:p>
          <a:endParaRPr lang="zh-CN" altLang="en-US">
            <a:latin typeface="楷体" panose="02010609060101010101" charset="-122"/>
            <a:ea typeface="楷体" panose="02010609060101010101" charset="-122"/>
          </a:endParaRPr>
        </a:p>
      </dgm:t>
    </dgm:pt>
    <dgm:pt modelId="{3D3A1707-E573-4B60-8595-0E28A361CD0D}" type="sibTrans" cxnId="{B515FD6A-EB19-4E2E-9FC4-07D413039E92}">
      <dgm:prSet/>
      <dgm:spPr/>
      <dgm:t>
        <a:bodyPr/>
        <a:lstStyle/>
        <a:p>
          <a:endParaRPr lang="zh-CN" altLang="en-US">
            <a:latin typeface="楷体" panose="02010609060101010101" charset="-122"/>
            <a:ea typeface="楷体" panose="02010609060101010101" charset="-122"/>
          </a:endParaRPr>
        </a:p>
      </dgm:t>
    </dgm:pt>
    <dgm:pt modelId="{9CAB8FC0-D1F4-42A1-8DB9-91B4E896FF39}">
      <dgm:prSet/>
      <dgm:spPr/>
      <dgm:t>
        <a:bodyPr/>
        <a:lstStyle/>
        <a:p>
          <a:r>
            <a:rPr lang="zh-CN" altLang="en-US" dirty="0">
              <a:latin typeface="楷体" panose="02010609060101010101" charset="-122"/>
              <a:ea typeface="楷体" panose="02010609060101010101" charset="-122"/>
            </a:rPr>
            <a:t>安全</a:t>
          </a:r>
        </a:p>
      </dgm:t>
    </dgm:pt>
    <dgm:pt modelId="{AE02A239-02DA-487D-911F-265E477918F3}" type="parTrans" cxnId="{456A69E3-38F9-461F-9095-0217766BDF33}">
      <dgm:prSet/>
      <dgm:spPr/>
      <dgm:t>
        <a:bodyPr/>
        <a:lstStyle/>
        <a:p>
          <a:endParaRPr lang="zh-CN" altLang="en-US">
            <a:latin typeface="楷体" panose="02010609060101010101" charset="-122"/>
            <a:ea typeface="楷体" panose="02010609060101010101" charset="-122"/>
          </a:endParaRPr>
        </a:p>
      </dgm:t>
    </dgm:pt>
    <dgm:pt modelId="{3EDE6C11-1F1E-499F-84A7-97E8E1C0E503}" type="sibTrans" cxnId="{456A69E3-38F9-461F-9095-0217766BDF33}">
      <dgm:prSet/>
      <dgm:spPr/>
      <dgm:t>
        <a:bodyPr/>
        <a:lstStyle/>
        <a:p>
          <a:endParaRPr lang="zh-CN" altLang="en-US">
            <a:latin typeface="楷体" panose="02010609060101010101" charset="-122"/>
            <a:ea typeface="楷体" panose="02010609060101010101" charset="-122"/>
          </a:endParaRPr>
        </a:p>
      </dgm:t>
    </dgm:pt>
    <dgm:pt modelId="{42C663D6-3AF7-4D93-9A88-FB5B6FBED5E0}" type="pres">
      <dgm:prSet presAssocID="{87E6AB1B-0CB9-4DDD-9EE1-B7F4CEEECBFC}" presName="Name0" presStyleCnt="0">
        <dgm:presLayoutVars>
          <dgm:chMax val="1"/>
          <dgm:dir/>
          <dgm:animLvl val="ctr"/>
          <dgm:resizeHandles val="exact"/>
        </dgm:presLayoutVars>
      </dgm:prSet>
      <dgm:spPr/>
    </dgm:pt>
    <dgm:pt modelId="{B0AAF90D-CD83-4776-803E-7414896CAB65}" type="pres">
      <dgm:prSet presAssocID="{791A1600-65E6-4A29-BDB9-F001C5F0AE59}" presName="centerShape" presStyleLbl="node0" presStyleIdx="0" presStyleCnt="1"/>
      <dgm:spPr/>
    </dgm:pt>
    <dgm:pt modelId="{A8A666AD-02B7-4F80-A77C-BE2A6154C2B9}" type="pres">
      <dgm:prSet presAssocID="{903630C0-83EC-4673-9470-9B7A423672F4}" presName="node" presStyleLbl="node1" presStyleIdx="0" presStyleCnt="8">
        <dgm:presLayoutVars>
          <dgm:bulletEnabled val="1"/>
        </dgm:presLayoutVars>
      </dgm:prSet>
      <dgm:spPr/>
    </dgm:pt>
    <dgm:pt modelId="{9260995A-8C3B-4FEF-83AF-37E34711E836}" type="pres">
      <dgm:prSet presAssocID="{903630C0-83EC-4673-9470-9B7A423672F4}" presName="dummy" presStyleCnt="0"/>
      <dgm:spPr/>
    </dgm:pt>
    <dgm:pt modelId="{BDE9FC97-B794-4B7D-AE05-05DD64669A62}" type="pres">
      <dgm:prSet presAssocID="{B73B0A03-CA3E-435F-BCC2-426A608A7783}" presName="sibTrans" presStyleLbl="sibTrans2D1" presStyleIdx="0" presStyleCnt="8"/>
      <dgm:spPr/>
    </dgm:pt>
    <dgm:pt modelId="{5876D601-9B77-4537-B5A9-5DAED1100A4A}" type="pres">
      <dgm:prSet presAssocID="{39352D35-17AB-4864-B9E6-635869A0AC69}" presName="node" presStyleLbl="node1" presStyleIdx="1" presStyleCnt="8">
        <dgm:presLayoutVars>
          <dgm:bulletEnabled val="1"/>
        </dgm:presLayoutVars>
      </dgm:prSet>
      <dgm:spPr/>
    </dgm:pt>
    <dgm:pt modelId="{308B8D34-CABA-45B7-9064-04CDE274BA65}" type="pres">
      <dgm:prSet presAssocID="{39352D35-17AB-4864-B9E6-635869A0AC69}" presName="dummy" presStyleCnt="0"/>
      <dgm:spPr/>
    </dgm:pt>
    <dgm:pt modelId="{D5041DB1-9846-401A-9B4B-0D047A5D1641}" type="pres">
      <dgm:prSet presAssocID="{A86BEF0A-0015-4D7A-A829-F5E88D544E75}" presName="sibTrans" presStyleLbl="sibTrans2D1" presStyleIdx="1" presStyleCnt="8"/>
      <dgm:spPr/>
    </dgm:pt>
    <dgm:pt modelId="{9F29EDBD-28E9-4A7C-950B-8CC9E7FA3BCD}" type="pres">
      <dgm:prSet presAssocID="{FAD020CE-E2FF-4B4D-9AA7-E08E7E65254D}" presName="node" presStyleLbl="node1" presStyleIdx="2" presStyleCnt="8">
        <dgm:presLayoutVars>
          <dgm:bulletEnabled val="1"/>
        </dgm:presLayoutVars>
      </dgm:prSet>
      <dgm:spPr/>
    </dgm:pt>
    <dgm:pt modelId="{DB228B01-411D-43CF-9582-EF5830D0E4B4}" type="pres">
      <dgm:prSet presAssocID="{FAD020CE-E2FF-4B4D-9AA7-E08E7E65254D}" presName="dummy" presStyleCnt="0"/>
      <dgm:spPr/>
    </dgm:pt>
    <dgm:pt modelId="{D7D3F513-C079-4129-A01F-5B75B54A8404}" type="pres">
      <dgm:prSet presAssocID="{AB9F9B8B-E41E-4520-BC55-9F0793CF41B8}" presName="sibTrans" presStyleLbl="sibTrans2D1" presStyleIdx="2" presStyleCnt="8"/>
      <dgm:spPr/>
    </dgm:pt>
    <dgm:pt modelId="{6ED5A2FC-8C13-46A3-971C-4FB6FDF37D3B}" type="pres">
      <dgm:prSet presAssocID="{71B94C5E-9726-4B2A-B683-72FC3BBC59AF}" presName="node" presStyleLbl="node1" presStyleIdx="3" presStyleCnt="8">
        <dgm:presLayoutVars>
          <dgm:bulletEnabled val="1"/>
        </dgm:presLayoutVars>
      </dgm:prSet>
      <dgm:spPr/>
    </dgm:pt>
    <dgm:pt modelId="{866128B4-BCE9-446D-B9E4-0B0FAB2F2C80}" type="pres">
      <dgm:prSet presAssocID="{71B94C5E-9726-4B2A-B683-72FC3BBC59AF}" presName="dummy" presStyleCnt="0"/>
      <dgm:spPr/>
    </dgm:pt>
    <dgm:pt modelId="{848BEF3B-BFD3-494C-9F54-870DBCD47C97}" type="pres">
      <dgm:prSet presAssocID="{6DB0AC73-60A3-4799-B21A-B9FBE9AD20C3}" presName="sibTrans" presStyleLbl="sibTrans2D1" presStyleIdx="3" presStyleCnt="8"/>
      <dgm:spPr/>
    </dgm:pt>
    <dgm:pt modelId="{74309BF2-795F-4785-99C2-39D2005E256F}" type="pres">
      <dgm:prSet presAssocID="{8B370700-0B03-487B-95B8-4F2AAF5B4F5C}" presName="node" presStyleLbl="node1" presStyleIdx="4" presStyleCnt="8">
        <dgm:presLayoutVars>
          <dgm:bulletEnabled val="1"/>
        </dgm:presLayoutVars>
      </dgm:prSet>
      <dgm:spPr/>
    </dgm:pt>
    <dgm:pt modelId="{DEED1883-A537-468A-831A-24CF8D02D61C}" type="pres">
      <dgm:prSet presAssocID="{8B370700-0B03-487B-95B8-4F2AAF5B4F5C}" presName="dummy" presStyleCnt="0"/>
      <dgm:spPr/>
    </dgm:pt>
    <dgm:pt modelId="{07F2ACF4-3EC2-42BD-9F02-CA046F33AAC9}" type="pres">
      <dgm:prSet presAssocID="{40EEC9A8-4631-415D-8957-FA90873B5608}" presName="sibTrans" presStyleLbl="sibTrans2D1" presStyleIdx="4" presStyleCnt="8"/>
      <dgm:spPr/>
    </dgm:pt>
    <dgm:pt modelId="{46DF5331-A476-4DA8-81DC-B1AD0E2BB627}" type="pres">
      <dgm:prSet presAssocID="{EB5D3611-9FD2-41CD-A986-9AFF78EFA96B}" presName="node" presStyleLbl="node1" presStyleIdx="5" presStyleCnt="8">
        <dgm:presLayoutVars>
          <dgm:bulletEnabled val="1"/>
        </dgm:presLayoutVars>
      </dgm:prSet>
      <dgm:spPr/>
    </dgm:pt>
    <dgm:pt modelId="{1E5DB3B4-51C6-4CD5-BF75-1B825643FF39}" type="pres">
      <dgm:prSet presAssocID="{EB5D3611-9FD2-41CD-A986-9AFF78EFA96B}" presName="dummy" presStyleCnt="0"/>
      <dgm:spPr/>
    </dgm:pt>
    <dgm:pt modelId="{506314AD-7307-488A-9A6A-2C4E011CA3DB}" type="pres">
      <dgm:prSet presAssocID="{BAB8A546-741F-4D0D-BB9D-FECBA4CC884F}" presName="sibTrans" presStyleLbl="sibTrans2D1" presStyleIdx="5" presStyleCnt="8"/>
      <dgm:spPr/>
    </dgm:pt>
    <dgm:pt modelId="{C363650E-E21A-4F86-8613-BEE68E580D96}" type="pres">
      <dgm:prSet presAssocID="{78DD49F5-843E-46FE-BA78-2048A74C71DA}" presName="node" presStyleLbl="node1" presStyleIdx="6" presStyleCnt="8">
        <dgm:presLayoutVars>
          <dgm:bulletEnabled val="1"/>
        </dgm:presLayoutVars>
      </dgm:prSet>
      <dgm:spPr/>
    </dgm:pt>
    <dgm:pt modelId="{AC0ABF1C-578E-4792-8536-E2C6884D7F0B}" type="pres">
      <dgm:prSet presAssocID="{78DD49F5-843E-46FE-BA78-2048A74C71DA}" presName="dummy" presStyleCnt="0"/>
      <dgm:spPr/>
    </dgm:pt>
    <dgm:pt modelId="{AE7F4779-7F38-4518-8ECB-81B3E80CA0E3}" type="pres">
      <dgm:prSet presAssocID="{3D3A1707-E573-4B60-8595-0E28A361CD0D}" presName="sibTrans" presStyleLbl="sibTrans2D1" presStyleIdx="6" presStyleCnt="8"/>
      <dgm:spPr/>
    </dgm:pt>
    <dgm:pt modelId="{397A6732-1283-4444-8085-0B7806503370}" type="pres">
      <dgm:prSet presAssocID="{9CAB8FC0-D1F4-42A1-8DB9-91B4E896FF39}" presName="node" presStyleLbl="node1" presStyleIdx="7" presStyleCnt="8">
        <dgm:presLayoutVars>
          <dgm:bulletEnabled val="1"/>
        </dgm:presLayoutVars>
      </dgm:prSet>
      <dgm:spPr/>
    </dgm:pt>
    <dgm:pt modelId="{B08E0B6B-50F6-489E-A748-DF00599FD8F5}" type="pres">
      <dgm:prSet presAssocID="{9CAB8FC0-D1F4-42A1-8DB9-91B4E896FF39}" presName="dummy" presStyleCnt="0"/>
      <dgm:spPr/>
    </dgm:pt>
    <dgm:pt modelId="{36F36A56-EBE8-47CE-AB28-11A4CE456A3D}" type="pres">
      <dgm:prSet presAssocID="{3EDE6C11-1F1E-499F-84A7-97E8E1C0E503}" presName="sibTrans" presStyleLbl="sibTrans2D1" presStyleIdx="7" presStyleCnt="8"/>
      <dgm:spPr/>
    </dgm:pt>
  </dgm:ptLst>
  <dgm:cxnLst>
    <dgm:cxn modelId="{59166D0B-F699-4F05-9AEA-EE8B13CB0841}" type="presOf" srcId="{3EDE6C11-1F1E-499F-84A7-97E8E1C0E503}" destId="{36F36A56-EBE8-47CE-AB28-11A4CE456A3D}" srcOrd="0" destOrd="0" presId="urn:microsoft.com/office/officeart/2005/8/layout/radial6#1"/>
    <dgm:cxn modelId="{FE6BCF17-2A58-4B70-96A0-0E1AC7805A1C}" srcId="{87E6AB1B-0CB9-4DDD-9EE1-B7F4CEEECBFC}" destId="{791A1600-65E6-4A29-BDB9-F001C5F0AE59}" srcOrd="0" destOrd="0" parTransId="{61ADBCCD-1727-4069-A1CA-1F259806B3C5}" sibTransId="{D6CCD7D3-383F-4605-B388-AA7808F0BF07}"/>
    <dgm:cxn modelId="{7E78AF18-B1E1-40DF-BA05-D50D16C773B2}" srcId="{791A1600-65E6-4A29-BDB9-F001C5F0AE59}" destId="{8B370700-0B03-487B-95B8-4F2AAF5B4F5C}" srcOrd="4" destOrd="0" parTransId="{C73A759C-08E1-42DF-82C0-CA7371B10261}" sibTransId="{40EEC9A8-4631-415D-8957-FA90873B5608}"/>
    <dgm:cxn modelId="{E3E4B918-9DD3-4D93-ADDC-756929F414B6}" srcId="{791A1600-65E6-4A29-BDB9-F001C5F0AE59}" destId="{EB5D3611-9FD2-41CD-A986-9AFF78EFA96B}" srcOrd="5" destOrd="0" parTransId="{FC4865A1-4836-4BA4-8396-42C5F92D4FA7}" sibTransId="{BAB8A546-741F-4D0D-BB9D-FECBA4CC884F}"/>
    <dgm:cxn modelId="{FEF81D61-323E-4FE9-AE00-5DA6084DC352}" type="presOf" srcId="{AB9F9B8B-E41E-4520-BC55-9F0793CF41B8}" destId="{D7D3F513-C079-4129-A01F-5B75B54A8404}" srcOrd="0" destOrd="0" presId="urn:microsoft.com/office/officeart/2005/8/layout/radial6#1"/>
    <dgm:cxn modelId="{0F7AD467-7750-4A85-988A-B2A44B6EC377}" type="presOf" srcId="{6DB0AC73-60A3-4799-B21A-B9FBE9AD20C3}" destId="{848BEF3B-BFD3-494C-9F54-870DBCD47C97}" srcOrd="0" destOrd="0" presId="urn:microsoft.com/office/officeart/2005/8/layout/radial6#1"/>
    <dgm:cxn modelId="{B515FD6A-EB19-4E2E-9FC4-07D413039E92}" srcId="{791A1600-65E6-4A29-BDB9-F001C5F0AE59}" destId="{78DD49F5-843E-46FE-BA78-2048A74C71DA}" srcOrd="6" destOrd="0" parTransId="{2EA42E1B-97D7-4B27-BAC0-8B03B40D3B91}" sibTransId="{3D3A1707-E573-4B60-8595-0E28A361CD0D}"/>
    <dgm:cxn modelId="{600C3A6D-A431-47F1-88E7-3E2382CBF96C}" type="presOf" srcId="{A86BEF0A-0015-4D7A-A829-F5E88D544E75}" destId="{D5041DB1-9846-401A-9B4B-0D047A5D1641}" srcOrd="0" destOrd="0" presId="urn:microsoft.com/office/officeart/2005/8/layout/radial6#1"/>
    <dgm:cxn modelId="{2370F373-1E10-478C-8607-BFF9358B9227}" type="presOf" srcId="{87E6AB1B-0CB9-4DDD-9EE1-B7F4CEEECBFC}" destId="{42C663D6-3AF7-4D93-9A88-FB5B6FBED5E0}" srcOrd="0" destOrd="0" presId="urn:microsoft.com/office/officeart/2005/8/layout/radial6#1"/>
    <dgm:cxn modelId="{B1C7A37F-C34A-473F-A7D5-7404A57F83CB}" type="presOf" srcId="{8B370700-0B03-487B-95B8-4F2AAF5B4F5C}" destId="{74309BF2-795F-4785-99C2-39D2005E256F}" srcOrd="0" destOrd="0" presId="urn:microsoft.com/office/officeart/2005/8/layout/radial6#1"/>
    <dgm:cxn modelId="{F8B5768B-E697-4D64-91ED-3CB05178A6AE}" type="presOf" srcId="{71B94C5E-9726-4B2A-B683-72FC3BBC59AF}" destId="{6ED5A2FC-8C13-46A3-971C-4FB6FDF37D3B}" srcOrd="0" destOrd="0" presId="urn:microsoft.com/office/officeart/2005/8/layout/radial6#1"/>
    <dgm:cxn modelId="{0F0A2790-C85F-4AC1-AB4F-55D5DE5C94B6}" type="presOf" srcId="{EB5D3611-9FD2-41CD-A986-9AFF78EFA96B}" destId="{46DF5331-A476-4DA8-81DC-B1AD0E2BB627}" srcOrd="0" destOrd="0" presId="urn:microsoft.com/office/officeart/2005/8/layout/radial6#1"/>
    <dgm:cxn modelId="{C7D5139E-5237-4F25-A7AA-1A95A3631835}" type="presOf" srcId="{3D3A1707-E573-4B60-8595-0E28A361CD0D}" destId="{AE7F4779-7F38-4518-8ECB-81B3E80CA0E3}" srcOrd="0" destOrd="0" presId="urn:microsoft.com/office/officeart/2005/8/layout/radial6#1"/>
    <dgm:cxn modelId="{5F13A3A2-D81C-45FA-81A1-534247BF735C}" type="presOf" srcId="{BAB8A546-741F-4D0D-BB9D-FECBA4CC884F}" destId="{506314AD-7307-488A-9A6A-2C4E011CA3DB}" srcOrd="0" destOrd="0" presId="urn:microsoft.com/office/officeart/2005/8/layout/radial6#1"/>
    <dgm:cxn modelId="{E3D133A3-2BAC-42F0-8348-BCC337D6E960}" type="presOf" srcId="{40EEC9A8-4631-415D-8957-FA90873B5608}" destId="{07F2ACF4-3EC2-42BD-9F02-CA046F33AAC9}" srcOrd="0" destOrd="0" presId="urn:microsoft.com/office/officeart/2005/8/layout/radial6#1"/>
    <dgm:cxn modelId="{5D083DA5-4183-4EAE-BE08-952074563CCD}" type="presOf" srcId="{903630C0-83EC-4673-9470-9B7A423672F4}" destId="{A8A666AD-02B7-4F80-A77C-BE2A6154C2B9}" srcOrd="0" destOrd="0" presId="urn:microsoft.com/office/officeart/2005/8/layout/radial6#1"/>
    <dgm:cxn modelId="{C081FEB7-1BA6-46D8-A480-B512AB769002}" srcId="{791A1600-65E6-4A29-BDB9-F001C5F0AE59}" destId="{FAD020CE-E2FF-4B4D-9AA7-E08E7E65254D}" srcOrd="2" destOrd="0" parTransId="{E71A5938-3E57-4A72-85CD-8B7608D4E7B1}" sibTransId="{AB9F9B8B-E41E-4520-BC55-9F0793CF41B8}"/>
    <dgm:cxn modelId="{27CC1EBC-F61B-4FC9-8C4D-4AB2B52E8C6F}" type="presOf" srcId="{B73B0A03-CA3E-435F-BCC2-426A608A7783}" destId="{BDE9FC97-B794-4B7D-AE05-05DD64669A62}" srcOrd="0" destOrd="0" presId="urn:microsoft.com/office/officeart/2005/8/layout/radial6#1"/>
    <dgm:cxn modelId="{5FB5AFC7-862B-4E73-B81F-15CCEA96F9A2}" srcId="{791A1600-65E6-4A29-BDB9-F001C5F0AE59}" destId="{903630C0-83EC-4673-9470-9B7A423672F4}" srcOrd="0" destOrd="0" parTransId="{20D5A61F-5EB2-4114-AF16-AB94FD26C09A}" sibTransId="{B73B0A03-CA3E-435F-BCC2-426A608A7783}"/>
    <dgm:cxn modelId="{6E55E0D0-57CD-4069-B368-FB7F828A3BFE}" type="presOf" srcId="{FAD020CE-E2FF-4B4D-9AA7-E08E7E65254D}" destId="{9F29EDBD-28E9-4A7C-950B-8CC9E7FA3BCD}" srcOrd="0" destOrd="0" presId="urn:microsoft.com/office/officeart/2005/8/layout/radial6#1"/>
    <dgm:cxn modelId="{456A69E3-38F9-461F-9095-0217766BDF33}" srcId="{791A1600-65E6-4A29-BDB9-F001C5F0AE59}" destId="{9CAB8FC0-D1F4-42A1-8DB9-91B4E896FF39}" srcOrd="7" destOrd="0" parTransId="{AE02A239-02DA-487D-911F-265E477918F3}" sibTransId="{3EDE6C11-1F1E-499F-84A7-97E8E1C0E503}"/>
    <dgm:cxn modelId="{69EEECE9-8121-4531-B5F1-A29D241F2DC9}" srcId="{791A1600-65E6-4A29-BDB9-F001C5F0AE59}" destId="{39352D35-17AB-4864-B9E6-635869A0AC69}" srcOrd="1" destOrd="0" parTransId="{9D67A400-E2D9-4514-BE2C-0AAF51247310}" sibTransId="{A86BEF0A-0015-4D7A-A829-F5E88D544E75}"/>
    <dgm:cxn modelId="{41B6CEEF-B5DC-40E1-AE83-1F91C7B7F19D}" type="presOf" srcId="{791A1600-65E6-4A29-BDB9-F001C5F0AE59}" destId="{B0AAF90D-CD83-4776-803E-7414896CAB65}" srcOrd="0" destOrd="0" presId="urn:microsoft.com/office/officeart/2005/8/layout/radial6#1"/>
    <dgm:cxn modelId="{F13A52F0-B20F-436D-A6BF-7082B190B206}" type="presOf" srcId="{39352D35-17AB-4864-B9E6-635869A0AC69}" destId="{5876D601-9B77-4537-B5A9-5DAED1100A4A}" srcOrd="0" destOrd="0" presId="urn:microsoft.com/office/officeart/2005/8/layout/radial6#1"/>
    <dgm:cxn modelId="{C0CC95F1-9DDF-4904-B261-3C30686A5605}" type="presOf" srcId="{78DD49F5-843E-46FE-BA78-2048A74C71DA}" destId="{C363650E-E21A-4F86-8613-BEE68E580D96}" srcOrd="0" destOrd="0" presId="urn:microsoft.com/office/officeart/2005/8/layout/radial6#1"/>
    <dgm:cxn modelId="{CFA501F3-943E-4EE2-97A4-09A0D62B1C42}" srcId="{791A1600-65E6-4A29-BDB9-F001C5F0AE59}" destId="{71B94C5E-9726-4B2A-B683-72FC3BBC59AF}" srcOrd="3" destOrd="0" parTransId="{8D3741AB-11F8-4927-9383-62FB8A8CF252}" sibTransId="{6DB0AC73-60A3-4799-B21A-B9FBE9AD20C3}"/>
    <dgm:cxn modelId="{8B8B1FF5-F87F-41C5-A486-9EE8D4032B27}" type="presOf" srcId="{9CAB8FC0-D1F4-42A1-8DB9-91B4E896FF39}" destId="{397A6732-1283-4444-8085-0B7806503370}" srcOrd="0" destOrd="0" presId="urn:microsoft.com/office/officeart/2005/8/layout/radial6#1"/>
    <dgm:cxn modelId="{9419AFCD-5D67-45B3-9C3D-CF957A532574}" type="presParOf" srcId="{42C663D6-3AF7-4D93-9A88-FB5B6FBED5E0}" destId="{B0AAF90D-CD83-4776-803E-7414896CAB65}" srcOrd="0" destOrd="0" presId="urn:microsoft.com/office/officeart/2005/8/layout/radial6#1"/>
    <dgm:cxn modelId="{FEA396FE-881F-44FC-AD19-48897C4C6557}" type="presParOf" srcId="{42C663D6-3AF7-4D93-9A88-FB5B6FBED5E0}" destId="{A8A666AD-02B7-4F80-A77C-BE2A6154C2B9}" srcOrd="1" destOrd="0" presId="urn:microsoft.com/office/officeart/2005/8/layout/radial6#1"/>
    <dgm:cxn modelId="{C5CB397D-F14D-446B-81F5-2DC6159AA3C4}" type="presParOf" srcId="{42C663D6-3AF7-4D93-9A88-FB5B6FBED5E0}" destId="{9260995A-8C3B-4FEF-83AF-37E34711E836}" srcOrd="2" destOrd="0" presId="urn:microsoft.com/office/officeart/2005/8/layout/radial6#1"/>
    <dgm:cxn modelId="{F7478332-7C00-4B52-A869-CBA0D4473006}" type="presParOf" srcId="{42C663D6-3AF7-4D93-9A88-FB5B6FBED5E0}" destId="{BDE9FC97-B794-4B7D-AE05-05DD64669A62}" srcOrd="3" destOrd="0" presId="urn:microsoft.com/office/officeart/2005/8/layout/radial6#1"/>
    <dgm:cxn modelId="{09E13420-C5C8-4FF5-B32F-A30CF2F6184C}" type="presParOf" srcId="{42C663D6-3AF7-4D93-9A88-FB5B6FBED5E0}" destId="{5876D601-9B77-4537-B5A9-5DAED1100A4A}" srcOrd="4" destOrd="0" presId="urn:microsoft.com/office/officeart/2005/8/layout/radial6#1"/>
    <dgm:cxn modelId="{0580EA66-7719-4685-BDFE-F15358743A34}" type="presParOf" srcId="{42C663D6-3AF7-4D93-9A88-FB5B6FBED5E0}" destId="{308B8D34-CABA-45B7-9064-04CDE274BA65}" srcOrd="5" destOrd="0" presId="urn:microsoft.com/office/officeart/2005/8/layout/radial6#1"/>
    <dgm:cxn modelId="{8E403D4C-72CB-43D6-A53C-4369A6466149}" type="presParOf" srcId="{42C663D6-3AF7-4D93-9A88-FB5B6FBED5E0}" destId="{D5041DB1-9846-401A-9B4B-0D047A5D1641}" srcOrd="6" destOrd="0" presId="urn:microsoft.com/office/officeart/2005/8/layout/radial6#1"/>
    <dgm:cxn modelId="{AA2EA78B-0819-459A-A911-4403D8ECD68A}" type="presParOf" srcId="{42C663D6-3AF7-4D93-9A88-FB5B6FBED5E0}" destId="{9F29EDBD-28E9-4A7C-950B-8CC9E7FA3BCD}" srcOrd="7" destOrd="0" presId="urn:microsoft.com/office/officeart/2005/8/layout/radial6#1"/>
    <dgm:cxn modelId="{D7877CD2-ED1D-4787-87CB-A8FE40578118}" type="presParOf" srcId="{42C663D6-3AF7-4D93-9A88-FB5B6FBED5E0}" destId="{DB228B01-411D-43CF-9582-EF5830D0E4B4}" srcOrd="8" destOrd="0" presId="urn:microsoft.com/office/officeart/2005/8/layout/radial6#1"/>
    <dgm:cxn modelId="{E347C64E-6C3E-4A2A-BFAE-C3AE0E8DF386}" type="presParOf" srcId="{42C663D6-3AF7-4D93-9A88-FB5B6FBED5E0}" destId="{D7D3F513-C079-4129-A01F-5B75B54A8404}" srcOrd="9" destOrd="0" presId="urn:microsoft.com/office/officeart/2005/8/layout/radial6#1"/>
    <dgm:cxn modelId="{E68E7604-F8BF-4DC1-B93B-E5F53139B60C}" type="presParOf" srcId="{42C663D6-3AF7-4D93-9A88-FB5B6FBED5E0}" destId="{6ED5A2FC-8C13-46A3-971C-4FB6FDF37D3B}" srcOrd="10" destOrd="0" presId="urn:microsoft.com/office/officeart/2005/8/layout/radial6#1"/>
    <dgm:cxn modelId="{A0668CE4-6AF9-4602-8F84-6A81ADBBEA2D}" type="presParOf" srcId="{42C663D6-3AF7-4D93-9A88-FB5B6FBED5E0}" destId="{866128B4-BCE9-446D-B9E4-0B0FAB2F2C80}" srcOrd="11" destOrd="0" presId="urn:microsoft.com/office/officeart/2005/8/layout/radial6#1"/>
    <dgm:cxn modelId="{4E8F52FD-5943-431E-8A37-F3844822AEF6}" type="presParOf" srcId="{42C663D6-3AF7-4D93-9A88-FB5B6FBED5E0}" destId="{848BEF3B-BFD3-494C-9F54-870DBCD47C97}" srcOrd="12" destOrd="0" presId="urn:microsoft.com/office/officeart/2005/8/layout/radial6#1"/>
    <dgm:cxn modelId="{E9282B4C-F8C0-40A4-AC9C-6AC0DA3C14C0}" type="presParOf" srcId="{42C663D6-3AF7-4D93-9A88-FB5B6FBED5E0}" destId="{74309BF2-795F-4785-99C2-39D2005E256F}" srcOrd="13" destOrd="0" presId="urn:microsoft.com/office/officeart/2005/8/layout/radial6#1"/>
    <dgm:cxn modelId="{2B275C57-FD03-4431-8194-47A5E747351F}" type="presParOf" srcId="{42C663D6-3AF7-4D93-9A88-FB5B6FBED5E0}" destId="{DEED1883-A537-468A-831A-24CF8D02D61C}" srcOrd="14" destOrd="0" presId="urn:microsoft.com/office/officeart/2005/8/layout/radial6#1"/>
    <dgm:cxn modelId="{AB323B7B-DFEA-4205-AC04-79727C420C94}" type="presParOf" srcId="{42C663D6-3AF7-4D93-9A88-FB5B6FBED5E0}" destId="{07F2ACF4-3EC2-42BD-9F02-CA046F33AAC9}" srcOrd="15" destOrd="0" presId="urn:microsoft.com/office/officeart/2005/8/layout/radial6#1"/>
    <dgm:cxn modelId="{CAA1D31E-89F7-41E2-916F-624D44639819}" type="presParOf" srcId="{42C663D6-3AF7-4D93-9A88-FB5B6FBED5E0}" destId="{46DF5331-A476-4DA8-81DC-B1AD0E2BB627}" srcOrd="16" destOrd="0" presId="urn:microsoft.com/office/officeart/2005/8/layout/radial6#1"/>
    <dgm:cxn modelId="{52A03457-256D-4101-AC8F-107ADC10F58F}" type="presParOf" srcId="{42C663D6-3AF7-4D93-9A88-FB5B6FBED5E0}" destId="{1E5DB3B4-51C6-4CD5-BF75-1B825643FF39}" srcOrd="17" destOrd="0" presId="urn:microsoft.com/office/officeart/2005/8/layout/radial6#1"/>
    <dgm:cxn modelId="{37A1F155-239D-464E-A28E-87BEE5AD3709}" type="presParOf" srcId="{42C663D6-3AF7-4D93-9A88-FB5B6FBED5E0}" destId="{506314AD-7307-488A-9A6A-2C4E011CA3DB}" srcOrd="18" destOrd="0" presId="urn:microsoft.com/office/officeart/2005/8/layout/radial6#1"/>
    <dgm:cxn modelId="{BCD47CF9-74FF-4B0F-B899-C367E27C4212}" type="presParOf" srcId="{42C663D6-3AF7-4D93-9A88-FB5B6FBED5E0}" destId="{C363650E-E21A-4F86-8613-BEE68E580D96}" srcOrd="19" destOrd="0" presId="urn:microsoft.com/office/officeart/2005/8/layout/radial6#1"/>
    <dgm:cxn modelId="{687E02F9-09D2-44BD-857E-C76E2434F90C}" type="presParOf" srcId="{42C663D6-3AF7-4D93-9A88-FB5B6FBED5E0}" destId="{AC0ABF1C-578E-4792-8536-E2C6884D7F0B}" srcOrd="20" destOrd="0" presId="urn:microsoft.com/office/officeart/2005/8/layout/radial6#1"/>
    <dgm:cxn modelId="{B4121AD2-B626-4C9E-B6AC-0331785AB09C}" type="presParOf" srcId="{42C663D6-3AF7-4D93-9A88-FB5B6FBED5E0}" destId="{AE7F4779-7F38-4518-8ECB-81B3E80CA0E3}" srcOrd="21" destOrd="0" presId="urn:microsoft.com/office/officeart/2005/8/layout/radial6#1"/>
    <dgm:cxn modelId="{9B7E2F8B-2A2C-4F77-BCA5-C05615BD258B}" type="presParOf" srcId="{42C663D6-3AF7-4D93-9A88-FB5B6FBED5E0}" destId="{397A6732-1283-4444-8085-0B7806503370}" srcOrd="22" destOrd="0" presId="urn:microsoft.com/office/officeart/2005/8/layout/radial6#1"/>
    <dgm:cxn modelId="{B23077FF-BCDB-4DBE-8E8D-C1E1E288BFBF}" type="presParOf" srcId="{42C663D6-3AF7-4D93-9A88-FB5B6FBED5E0}" destId="{B08E0B6B-50F6-489E-A748-DF00599FD8F5}" srcOrd="23" destOrd="0" presId="urn:microsoft.com/office/officeart/2005/8/layout/radial6#1"/>
    <dgm:cxn modelId="{E6198E4C-3EFC-4BC8-820D-CAE2DE1F7EF0}" type="presParOf" srcId="{42C663D6-3AF7-4D93-9A88-FB5B6FBED5E0}" destId="{36F36A56-EBE8-47CE-AB28-11A4CE456A3D}" srcOrd="24" destOrd="0" presId="urn:microsoft.com/office/officeart/2005/8/layout/radial6#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A88014-7E95-41B5-AE92-E29E335D3FA1}" type="doc">
      <dgm:prSet loTypeId="urn:microsoft.com/office/officeart/2005/8/layout/cycle8#1" loCatId="cycle" qsTypeId="urn:microsoft.com/office/officeart/2005/8/quickstyle/3d2#1" qsCatId="3D" csTypeId="urn:microsoft.com/office/officeart/2005/8/colors/colorful5#1" csCatId="colorful" phldr="1"/>
      <dgm:spPr/>
    </dgm:pt>
    <dgm:pt modelId="{E7DBE887-4C4D-4FF1-9762-C71452C9C2E8}">
      <dgm:prSet phldrT="[文本]" custT="1"/>
      <dgm:spPr/>
      <dgm:t>
        <a:bodyPr/>
        <a:lstStyle/>
        <a:p>
          <a:r>
            <a:rPr lang="zh-CN" altLang="en-US" sz="2000" dirty="0">
              <a:solidFill>
                <a:schemeClr val="tx1"/>
              </a:solidFill>
            </a:rPr>
            <a:t>超声焊接</a:t>
          </a:r>
        </a:p>
      </dgm:t>
    </dgm:pt>
    <dgm:pt modelId="{FCE2C6C8-F5DF-46A9-BC53-5849FA1C2DE3}" type="parTrans" cxnId="{75B99650-468A-4805-A557-636D3BAF051D}">
      <dgm:prSet/>
      <dgm:spPr/>
      <dgm:t>
        <a:bodyPr/>
        <a:lstStyle/>
        <a:p>
          <a:endParaRPr lang="zh-CN" altLang="en-US" sz="2000">
            <a:solidFill>
              <a:schemeClr val="tx1"/>
            </a:solidFill>
          </a:endParaRPr>
        </a:p>
      </dgm:t>
    </dgm:pt>
    <dgm:pt modelId="{10104A95-A537-453F-BDE4-D6A94EFAA040}" type="sibTrans" cxnId="{75B99650-468A-4805-A557-636D3BAF051D}">
      <dgm:prSet/>
      <dgm:spPr/>
      <dgm:t>
        <a:bodyPr/>
        <a:lstStyle/>
        <a:p>
          <a:endParaRPr lang="zh-CN" altLang="en-US" sz="2000">
            <a:solidFill>
              <a:schemeClr val="tx1"/>
            </a:solidFill>
          </a:endParaRPr>
        </a:p>
      </dgm:t>
    </dgm:pt>
    <dgm:pt modelId="{C5EFAE7F-0B79-4BEB-84F3-9E82CDEED2AC}">
      <dgm:prSet phldrT="[文本]" custT="1"/>
      <dgm:spPr/>
      <dgm:t>
        <a:bodyPr/>
        <a:lstStyle/>
        <a:p>
          <a:r>
            <a:rPr lang="zh-CN" altLang="en-US" sz="2000" dirty="0">
              <a:solidFill>
                <a:schemeClr val="tx1"/>
              </a:solidFill>
            </a:rPr>
            <a:t>电阻焊接</a:t>
          </a:r>
        </a:p>
      </dgm:t>
    </dgm:pt>
    <dgm:pt modelId="{131C6091-FCAC-4A54-A727-85E0394DAA7B}" type="parTrans" cxnId="{19E100A5-DCED-4F22-A438-5CAF79630518}">
      <dgm:prSet/>
      <dgm:spPr/>
      <dgm:t>
        <a:bodyPr/>
        <a:lstStyle/>
        <a:p>
          <a:endParaRPr lang="zh-CN" altLang="en-US" sz="2000">
            <a:solidFill>
              <a:schemeClr val="tx1"/>
            </a:solidFill>
          </a:endParaRPr>
        </a:p>
      </dgm:t>
    </dgm:pt>
    <dgm:pt modelId="{32535428-F1E7-4E67-BAD2-DD7D239ED972}" type="sibTrans" cxnId="{19E100A5-DCED-4F22-A438-5CAF79630518}">
      <dgm:prSet/>
      <dgm:spPr/>
      <dgm:t>
        <a:bodyPr/>
        <a:lstStyle/>
        <a:p>
          <a:endParaRPr lang="zh-CN" altLang="en-US" sz="2000">
            <a:solidFill>
              <a:schemeClr val="tx1"/>
            </a:solidFill>
          </a:endParaRPr>
        </a:p>
      </dgm:t>
    </dgm:pt>
    <dgm:pt modelId="{33914B6F-E40C-45F2-A3FE-BB1BC45F01D5}">
      <dgm:prSet phldrT="[文本]" custT="1"/>
      <dgm:spPr/>
      <dgm:t>
        <a:bodyPr/>
        <a:lstStyle/>
        <a:p>
          <a:r>
            <a:rPr lang="zh-CN" altLang="en-US" sz="2000" dirty="0">
              <a:solidFill>
                <a:schemeClr val="tx1"/>
              </a:solidFill>
            </a:rPr>
            <a:t>激光焊</a:t>
          </a:r>
        </a:p>
      </dgm:t>
    </dgm:pt>
    <dgm:pt modelId="{AF513F6D-FF67-48C5-8177-31A9EA889FFF}" type="parTrans" cxnId="{2CA51F22-DE6D-44F3-A478-B5184A14D2EA}">
      <dgm:prSet/>
      <dgm:spPr/>
      <dgm:t>
        <a:bodyPr/>
        <a:lstStyle/>
        <a:p>
          <a:endParaRPr lang="zh-CN" altLang="en-US" sz="2000">
            <a:solidFill>
              <a:schemeClr val="tx1"/>
            </a:solidFill>
          </a:endParaRPr>
        </a:p>
      </dgm:t>
    </dgm:pt>
    <dgm:pt modelId="{9D37902A-C840-4239-83B5-CB122660BB75}" type="sibTrans" cxnId="{2CA51F22-DE6D-44F3-A478-B5184A14D2EA}">
      <dgm:prSet/>
      <dgm:spPr/>
      <dgm:t>
        <a:bodyPr/>
        <a:lstStyle/>
        <a:p>
          <a:endParaRPr lang="zh-CN" altLang="en-US" sz="2000">
            <a:solidFill>
              <a:schemeClr val="tx1"/>
            </a:solidFill>
          </a:endParaRPr>
        </a:p>
      </dgm:t>
    </dgm:pt>
    <dgm:pt modelId="{251BB1B8-9590-4D6F-8041-25CFD7A450CD}" type="pres">
      <dgm:prSet presAssocID="{E5A88014-7E95-41B5-AE92-E29E335D3FA1}" presName="compositeShape" presStyleCnt="0">
        <dgm:presLayoutVars>
          <dgm:chMax val="7"/>
          <dgm:dir/>
          <dgm:resizeHandles val="exact"/>
        </dgm:presLayoutVars>
      </dgm:prSet>
      <dgm:spPr/>
    </dgm:pt>
    <dgm:pt modelId="{4D0A485F-D7DE-4C11-AE95-37DAB1A008E9}" type="pres">
      <dgm:prSet presAssocID="{E5A88014-7E95-41B5-AE92-E29E335D3FA1}" presName="wedge1" presStyleLbl="node1" presStyleIdx="0" presStyleCnt="3"/>
      <dgm:spPr/>
    </dgm:pt>
    <dgm:pt modelId="{1A98593C-205F-4966-98F9-CCBA8E0A79BB}" type="pres">
      <dgm:prSet presAssocID="{E5A88014-7E95-41B5-AE92-E29E335D3FA1}" presName="dummy1a" presStyleCnt="0"/>
      <dgm:spPr/>
    </dgm:pt>
    <dgm:pt modelId="{E475EB5D-CE64-4C4F-B7DF-77920F8E8F24}" type="pres">
      <dgm:prSet presAssocID="{E5A88014-7E95-41B5-AE92-E29E335D3FA1}" presName="dummy1b" presStyleCnt="0"/>
      <dgm:spPr/>
    </dgm:pt>
    <dgm:pt modelId="{39B68654-EDA9-4F5E-8508-6AD6E5E43375}" type="pres">
      <dgm:prSet presAssocID="{E5A88014-7E95-41B5-AE92-E29E335D3FA1}" presName="wedge1Tx" presStyleLbl="node1" presStyleIdx="0" presStyleCnt="3">
        <dgm:presLayoutVars>
          <dgm:chMax val="0"/>
          <dgm:chPref val="0"/>
          <dgm:bulletEnabled val="1"/>
        </dgm:presLayoutVars>
      </dgm:prSet>
      <dgm:spPr/>
    </dgm:pt>
    <dgm:pt modelId="{5B210F25-DCC4-4C37-96AD-2C250C3587E9}" type="pres">
      <dgm:prSet presAssocID="{E5A88014-7E95-41B5-AE92-E29E335D3FA1}" presName="wedge2" presStyleLbl="node1" presStyleIdx="1" presStyleCnt="3"/>
      <dgm:spPr/>
    </dgm:pt>
    <dgm:pt modelId="{1F91CF1E-0F76-4378-82E2-F4A480FE1F45}" type="pres">
      <dgm:prSet presAssocID="{E5A88014-7E95-41B5-AE92-E29E335D3FA1}" presName="dummy2a" presStyleCnt="0"/>
      <dgm:spPr/>
    </dgm:pt>
    <dgm:pt modelId="{0FB38A77-485D-4CA9-B34F-45BA8F153008}" type="pres">
      <dgm:prSet presAssocID="{E5A88014-7E95-41B5-AE92-E29E335D3FA1}" presName="dummy2b" presStyleCnt="0"/>
      <dgm:spPr/>
    </dgm:pt>
    <dgm:pt modelId="{A6E54AA2-E0D7-4A2C-BADA-9C3D8493BCA8}" type="pres">
      <dgm:prSet presAssocID="{E5A88014-7E95-41B5-AE92-E29E335D3FA1}" presName="wedge2Tx" presStyleLbl="node1" presStyleIdx="1" presStyleCnt="3">
        <dgm:presLayoutVars>
          <dgm:chMax val="0"/>
          <dgm:chPref val="0"/>
          <dgm:bulletEnabled val="1"/>
        </dgm:presLayoutVars>
      </dgm:prSet>
      <dgm:spPr/>
    </dgm:pt>
    <dgm:pt modelId="{DCCE31A9-3977-448F-AB90-EA9580AE4164}" type="pres">
      <dgm:prSet presAssocID="{E5A88014-7E95-41B5-AE92-E29E335D3FA1}" presName="wedge3" presStyleLbl="node1" presStyleIdx="2" presStyleCnt="3"/>
      <dgm:spPr/>
    </dgm:pt>
    <dgm:pt modelId="{EDFEDA86-E0E3-447B-84BA-43B849F76808}" type="pres">
      <dgm:prSet presAssocID="{E5A88014-7E95-41B5-AE92-E29E335D3FA1}" presName="dummy3a" presStyleCnt="0"/>
      <dgm:spPr/>
    </dgm:pt>
    <dgm:pt modelId="{0C7788A3-E2CC-4547-96C2-9B2837CD41F3}" type="pres">
      <dgm:prSet presAssocID="{E5A88014-7E95-41B5-AE92-E29E335D3FA1}" presName="dummy3b" presStyleCnt="0"/>
      <dgm:spPr/>
    </dgm:pt>
    <dgm:pt modelId="{00730125-6A9A-48B6-A661-F72AACDBFD5D}" type="pres">
      <dgm:prSet presAssocID="{E5A88014-7E95-41B5-AE92-E29E335D3FA1}" presName="wedge3Tx" presStyleLbl="node1" presStyleIdx="2" presStyleCnt="3">
        <dgm:presLayoutVars>
          <dgm:chMax val="0"/>
          <dgm:chPref val="0"/>
          <dgm:bulletEnabled val="1"/>
        </dgm:presLayoutVars>
      </dgm:prSet>
      <dgm:spPr/>
    </dgm:pt>
    <dgm:pt modelId="{4F8F6685-E3D7-4907-B347-E757EEE3B940}" type="pres">
      <dgm:prSet presAssocID="{10104A95-A537-453F-BDE4-D6A94EFAA040}" presName="arrowWedge1" presStyleLbl="fgSibTrans2D1" presStyleIdx="0" presStyleCnt="3"/>
      <dgm:spPr/>
    </dgm:pt>
    <dgm:pt modelId="{21925818-C768-488E-A4B9-2A3FAD87F4C1}" type="pres">
      <dgm:prSet presAssocID="{32535428-F1E7-4E67-BAD2-DD7D239ED972}" presName="arrowWedge2" presStyleLbl="fgSibTrans2D1" presStyleIdx="1" presStyleCnt="3"/>
      <dgm:spPr/>
    </dgm:pt>
    <dgm:pt modelId="{E7A9EB81-CD29-4E8D-AD94-0EF259E00CEC}" type="pres">
      <dgm:prSet presAssocID="{9D37902A-C840-4239-83B5-CB122660BB75}" presName="arrowWedge3" presStyleLbl="fgSibTrans2D1" presStyleIdx="2" presStyleCnt="3"/>
      <dgm:spPr/>
    </dgm:pt>
  </dgm:ptLst>
  <dgm:cxnLst>
    <dgm:cxn modelId="{2CA51F22-DE6D-44F3-A478-B5184A14D2EA}" srcId="{E5A88014-7E95-41B5-AE92-E29E335D3FA1}" destId="{33914B6F-E40C-45F2-A3FE-BB1BC45F01D5}" srcOrd="2" destOrd="0" parTransId="{AF513F6D-FF67-48C5-8177-31A9EA889FFF}" sibTransId="{9D37902A-C840-4239-83B5-CB122660BB75}"/>
    <dgm:cxn modelId="{06926132-01CD-4346-AFE6-D5CA8CF7C781}" type="presOf" srcId="{E5A88014-7E95-41B5-AE92-E29E335D3FA1}" destId="{251BB1B8-9590-4D6F-8041-25CFD7A450CD}" srcOrd="0" destOrd="0" presId="urn:microsoft.com/office/officeart/2005/8/layout/cycle8#1"/>
    <dgm:cxn modelId="{8DF2B047-CF50-43A9-A5C5-E02321632FD1}" type="presOf" srcId="{33914B6F-E40C-45F2-A3FE-BB1BC45F01D5}" destId="{00730125-6A9A-48B6-A661-F72AACDBFD5D}" srcOrd="1" destOrd="0" presId="urn:microsoft.com/office/officeart/2005/8/layout/cycle8#1"/>
    <dgm:cxn modelId="{8A61926C-F1E8-4AA2-8423-250BCC5B060C}" type="presOf" srcId="{33914B6F-E40C-45F2-A3FE-BB1BC45F01D5}" destId="{DCCE31A9-3977-448F-AB90-EA9580AE4164}" srcOrd="0" destOrd="0" presId="urn:microsoft.com/office/officeart/2005/8/layout/cycle8#1"/>
    <dgm:cxn modelId="{75B99650-468A-4805-A557-636D3BAF051D}" srcId="{E5A88014-7E95-41B5-AE92-E29E335D3FA1}" destId="{E7DBE887-4C4D-4FF1-9762-C71452C9C2E8}" srcOrd="0" destOrd="0" parTransId="{FCE2C6C8-F5DF-46A9-BC53-5849FA1C2DE3}" sibTransId="{10104A95-A537-453F-BDE4-D6A94EFAA040}"/>
    <dgm:cxn modelId="{53CC808F-3422-49F8-B5F7-968A8E44B898}" type="presOf" srcId="{C5EFAE7F-0B79-4BEB-84F3-9E82CDEED2AC}" destId="{5B210F25-DCC4-4C37-96AD-2C250C3587E9}" srcOrd="0" destOrd="0" presId="urn:microsoft.com/office/officeart/2005/8/layout/cycle8#1"/>
    <dgm:cxn modelId="{19E100A5-DCED-4F22-A438-5CAF79630518}" srcId="{E5A88014-7E95-41B5-AE92-E29E335D3FA1}" destId="{C5EFAE7F-0B79-4BEB-84F3-9E82CDEED2AC}" srcOrd="1" destOrd="0" parTransId="{131C6091-FCAC-4A54-A727-85E0394DAA7B}" sibTransId="{32535428-F1E7-4E67-BAD2-DD7D239ED972}"/>
    <dgm:cxn modelId="{B44525DD-AFB3-45E4-9163-F2F826CB2544}" type="presOf" srcId="{E7DBE887-4C4D-4FF1-9762-C71452C9C2E8}" destId="{4D0A485F-D7DE-4C11-AE95-37DAB1A008E9}" srcOrd="0" destOrd="0" presId="urn:microsoft.com/office/officeart/2005/8/layout/cycle8#1"/>
    <dgm:cxn modelId="{D5D726E1-BF79-4A68-87B6-CB8E8F40A4DF}" type="presOf" srcId="{E7DBE887-4C4D-4FF1-9762-C71452C9C2E8}" destId="{39B68654-EDA9-4F5E-8508-6AD6E5E43375}" srcOrd="1" destOrd="0" presId="urn:microsoft.com/office/officeart/2005/8/layout/cycle8#1"/>
    <dgm:cxn modelId="{CA1592FE-7CA8-49D9-9595-C617C9AD3175}" type="presOf" srcId="{C5EFAE7F-0B79-4BEB-84F3-9E82CDEED2AC}" destId="{A6E54AA2-E0D7-4A2C-BADA-9C3D8493BCA8}" srcOrd="1" destOrd="0" presId="urn:microsoft.com/office/officeart/2005/8/layout/cycle8#1"/>
    <dgm:cxn modelId="{DC278B11-7BB2-4C3D-91E0-CEA88B33E9FA}" type="presParOf" srcId="{251BB1B8-9590-4D6F-8041-25CFD7A450CD}" destId="{4D0A485F-D7DE-4C11-AE95-37DAB1A008E9}" srcOrd="0" destOrd="0" presId="urn:microsoft.com/office/officeart/2005/8/layout/cycle8#1"/>
    <dgm:cxn modelId="{B2CA4A28-6D95-4163-BFE6-0C2B5D3230AD}" type="presParOf" srcId="{251BB1B8-9590-4D6F-8041-25CFD7A450CD}" destId="{1A98593C-205F-4966-98F9-CCBA8E0A79BB}" srcOrd="1" destOrd="0" presId="urn:microsoft.com/office/officeart/2005/8/layout/cycle8#1"/>
    <dgm:cxn modelId="{35882067-E326-47A0-9AAD-DC22D770B19B}" type="presParOf" srcId="{251BB1B8-9590-4D6F-8041-25CFD7A450CD}" destId="{E475EB5D-CE64-4C4F-B7DF-77920F8E8F24}" srcOrd="2" destOrd="0" presId="urn:microsoft.com/office/officeart/2005/8/layout/cycle8#1"/>
    <dgm:cxn modelId="{8E99A04B-99F9-4A54-B6C5-EB21E798C13A}" type="presParOf" srcId="{251BB1B8-9590-4D6F-8041-25CFD7A450CD}" destId="{39B68654-EDA9-4F5E-8508-6AD6E5E43375}" srcOrd="3" destOrd="0" presId="urn:microsoft.com/office/officeart/2005/8/layout/cycle8#1"/>
    <dgm:cxn modelId="{890C9C4E-3B6C-4155-B2A9-273F30C879A0}" type="presParOf" srcId="{251BB1B8-9590-4D6F-8041-25CFD7A450CD}" destId="{5B210F25-DCC4-4C37-96AD-2C250C3587E9}" srcOrd="4" destOrd="0" presId="urn:microsoft.com/office/officeart/2005/8/layout/cycle8#1"/>
    <dgm:cxn modelId="{002685D9-1D91-4579-AD88-A2DA6880BB3C}" type="presParOf" srcId="{251BB1B8-9590-4D6F-8041-25CFD7A450CD}" destId="{1F91CF1E-0F76-4378-82E2-F4A480FE1F45}" srcOrd="5" destOrd="0" presId="urn:microsoft.com/office/officeart/2005/8/layout/cycle8#1"/>
    <dgm:cxn modelId="{1A6F13E0-0A09-45F0-84B2-03B743771649}" type="presParOf" srcId="{251BB1B8-9590-4D6F-8041-25CFD7A450CD}" destId="{0FB38A77-485D-4CA9-B34F-45BA8F153008}" srcOrd="6" destOrd="0" presId="urn:microsoft.com/office/officeart/2005/8/layout/cycle8#1"/>
    <dgm:cxn modelId="{DDC5F658-0EE1-40E3-BE33-8A6AFCC74D85}" type="presParOf" srcId="{251BB1B8-9590-4D6F-8041-25CFD7A450CD}" destId="{A6E54AA2-E0D7-4A2C-BADA-9C3D8493BCA8}" srcOrd="7" destOrd="0" presId="urn:microsoft.com/office/officeart/2005/8/layout/cycle8#1"/>
    <dgm:cxn modelId="{F3A47A73-B662-4DEA-8A43-A33535CDE5A2}" type="presParOf" srcId="{251BB1B8-9590-4D6F-8041-25CFD7A450CD}" destId="{DCCE31A9-3977-448F-AB90-EA9580AE4164}" srcOrd="8" destOrd="0" presId="urn:microsoft.com/office/officeart/2005/8/layout/cycle8#1"/>
    <dgm:cxn modelId="{C5795B79-CF17-4E23-AC5E-9664CCC0BF61}" type="presParOf" srcId="{251BB1B8-9590-4D6F-8041-25CFD7A450CD}" destId="{EDFEDA86-E0E3-447B-84BA-43B849F76808}" srcOrd="9" destOrd="0" presId="urn:microsoft.com/office/officeart/2005/8/layout/cycle8#1"/>
    <dgm:cxn modelId="{08A13C11-0F16-44E5-85D2-79550CF6B0E3}" type="presParOf" srcId="{251BB1B8-9590-4D6F-8041-25CFD7A450CD}" destId="{0C7788A3-E2CC-4547-96C2-9B2837CD41F3}" srcOrd="10" destOrd="0" presId="urn:microsoft.com/office/officeart/2005/8/layout/cycle8#1"/>
    <dgm:cxn modelId="{680FE8FF-14CD-4107-88C0-94BD4F377C11}" type="presParOf" srcId="{251BB1B8-9590-4D6F-8041-25CFD7A450CD}" destId="{00730125-6A9A-48B6-A661-F72AACDBFD5D}" srcOrd="11" destOrd="0" presId="urn:microsoft.com/office/officeart/2005/8/layout/cycle8#1"/>
    <dgm:cxn modelId="{53F4E4D0-930A-49BC-BDC4-F7DE4ECE3645}" type="presParOf" srcId="{251BB1B8-9590-4D6F-8041-25CFD7A450CD}" destId="{4F8F6685-E3D7-4907-B347-E757EEE3B940}" srcOrd="12" destOrd="0" presId="urn:microsoft.com/office/officeart/2005/8/layout/cycle8#1"/>
    <dgm:cxn modelId="{B1BE3B4D-DB9C-41DB-AF22-0C7B04654CF6}" type="presParOf" srcId="{251BB1B8-9590-4D6F-8041-25CFD7A450CD}" destId="{21925818-C768-488E-A4B9-2A3FAD87F4C1}" srcOrd="13" destOrd="0" presId="urn:microsoft.com/office/officeart/2005/8/layout/cycle8#1"/>
    <dgm:cxn modelId="{DA3E0D8B-4665-460A-994D-2C8E8BD27978}" type="presParOf" srcId="{251BB1B8-9590-4D6F-8041-25CFD7A450CD}" destId="{E7A9EB81-CD29-4E8D-AD94-0EF259E00CEC}" srcOrd="14" destOrd="0" presId="urn:microsoft.com/office/officeart/2005/8/layout/cycle8#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9C7AE3-6473-4C24-A24D-79697F3FB857}" type="doc">
      <dgm:prSet loTypeId="urn:microsoft.com/office/officeart/2005/8/layout/process2" loCatId="process" qsTypeId="urn:microsoft.com/office/officeart/2005/8/quickstyle/simple2#1" qsCatId="simple" csTypeId="urn:microsoft.com/office/officeart/2005/8/colors/accent1_2#1" csCatId="accent1" phldr="1"/>
      <dgm:spPr/>
    </dgm:pt>
    <dgm:pt modelId="{4A42A60E-BBEE-449D-B19C-89E9B72067A3}">
      <dgm:prSet phldrT="[文本]" phldr="0" custT="1"/>
      <dgm:spPr/>
      <dgm:t>
        <a:bodyPr vert="horz" wrap="square"/>
        <a:lstStyle/>
        <a:p>
          <a:pPr>
            <a:lnSpc>
              <a:spcPct val="100000"/>
            </a:lnSpc>
            <a:spcBef>
              <a:spcPct val="0"/>
            </a:spcBef>
            <a:spcAft>
              <a:spcPct val="35000"/>
            </a:spcAft>
          </a:pPr>
          <a:r>
            <a:rPr lang="en-US" altLang="zh-CN" sz="1200" b="1" dirty="0">
              <a:latin typeface="微软雅黑" panose="020B0503020204020204" pitchFamily="34" charset="-122"/>
              <a:ea typeface="微软雅黑" panose="020B0503020204020204" pitchFamily="34" charset="-122"/>
              <a:cs typeface="+mn-ea"/>
              <a:sym typeface="+mn-lt"/>
            </a:rPr>
            <a:t>battery+</a:t>
          </a:r>
          <a:r>
            <a:rPr lang="zh-CN" altLang="en-US" sz="1200" b="1" dirty="0">
              <a:latin typeface="微软雅黑" panose="020B0503020204020204" pitchFamily="34" charset="-122"/>
              <a:ea typeface="微软雅黑" panose="020B0503020204020204" pitchFamily="34" charset="-122"/>
              <a:cs typeface="+mn-ea"/>
              <a:sym typeface="+mn-lt"/>
            </a:rPr>
            <a:t>management chip</a:t>
          </a:r>
          <a:r>
            <a:rPr lang="en-US" altLang="zh-CN" sz="1200" b="1" dirty="0">
              <a:latin typeface="微软雅黑" panose="020B0503020204020204" pitchFamily="34" charset="-122"/>
              <a:ea typeface="微软雅黑" panose="020B0503020204020204" pitchFamily="34" charset="-122"/>
              <a:cs typeface="+mn-ea"/>
              <a:sym typeface="+mn-lt"/>
            </a:rPr>
            <a:t>+bluetooth+</a:t>
          </a:r>
          <a:r>
            <a:rPr sz="1200" b="1" dirty="0">
              <a:latin typeface="微软雅黑" panose="020B0503020204020204" pitchFamily="34" charset="-122"/>
              <a:ea typeface="微软雅黑" panose="020B0503020204020204" pitchFamily="34" charset="-122"/>
              <a:cs typeface="+mn-ea"/>
              <a:sym typeface="+mn-lt"/>
            </a:rPr>
            <a:t>transfe</a:t>
          </a:r>
          <a:r>
            <a:rPr lang="en-US" altLang="zh-CN" sz="1200" b="1" dirty="0">
              <a:latin typeface="微软雅黑" panose="020B0503020204020204" pitchFamily="34" charset="-122"/>
              <a:ea typeface="微软雅黑" panose="020B0503020204020204" pitchFamily="34" charset="-122"/>
              <a:cs typeface="+mn-ea"/>
              <a:sym typeface="+mn-lt"/>
            </a:rPr>
            <a:t>+gprs</a:t>
          </a:r>
          <a:endParaRPr lang="zh-CN" altLang="en-US" sz="1200" b="1" dirty="0">
            <a:latin typeface="微软雅黑" panose="020B0503020204020204" pitchFamily="34" charset="-122"/>
            <a:ea typeface="微软雅黑" panose="020B0503020204020204" pitchFamily="34" charset="-122"/>
            <a:cs typeface="+mn-ea"/>
            <a:sym typeface="+mn-lt"/>
          </a:endParaRPr>
        </a:p>
      </dgm:t>
    </dgm:pt>
    <dgm:pt modelId="{93352CF0-30FD-4D6E-8399-3A1E4D112863}" type="parTrans" cxnId="{1D6461D4-68E4-40FE-BCFB-860571767291}">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75ED8C4A-A964-441F-A437-998D0EB4840B}" type="sibTrans" cxnId="{1D6461D4-68E4-40FE-BCFB-860571767291}">
      <dgm:prSet custT="1"/>
      <dgm:spPr/>
      <dgm:t>
        <a:bodyPr/>
        <a:lstStyle/>
        <a:p>
          <a:endParaRPr lang="zh-CN" altLang="en-US" sz="1200" b="1">
            <a:latin typeface="微软雅黑" panose="020B0503020204020204" pitchFamily="34" charset="-122"/>
            <a:ea typeface="微软雅黑" panose="020B0503020204020204" pitchFamily="34" charset="-122"/>
          </a:endParaRPr>
        </a:p>
      </dgm:t>
    </dgm:pt>
    <dgm:pt modelId="{2BAFC391-D0BF-485A-90B8-756028462B74}">
      <dgm:prSet phldrT="[文本]" phldr="0" custT="1"/>
      <dgm:spPr/>
      <dgm:t>
        <a:bodyPr vert="horz" wrap="square"/>
        <a:lstStyle/>
        <a:p>
          <a:pPr>
            <a:lnSpc>
              <a:spcPct val="100000"/>
            </a:lnSpc>
            <a:spcBef>
              <a:spcPct val="0"/>
            </a:spcBef>
            <a:spcAft>
              <a:spcPct val="35000"/>
            </a:spcAft>
          </a:pPr>
          <a:r>
            <a:rPr sz="1200" b="1" dirty="0">
              <a:latin typeface="微软雅黑" panose="020B0503020204020204" pitchFamily="34" charset="-122"/>
              <a:ea typeface="微软雅黑" panose="020B0503020204020204" pitchFamily="34" charset="-122"/>
              <a:cs typeface="+mn-ea"/>
              <a:sym typeface="+mn-lt"/>
            </a:rPr>
            <a:t>Android and IOS System APP</a:t>
          </a:r>
        </a:p>
      </dgm:t>
    </dgm:pt>
    <dgm:pt modelId="{02198E27-1DE6-455B-BDFD-CD8F7F138DA5}" type="parTrans" cxnId="{17568625-AAC2-4311-95F7-DD8A77DE1404}">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958E13A3-E554-421D-8227-5B7BE71AC5E3}" type="sibTrans" cxnId="{17568625-AAC2-4311-95F7-DD8A77DE1404}">
      <dgm:prSet custT="1"/>
      <dgm:spPr/>
      <dgm:t>
        <a:bodyPr/>
        <a:lstStyle/>
        <a:p>
          <a:endParaRPr lang="zh-CN" altLang="en-US" sz="1200" b="1">
            <a:latin typeface="微软雅黑" panose="020B0503020204020204" pitchFamily="34" charset="-122"/>
            <a:ea typeface="微软雅黑" panose="020B0503020204020204" pitchFamily="34" charset="-122"/>
          </a:endParaRPr>
        </a:p>
      </dgm:t>
    </dgm:pt>
    <dgm:pt modelId="{A42A7F14-C2E6-43E1-A51B-FA9D1E7A9D3C}">
      <dgm:prSet phldrT="[文本]" phldr="0" custT="1"/>
      <dgm:spPr/>
      <dgm:t>
        <a:bodyPr vert="horz" wrap="square"/>
        <a:lstStyle/>
        <a:p>
          <a:pPr>
            <a:lnSpc>
              <a:spcPct val="100000"/>
            </a:lnSpc>
            <a:spcBef>
              <a:spcPct val="0"/>
            </a:spcBef>
            <a:spcAft>
              <a:spcPct val="35000"/>
            </a:spcAft>
          </a:pPr>
          <a:r>
            <a:rPr lang="zh-CN" altLang="en-US" sz="1200" b="1" dirty="0">
              <a:latin typeface="微软雅黑" panose="020B0503020204020204" pitchFamily="34" charset="-122"/>
              <a:ea typeface="微软雅黑" panose="020B0503020204020204" pitchFamily="34" charset="-122"/>
              <a:cs typeface="+mn-ea"/>
              <a:sym typeface="+mn-lt"/>
            </a:rPr>
            <a:t>Mobile phone scanning</a:t>
          </a:r>
        </a:p>
      </dgm:t>
    </dgm:pt>
    <dgm:pt modelId="{EA0EAD07-346C-4FEE-A709-F800B3B8F601}" type="parTrans" cxnId="{EA5DC9D3-BA9C-4677-A176-D03AEE1EEBF5}">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FF9FC5B5-541A-4762-AD20-518C06AC91A4}" type="sibTrans" cxnId="{EA5DC9D3-BA9C-4677-A176-D03AEE1EEBF5}">
      <dgm:prSet custT="1"/>
      <dgm:spPr/>
      <dgm:t>
        <a:bodyPr/>
        <a:lstStyle/>
        <a:p>
          <a:endParaRPr lang="zh-CN" altLang="en-US" sz="1200" b="1">
            <a:latin typeface="微软雅黑" panose="020B0503020204020204" pitchFamily="34" charset="-122"/>
            <a:ea typeface="微软雅黑" panose="020B0503020204020204" pitchFamily="34" charset="-122"/>
          </a:endParaRPr>
        </a:p>
      </dgm:t>
    </dgm:pt>
    <dgm:pt modelId="{14995C8E-D5F9-4EC6-B7E9-0408E90954B4}">
      <dgm:prSet phldr="0" custT="1"/>
      <dgm:spPr/>
      <dgm:t>
        <a:bodyPr vert="horz" wrap="square"/>
        <a:lstStyle/>
        <a:p>
          <a:pPr>
            <a:lnSpc>
              <a:spcPct val="100000"/>
            </a:lnSpc>
            <a:spcBef>
              <a:spcPct val="0"/>
            </a:spcBef>
            <a:spcAft>
              <a:spcPct val="35000"/>
            </a:spcAft>
          </a:pPr>
          <a:r>
            <a:rPr lang="zh-CN" altLang="en-US" sz="1200" b="1" dirty="0">
              <a:latin typeface="微软雅黑" panose="020B0503020204020204" pitchFamily="34" charset="-122"/>
              <a:ea typeface="微软雅黑" panose="020B0503020204020204" pitchFamily="34" charset="-122"/>
              <a:cs typeface="+mn-ea"/>
              <a:sym typeface="+mn-lt"/>
            </a:rPr>
            <a:t>install </a:t>
          </a:r>
          <a:r>
            <a:rPr lang="en-US" altLang="zh-CN" sz="1200" b="1" dirty="0">
              <a:latin typeface="微软雅黑" panose="020B0503020204020204" pitchFamily="34" charset="-122"/>
              <a:ea typeface="微软雅黑" panose="020B0503020204020204" pitchFamily="34" charset="-122"/>
              <a:cs typeface="+mn-ea"/>
              <a:sym typeface="+mn-lt"/>
            </a:rPr>
            <a:t>APP</a:t>
          </a:r>
          <a:endParaRPr lang="zh-CN" altLang="en-US" sz="1200" b="1" dirty="0">
            <a:latin typeface="微软雅黑" panose="020B0503020204020204" pitchFamily="34" charset="-122"/>
            <a:ea typeface="微软雅黑" panose="020B0503020204020204" pitchFamily="34" charset="-122"/>
            <a:cs typeface="+mn-ea"/>
            <a:sym typeface="+mn-lt"/>
          </a:endParaRPr>
        </a:p>
      </dgm:t>
    </dgm:pt>
    <dgm:pt modelId="{E49CC0D1-18A3-4D52-91FF-1D7544AACE87}" type="parTrans" cxnId="{5B71CF16-8BEA-4ED6-B607-2BBE31798528}">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DA6BD1DE-2FA0-4292-9108-ECBAF0CF1945}" type="sibTrans" cxnId="{5B71CF16-8BEA-4ED6-B607-2BBE31798528}">
      <dgm:prSet custT="1"/>
      <dgm:spPr/>
      <dgm:t>
        <a:bodyPr/>
        <a:lstStyle/>
        <a:p>
          <a:endParaRPr lang="zh-CN" altLang="en-US" sz="1200" b="1">
            <a:latin typeface="微软雅黑" panose="020B0503020204020204" pitchFamily="34" charset="-122"/>
            <a:ea typeface="微软雅黑" panose="020B0503020204020204" pitchFamily="34" charset="-122"/>
          </a:endParaRPr>
        </a:p>
      </dgm:t>
    </dgm:pt>
    <dgm:pt modelId="{57563D89-FF5C-4FF6-8D37-E68FC3E30290}">
      <dgm:prSet phldr="0" custT="1"/>
      <dgm:spPr/>
      <dgm:t>
        <a:bodyPr vert="horz" wrap="square"/>
        <a:lstStyle/>
        <a:p>
          <a:pPr>
            <a:lnSpc>
              <a:spcPct val="100000"/>
            </a:lnSpc>
            <a:spcBef>
              <a:spcPct val="0"/>
            </a:spcBef>
            <a:spcAft>
              <a:spcPct val="35000"/>
            </a:spcAft>
          </a:pPr>
          <a:r>
            <a:rPr lang="zh-CN" altLang="en-US" sz="1200" b="1" dirty="0">
              <a:latin typeface="微软雅黑" panose="020B0503020204020204" pitchFamily="34" charset="-122"/>
              <a:ea typeface="微软雅黑" panose="020B0503020204020204" pitchFamily="34" charset="-122"/>
              <a:cs typeface="+mn-ea"/>
              <a:sym typeface="+mn-lt"/>
            </a:rPr>
            <a:t>Match with battery</a:t>
          </a:r>
        </a:p>
      </dgm:t>
    </dgm:pt>
    <dgm:pt modelId="{43E75BD1-6909-4617-9D1E-6B2B3C83F521}" type="parTrans" cxnId="{E3F0E555-959E-4155-ABB5-C1CB916A357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B53BC55B-3F71-4676-89B1-F7019A01BEE8}" type="sibTrans" cxnId="{E3F0E555-959E-4155-ABB5-C1CB916A357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1CD37CA3-3816-462D-9EB8-71C7CCAD27A5}" type="pres">
      <dgm:prSet presAssocID="{CB9C7AE3-6473-4C24-A24D-79697F3FB857}" presName="linearFlow" presStyleCnt="0">
        <dgm:presLayoutVars>
          <dgm:resizeHandles val="exact"/>
        </dgm:presLayoutVars>
      </dgm:prSet>
      <dgm:spPr/>
    </dgm:pt>
    <dgm:pt modelId="{955C39C2-649E-488A-8984-6AB22752A3FA}" type="pres">
      <dgm:prSet presAssocID="{4A42A60E-BBEE-449D-B19C-89E9B72067A3}" presName="node" presStyleLbl="node1" presStyleIdx="0" presStyleCnt="5" custLinFactNeighborX="-2478" custLinFactNeighborY="9075">
        <dgm:presLayoutVars>
          <dgm:bulletEnabled val="1"/>
        </dgm:presLayoutVars>
      </dgm:prSet>
      <dgm:spPr/>
    </dgm:pt>
    <dgm:pt modelId="{68040271-0217-4E0D-8E27-1332031F54F7}" type="pres">
      <dgm:prSet presAssocID="{75ED8C4A-A964-441F-A437-998D0EB4840B}" presName="sibTrans" presStyleLbl="sibTrans2D1" presStyleIdx="0" presStyleCnt="4"/>
      <dgm:spPr/>
    </dgm:pt>
    <dgm:pt modelId="{2212DFFA-457C-41A1-A67C-523722B57EF9}" type="pres">
      <dgm:prSet presAssocID="{75ED8C4A-A964-441F-A437-998D0EB4840B}" presName="connectorText" presStyleLbl="sibTrans2D1" presStyleIdx="0" presStyleCnt="4"/>
      <dgm:spPr/>
    </dgm:pt>
    <dgm:pt modelId="{D78CB5B4-C6B8-4687-8F77-0E4F52980488}" type="pres">
      <dgm:prSet presAssocID="{2BAFC391-D0BF-485A-90B8-756028462B74}" presName="node" presStyleLbl="node1" presStyleIdx="1" presStyleCnt="5">
        <dgm:presLayoutVars>
          <dgm:bulletEnabled val="1"/>
        </dgm:presLayoutVars>
      </dgm:prSet>
      <dgm:spPr/>
    </dgm:pt>
    <dgm:pt modelId="{02887D87-EE34-44AA-BF19-28E13AC4C4F0}" type="pres">
      <dgm:prSet presAssocID="{958E13A3-E554-421D-8227-5B7BE71AC5E3}" presName="sibTrans" presStyleLbl="sibTrans2D1" presStyleIdx="1" presStyleCnt="4"/>
      <dgm:spPr/>
    </dgm:pt>
    <dgm:pt modelId="{B0244E12-3203-4486-B794-0D75CB46A89E}" type="pres">
      <dgm:prSet presAssocID="{958E13A3-E554-421D-8227-5B7BE71AC5E3}" presName="connectorText" presStyleLbl="sibTrans2D1" presStyleIdx="1" presStyleCnt="4"/>
      <dgm:spPr/>
    </dgm:pt>
    <dgm:pt modelId="{EFFDE9E8-3065-4243-B40F-22C3BA45F090}" type="pres">
      <dgm:prSet presAssocID="{A42A7F14-C2E6-43E1-A51B-FA9D1E7A9D3C}" presName="node" presStyleLbl="node1" presStyleIdx="2" presStyleCnt="5" custLinFactNeighborX="-2345">
        <dgm:presLayoutVars>
          <dgm:bulletEnabled val="1"/>
        </dgm:presLayoutVars>
      </dgm:prSet>
      <dgm:spPr/>
    </dgm:pt>
    <dgm:pt modelId="{FC734814-9D6F-499C-B069-2ECAEA7E9CD9}" type="pres">
      <dgm:prSet presAssocID="{FF9FC5B5-541A-4762-AD20-518C06AC91A4}" presName="sibTrans" presStyleLbl="sibTrans2D1" presStyleIdx="2" presStyleCnt="4"/>
      <dgm:spPr/>
    </dgm:pt>
    <dgm:pt modelId="{CDC917EA-D561-48B8-AFEB-DE248DB04A1D}" type="pres">
      <dgm:prSet presAssocID="{FF9FC5B5-541A-4762-AD20-518C06AC91A4}" presName="connectorText" presStyleLbl="sibTrans2D1" presStyleIdx="2" presStyleCnt="4"/>
      <dgm:spPr/>
    </dgm:pt>
    <dgm:pt modelId="{AA7AFF89-1EAD-458D-AA3A-1DC046097F94}" type="pres">
      <dgm:prSet presAssocID="{14995C8E-D5F9-4EC6-B7E9-0408E90954B4}" presName="node" presStyleLbl="node1" presStyleIdx="3" presStyleCnt="5">
        <dgm:presLayoutVars>
          <dgm:bulletEnabled val="1"/>
        </dgm:presLayoutVars>
      </dgm:prSet>
      <dgm:spPr/>
    </dgm:pt>
    <dgm:pt modelId="{CDABBBB1-1820-4022-A12F-A6091A5A5748}" type="pres">
      <dgm:prSet presAssocID="{DA6BD1DE-2FA0-4292-9108-ECBAF0CF1945}" presName="sibTrans" presStyleLbl="sibTrans2D1" presStyleIdx="3" presStyleCnt="4"/>
      <dgm:spPr/>
    </dgm:pt>
    <dgm:pt modelId="{9D467567-9C86-4003-A19F-0FF9D4A3C7C4}" type="pres">
      <dgm:prSet presAssocID="{DA6BD1DE-2FA0-4292-9108-ECBAF0CF1945}" presName="connectorText" presStyleLbl="sibTrans2D1" presStyleIdx="3" presStyleCnt="4"/>
      <dgm:spPr/>
    </dgm:pt>
    <dgm:pt modelId="{03494F8B-53BB-4159-8719-6EE0EF84B642}" type="pres">
      <dgm:prSet presAssocID="{57563D89-FF5C-4FF6-8D37-E68FC3E30290}" presName="node" presStyleLbl="node1" presStyleIdx="4" presStyleCnt="5">
        <dgm:presLayoutVars>
          <dgm:bulletEnabled val="1"/>
        </dgm:presLayoutVars>
      </dgm:prSet>
      <dgm:spPr/>
    </dgm:pt>
  </dgm:ptLst>
  <dgm:cxnLst>
    <dgm:cxn modelId="{5B71CF16-8BEA-4ED6-B607-2BBE31798528}" srcId="{CB9C7AE3-6473-4C24-A24D-79697F3FB857}" destId="{14995C8E-D5F9-4EC6-B7E9-0408E90954B4}" srcOrd="3" destOrd="0" parTransId="{E49CC0D1-18A3-4D52-91FF-1D7544AACE87}" sibTransId="{DA6BD1DE-2FA0-4292-9108-ECBAF0CF1945}"/>
    <dgm:cxn modelId="{17568625-AAC2-4311-95F7-DD8A77DE1404}" srcId="{CB9C7AE3-6473-4C24-A24D-79697F3FB857}" destId="{2BAFC391-D0BF-485A-90B8-756028462B74}" srcOrd="1" destOrd="0" parTransId="{02198E27-1DE6-455B-BDFD-CD8F7F138DA5}" sibTransId="{958E13A3-E554-421D-8227-5B7BE71AC5E3}"/>
    <dgm:cxn modelId="{B7AFBB3F-9D3C-478E-B55D-E599BE4ADF4C}" type="presOf" srcId="{DA6BD1DE-2FA0-4292-9108-ECBAF0CF1945}" destId="{9D467567-9C86-4003-A19F-0FF9D4A3C7C4}" srcOrd="1" destOrd="0" presId="urn:microsoft.com/office/officeart/2005/8/layout/process2"/>
    <dgm:cxn modelId="{FF0F735E-CB76-45B6-B124-ED53F826EDB4}" type="presOf" srcId="{A42A7F14-C2E6-43E1-A51B-FA9D1E7A9D3C}" destId="{EFFDE9E8-3065-4243-B40F-22C3BA45F090}" srcOrd="0" destOrd="0" presId="urn:microsoft.com/office/officeart/2005/8/layout/process2"/>
    <dgm:cxn modelId="{0FF36167-AD3C-4E79-A9EC-59084FD3CF99}" type="presOf" srcId="{4A42A60E-BBEE-449D-B19C-89E9B72067A3}" destId="{955C39C2-649E-488A-8984-6AB22752A3FA}" srcOrd="0" destOrd="0" presId="urn:microsoft.com/office/officeart/2005/8/layout/process2"/>
    <dgm:cxn modelId="{F0DA666C-9043-4A7A-A0D7-54648B5D9E28}" type="presOf" srcId="{DA6BD1DE-2FA0-4292-9108-ECBAF0CF1945}" destId="{CDABBBB1-1820-4022-A12F-A6091A5A5748}" srcOrd="0" destOrd="0" presId="urn:microsoft.com/office/officeart/2005/8/layout/process2"/>
    <dgm:cxn modelId="{E3F0E555-959E-4155-ABB5-C1CB916A3573}" srcId="{CB9C7AE3-6473-4C24-A24D-79697F3FB857}" destId="{57563D89-FF5C-4FF6-8D37-E68FC3E30290}" srcOrd="4" destOrd="0" parTransId="{43E75BD1-6909-4617-9D1E-6B2B3C83F521}" sibTransId="{B53BC55B-3F71-4676-89B1-F7019A01BEE8}"/>
    <dgm:cxn modelId="{150C7692-27B2-48DB-A5FE-5D329BD9592F}" type="presOf" srcId="{14995C8E-D5F9-4EC6-B7E9-0408E90954B4}" destId="{AA7AFF89-1EAD-458D-AA3A-1DC046097F94}" srcOrd="0" destOrd="0" presId="urn:microsoft.com/office/officeart/2005/8/layout/process2"/>
    <dgm:cxn modelId="{5D73E893-50A9-49DA-85B7-AE4847512B58}" type="presOf" srcId="{CB9C7AE3-6473-4C24-A24D-79697F3FB857}" destId="{1CD37CA3-3816-462D-9EB8-71C7CCAD27A5}" srcOrd="0" destOrd="0" presId="urn:microsoft.com/office/officeart/2005/8/layout/process2"/>
    <dgm:cxn modelId="{FD713A98-2C80-44B0-83E1-2E9EFD809499}" type="presOf" srcId="{958E13A3-E554-421D-8227-5B7BE71AC5E3}" destId="{B0244E12-3203-4486-B794-0D75CB46A89E}" srcOrd="1" destOrd="0" presId="urn:microsoft.com/office/officeart/2005/8/layout/process2"/>
    <dgm:cxn modelId="{19B4E7A1-F2B1-4D8F-81AB-CB91E8FBFFEC}" type="presOf" srcId="{FF9FC5B5-541A-4762-AD20-518C06AC91A4}" destId="{FC734814-9D6F-499C-B069-2ECAEA7E9CD9}" srcOrd="0" destOrd="0" presId="urn:microsoft.com/office/officeart/2005/8/layout/process2"/>
    <dgm:cxn modelId="{1674A8BC-8E43-4208-AD65-8AAA73D7E575}" type="presOf" srcId="{FF9FC5B5-541A-4762-AD20-518C06AC91A4}" destId="{CDC917EA-D561-48B8-AFEB-DE248DB04A1D}" srcOrd="1" destOrd="0" presId="urn:microsoft.com/office/officeart/2005/8/layout/process2"/>
    <dgm:cxn modelId="{EA5DC9D3-BA9C-4677-A176-D03AEE1EEBF5}" srcId="{CB9C7AE3-6473-4C24-A24D-79697F3FB857}" destId="{A42A7F14-C2E6-43E1-A51B-FA9D1E7A9D3C}" srcOrd="2" destOrd="0" parTransId="{EA0EAD07-346C-4FEE-A709-F800B3B8F601}" sibTransId="{FF9FC5B5-541A-4762-AD20-518C06AC91A4}"/>
    <dgm:cxn modelId="{1D6461D4-68E4-40FE-BCFB-860571767291}" srcId="{CB9C7AE3-6473-4C24-A24D-79697F3FB857}" destId="{4A42A60E-BBEE-449D-B19C-89E9B72067A3}" srcOrd="0" destOrd="0" parTransId="{93352CF0-30FD-4D6E-8399-3A1E4D112863}" sibTransId="{75ED8C4A-A964-441F-A437-998D0EB4840B}"/>
    <dgm:cxn modelId="{93475FD7-9E43-4A47-AADA-FA03D2B564C5}" type="presOf" srcId="{2BAFC391-D0BF-485A-90B8-756028462B74}" destId="{D78CB5B4-C6B8-4687-8F77-0E4F52980488}" srcOrd="0" destOrd="0" presId="urn:microsoft.com/office/officeart/2005/8/layout/process2"/>
    <dgm:cxn modelId="{519D1DEF-5AA6-4784-A8E0-484CF1476108}" type="presOf" srcId="{75ED8C4A-A964-441F-A437-998D0EB4840B}" destId="{68040271-0217-4E0D-8E27-1332031F54F7}" srcOrd="0" destOrd="0" presId="urn:microsoft.com/office/officeart/2005/8/layout/process2"/>
    <dgm:cxn modelId="{A23628F0-1CCF-40F6-B469-50BD9CB2AF51}" type="presOf" srcId="{75ED8C4A-A964-441F-A437-998D0EB4840B}" destId="{2212DFFA-457C-41A1-A67C-523722B57EF9}" srcOrd="1" destOrd="0" presId="urn:microsoft.com/office/officeart/2005/8/layout/process2"/>
    <dgm:cxn modelId="{FEBC57F0-0DF3-42AC-B461-DF86C780EB80}" type="presOf" srcId="{958E13A3-E554-421D-8227-5B7BE71AC5E3}" destId="{02887D87-EE34-44AA-BF19-28E13AC4C4F0}" srcOrd="0" destOrd="0" presId="urn:microsoft.com/office/officeart/2005/8/layout/process2"/>
    <dgm:cxn modelId="{DCE4A9F8-C7DA-4D85-A858-34A0ABB17D10}" type="presOf" srcId="{57563D89-FF5C-4FF6-8D37-E68FC3E30290}" destId="{03494F8B-53BB-4159-8719-6EE0EF84B642}" srcOrd="0" destOrd="0" presId="urn:microsoft.com/office/officeart/2005/8/layout/process2"/>
    <dgm:cxn modelId="{165EB21A-EA37-44F3-9179-0F5C64AB962E}" type="presParOf" srcId="{1CD37CA3-3816-462D-9EB8-71C7CCAD27A5}" destId="{955C39C2-649E-488A-8984-6AB22752A3FA}" srcOrd="0" destOrd="0" presId="urn:microsoft.com/office/officeart/2005/8/layout/process2"/>
    <dgm:cxn modelId="{7B192412-9DA5-4C6F-A892-C9898009EAC8}" type="presParOf" srcId="{1CD37CA3-3816-462D-9EB8-71C7CCAD27A5}" destId="{68040271-0217-4E0D-8E27-1332031F54F7}" srcOrd="1" destOrd="0" presId="urn:microsoft.com/office/officeart/2005/8/layout/process2"/>
    <dgm:cxn modelId="{336B43C6-604E-4551-813F-CA17597A665A}" type="presParOf" srcId="{68040271-0217-4E0D-8E27-1332031F54F7}" destId="{2212DFFA-457C-41A1-A67C-523722B57EF9}" srcOrd="0" destOrd="0" presId="urn:microsoft.com/office/officeart/2005/8/layout/process2"/>
    <dgm:cxn modelId="{46961525-E0B3-4A63-9680-F9C8E898BB1F}" type="presParOf" srcId="{1CD37CA3-3816-462D-9EB8-71C7CCAD27A5}" destId="{D78CB5B4-C6B8-4687-8F77-0E4F52980488}" srcOrd="2" destOrd="0" presId="urn:microsoft.com/office/officeart/2005/8/layout/process2"/>
    <dgm:cxn modelId="{FC426452-64F3-4272-90D9-27757B3B8976}" type="presParOf" srcId="{1CD37CA3-3816-462D-9EB8-71C7CCAD27A5}" destId="{02887D87-EE34-44AA-BF19-28E13AC4C4F0}" srcOrd="3" destOrd="0" presId="urn:microsoft.com/office/officeart/2005/8/layout/process2"/>
    <dgm:cxn modelId="{0AF0F912-6C49-4398-A0F5-B971F2F16E9C}" type="presParOf" srcId="{02887D87-EE34-44AA-BF19-28E13AC4C4F0}" destId="{B0244E12-3203-4486-B794-0D75CB46A89E}" srcOrd="0" destOrd="0" presId="urn:microsoft.com/office/officeart/2005/8/layout/process2"/>
    <dgm:cxn modelId="{155C5113-8F6F-4DD1-AE2B-021AA31C6818}" type="presParOf" srcId="{1CD37CA3-3816-462D-9EB8-71C7CCAD27A5}" destId="{EFFDE9E8-3065-4243-B40F-22C3BA45F090}" srcOrd="4" destOrd="0" presId="urn:microsoft.com/office/officeart/2005/8/layout/process2"/>
    <dgm:cxn modelId="{9D9B5556-F9DD-4263-B965-D159B687DB03}" type="presParOf" srcId="{1CD37CA3-3816-462D-9EB8-71C7CCAD27A5}" destId="{FC734814-9D6F-499C-B069-2ECAEA7E9CD9}" srcOrd="5" destOrd="0" presId="urn:microsoft.com/office/officeart/2005/8/layout/process2"/>
    <dgm:cxn modelId="{A522FE5C-3439-435E-B6CB-D49988C87F08}" type="presParOf" srcId="{FC734814-9D6F-499C-B069-2ECAEA7E9CD9}" destId="{CDC917EA-D561-48B8-AFEB-DE248DB04A1D}" srcOrd="0" destOrd="0" presId="urn:microsoft.com/office/officeart/2005/8/layout/process2"/>
    <dgm:cxn modelId="{C5899ED7-A2A1-4D9D-8C20-744A4C0C6790}" type="presParOf" srcId="{1CD37CA3-3816-462D-9EB8-71C7CCAD27A5}" destId="{AA7AFF89-1EAD-458D-AA3A-1DC046097F94}" srcOrd="6" destOrd="0" presId="urn:microsoft.com/office/officeart/2005/8/layout/process2"/>
    <dgm:cxn modelId="{3226A6AB-1A92-46C4-BFD6-79310C2B0EA2}" type="presParOf" srcId="{1CD37CA3-3816-462D-9EB8-71C7CCAD27A5}" destId="{CDABBBB1-1820-4022-A12F-A6091A5A5748}" srcOrd="7" destOrd="0" presId="urn:microsoft.com/office/officeart/2005/8/layout/process2"/>
    <dgm:cxn modelId="{69D04ADD-12FF-4988-A419-F3FF7C2DB548}" type="presParOf" srcId="{CDABBBB1-1820-4022-A12F-A6091A5A5748}" destId="{9D467567-9C86-4003-A19F-0FF9D4A3C7C4}" srcOrd="0" destOrd="0" presId="urn:microsoft.com/office/officeart/2005/8/layout/process2"/>
    <dgm:cxn modelId="{52F2136A-2C09-4C30-9BC8-E0354E69FC11}" type="presParOf" srcId="{1CD37CA3-3816-462D-9EB8-71C7CCAD27A5}" destId="{03494F8B-53BB-4159-8719-6EE0EF84B642}"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ED24AC-1842-47A8-A947-2C1AFCDE17A6}" type="doc">
      <dgm:prSet loTypeId="urn:microsoft.com/office/officeart/2005/8/layout/hProcess11#1" loCatId="process" qsTypeId="urn:microsoft.com/office/officeart/2005/8/quickstyle/simple1#1" qsCatId="simple" csTypeId="urn:microsoft.com/office/officeart/2005/8/colors/colorful3#1" csCatId="colorful" phldr="1"/>
      <dgm:spPr/>
    </dgm:pt>
    <dgm:pt modelId="{C8703E8C-345F-4CCF-81D7-88AC3D885473}">
      <dgm:prSet phldrT="[文本]" custT="1"/>
      <dgm:spPr/>
      <dgm:t>
        <a:bodyPr/>
        <a:lstStyle/>
        <a:p>
          <a:endParaRPr lang="zh-CN" altLang="en-US" sz="1800" dirty="0"/>
        </a:p>
      </dgm:t>
    </dgm:pt>
    <dgm:pt modelId="{09611332-555A-4E5D-8B28-8ED11D6710F0}" type="parTrans" cxnId="{6B9A358E-A850-42B4-9312-D67F0C6E15D7}">
      <dgm:prSet/>
      <dgm:spPr/>
      <dgm:t>
        <a:bodyPr/>
        <a:lstStyle/>
        <a:p>
          <a:endParaRPr lang="zh-CN" altLang="en-US"/>
        </a:p>
      </dgm:t>
    </dgm:pt>
    <dgm:pt modelId="{4AA1009E-8F7D-4812-956C-19CE27499E45}" type="sibTrans" cxnId="{6B9A358E-A850-42B4-9312-D67F0C6E15D7}">
      <dgm:prSet/>
      <dgm:spPr/>
      <dgm:t>
        <a:bodyPr/>
        <a:lstStyle/>
        <a:p>
          <a:endParaRPr lang="zh-CN" altLang="en-US"/>
        </a:p>
      </dgm:t>
    </dgm:pt>
    <dgm:pt modelId="{B2FBCE87-D674-418F-984B-7A41348AE14A}">
      <dgm:prSet phldrT="[文本]" phldr="0" custT="1"/>
      <dgm:spPr/>
      <dgm:t>
        <a:bodyPr vert="horz" wrap="square"/>
        <a:lstStyle/>
        <a:p>
          <a:pPr>
            <a:lnSpc>
              <a:spcPct val="100000"/>
            </a:lnSpc>
            <a:spcBef>
              <a:spcPct val="0"/>
            </a:spcBef>
            <a:spcAft>
              <a:spcPct val="35000"/>
            </a:spcAft>
          </a:pPr>
          <a:endParaRPr sz="6500"/>
        </a:p>
      </dgm:t>
    </dgm:pt>
    <dgm:pt modelId="{9CEE3B5D-0AAA-45D7-8907-1066C9AAEFB8}" type="parTrans" cxnId="{44EC44FC-DE27-4C5C-B40D-3CA52FF74BA7}">
      <dgm:prSet/>
      <dgm:spPr/>
      <dgm:t>
        <a:bodyPr/>
        <a:lstStyle/>
        <a:p>
          <a:endParaRPr lang="zh-CN" altLang="en-US"/>
        </a:p>
      </dgm:t>
    </dgm:pt>
    <dgm:pt modelId="{8BD7AF38-E396-4632-97A0-2DEDA79099DE}" type="sibTrans" cxnId="{44EC44FC-DE27-4C5C-B40D-3CA52FF74BA7}">
      <dgm:prSet/>
      <dgm:spPr/>
      <dgm:t>
        <a:bodyPr/>
        <a:lstStyle/>
        <a:p>
          <a:endParaRPr lang="zh-CN" altLang="en-US"/>
        </a:p>
      </dgm:t>
    </dgm:pt>
    <dgm:pt modelId="{3786E1B5-14D0-45C2-9820-51AAF0C655C1}">
      <dgm:prSet phldrT="[文本]"/>
      <dgm:spPr/>
      <dgm:t>
        <a:bodyPr/>
        <a:lstStyle/>
        <a:p>
          <a:endParaRPr lang="zh-CN" altLang="en-US" dirty="0"/>
        </a:p>
      </dgm:t>
    </dgm:pt>
    <dgm:pt modelId="{BBD3069A-49A8-4294-87AC-9107FA95BBFF}" type="parTrans" cxnId="{61AB8F61-4778-407C-84D4-EFA1A917BC0F}">
      <dgm:prSet/>
      <dgm:spPr/>
      <dgm:t>
        <a:bodyPr/>
        <a:lstStyle/>
        <a:p>
          <a:endParaRPr lang="zh-CN" altLang="en-US"/>
        </a:p>
      </dgm:t>
    </dgm:pt>
    <dgm:pt modelId="{238E7EC4-3E26-4526-8B09-524CA4EB5738}" type="sibTrans" cxnId="{61AB8F61-4778-407C-84D4-EFA1A917BC0F}">
      <dgm:prSet/>
      <dgm:spPr/>
      <dgm:t>
        <a:bodyPr/>
        <a:lstStyle/>
        <a:p>
          <a:endParaRPr lang="zh-CN" altLang="en-US"/>
        </a:p>
      </dgm:t>
    </dgm:pt>
    <dgm:pt modelId="{C894DE04-7826-4FF1-BD0B-465ECE018902}">
      <dgm:prSet/>
      <dgm:spPr/>
      <dgm:t>
        <a:bodyPr/>
        <a:lstStyle/>
        <a:p>
          <a:endParaRPr lang="zh-CN" altLang="en-US" dirty="0"/>
        </a:p>
      </dgm:t>
    </dgm:pt>
    <dgm:pt modelId="{E83A421B-3165-4DAF-8633-C18A447012E7}" type="parTrans" cxnId="{5FDBEA70-C4DC-4AF6-A128-21320FD4EFE0}">
      <dgm:prSet/>
      <dgm:spPr/>
      <dgm:t>
        <a:bodyPr/>
        <a:lstStyle/>
        <a:p>
          <a:endParaRPr lang="zh-CN" altLang="en-US"/>
        </a:p>
      </dgm:t>
    </dgm:pt>
    <dgm:pt modelId="{AF943FCE-D153-46F3-8A04-86DA262A8822}" type="sibTrans" cxnId="{5FDBEA70-C4DC-4AF6-A128-21320FD4EFE0}">
      <dgm:prSet/>
      <dgm:spPr/>
      <dgm:t>
        <a:bodyPr/>
        <a:lstStyle/>
        <a:p>
          <a:endParaRPr lang="zh-CN" altLang="en-US"/>
        </a:p>
      </dgm:t>
    </dgm:pt>
    <dgm:pt modelId="{F7FDDF45-52AA-455F-9BBB-EE949E74A192}">
      <dgm:prSet/>
      <dgm:spPr/>
      <dgm:t>
        <a:bodyPr/>
        <a:lstStyle/>
        <a:p>
          <a:endParaRPr lang="zh-CN" altLang="en-US" dirty="0"/>
        </a:p>
      </dgm:t>
    </dgm:pt>
    <dgm:pt modelId="{CDB26B8D-E222-4634-9613-10158D10DDC0}" type="parTrans" cxnId="{1065D4CD-3E02-4490-BBBE-D65C3962BC73}">
      <dgm:prSet/>
      <dgm:spPr/>
      <dgm:t>
        <a:bodyPr/>
        <a:lstStyle/>
        <a:p>
          <a:endParaRPr lang="zh-CN" altLang="en-US"/>
        </a:p>
      </dgm:t>
    </dgm:pt>
    <dgm:pt modelId="{26C1D5E2-3DDB-43ED-B05F-8FD259F2155C}" type="sibTrans" cxnId="{1065D4CD-3E02-4490-BBBE-D65C3962BC73}">
      <dgm:prSet/>
      <dgm:spPr/>
      <dgm:t>
        <a:bodyPr/>
        <a:lstStyle/>
        <a:p>
          <a:endParaRPr lang="zh-CN" altLang="en-US"/>
        </a:p>
      </dgm:t>
    </dgm:pt>
    <dgm:pt modelId="{01C34D0A-DFFA-4448-985D-9DE7BEDF94CD}">
      <dgm:prSet/>
      <dgm:spPr/>
      <dgm:t>
        <a:bodyPr/>
        <a:lstStyle/>
        <a:p>
          <a:endParaRPr lang="zh-CN" altLang="en-US" dirty="0"/>
        </a:p>
      </dgm:t>
    </dgm:pt>
    <dgm:pt modelId="{783FAF58-5BE2-43C7-98E9-8C13885E8C77}" type="parTrans" cxnId="{644798F8-FE69-430A-AF7B-8DA9603F5E68}">
      <dgm:prSet/>
      <dgm:spPr/>
      <dgm:t>
        <a:bodyPr/>
        <a:lstStyle/>
        <a:p>
          <a:endParaRPr lang="zh-CN" altLang="en-US"/>
        </a:p>
      </dgm:t>
    </dgm:pt>
    <dgm:pt modelId="{D06EC190-A794-4FA5-B5AD-3E2B1B27D143}" type="sibTrans" cxnId="{644798F8-FE69-430A-AF7B-8DA9603F5E68}">
      <dgm:prSet/>
      <dgm:spPr/>
      <dgm:t>
        <a:bodyPr/>
        <a:lstStyle/>
        <a:p>
          <a:endParaRPr lang="zh-CN" altLang="en-US"/>
        </a:p>
      </dgm:t>
    </dgm:pt>
    <dgm:pt modelId="{ED122414-82D0-41CB-BC0E-231DF224F6BB}">
      <dgm:prSet/>
      <dgm:spPr/>
      <dgm:t>
        <a:bodyPr/>
        <a:lstStyle/>
        <a:p>
          <a:endParaRPr lang="zh-CN" altLang="en-US" dirty="0"/>
        </a:p>
      </dgm:t>
    </dgm:pt>
    <dgm:pt modelId="{563246BB-1AFF-4802-A1B6-2AF86EA985F1}" type="parTrans" cxnId="{DF43C4A6-BC68-4FF8-BC48-DB8255A5FF05}">
      <dgm:prSet/>
      <dgm:spPr/>
      <dgm:t>
        <a:bodyPr/>
        <a:lstStyle/>
        <a:p>
          <a:endParaRPr lang="zh-CN" altLang="en-US"/>
        </a:p>
      </dgm:t>
    </dgm:pt>
    <dgm:pt modelId="{9B0F1A58-CE9C-4FDB-B127-D797F0382C12}" type="sibTrans" cxnId="{DF43C4A6-BC68-4FF8-BC48-DB8255A5FF05}">
      <dgm:prSet/>
      <dgm:spPr/>
      <dgm:t>
        <a:bodyPr/>
        <a:lstStyle/>
        <a:p>
          <a:endParaRPr lang="zh-CN" altLang="en-US"/>
        </a:p>
      </dgm:t>
    </dgm:pt>
    <dgm:pt modelId="{FB53E17A-19E2-4DF1-AC6E-B91649C260C1}">
      <dgm:prSet/>
      <dgm:spPr/>
      <dgm:t>
        <a:bodyPr/>
        <a:lstStyle/>
        <a:p>
          <a:endParaRPr lang="zh-CN" altLang="en-US" dirty="0"/>
        </a:p>
      </dgm:t>
    </dgm:pt>
    <dgm:pt modelId="{03F30FA0-4E94-4425-8E9C-CCA494E2CADE}" type="parTrans" cxnId="{E63C270F-7FA1-4559-B2C1-4DC6C2516EBD}">
      <dgm:prSet/>
      <dgm:spPr/>
      <dgm:t>
        <a:bodyPr/>
        <a:lstStyle/>
        <a:p>
          <a:endParaRPr lang="zh-CN" altLang="en-US"/>
        </a:p>
      </dgm:t>
    </dgm:pt>
    <dgm:pt modelId="{A188F556-D96D-45E1-9769-9BE0E623DD9F}" type="sibTrans" cxnId="{E63C270F-7FA1-4559-B2C1-4DC6C2516EBD}">
      <dgm:prSet/>
      <dgm:spPr/>
      <dgm:t>
        <a:bodyPr/>
        <a:lstStyle/>
        <a:p>
          <a:endParaRPr lang="zh-CN" altLang="en-US"/>
        </a:p>
      </dgm:t>
    </dgm:pt>
    <dgm:pt modelId="{5B786529-051E-4818-AABB-E2D5021188A6}">
      <dgm:prSet/>
      <dgm:spPr/>
      <dgm:t>
        <a:bodyPr/>
        <a:lstStyle/>
        <a:p>
          <a:endParaRPr lang="zh-CN" altLang="en-US" dirty="0"/>
        </a:p>
      </dgm:t>
    </dgm:pt>
    <dgm:pt modelId="{60411F26-D337-43B7-87F5-F49CCBF7446F}" type="parTrans" cxnId="{41250A0A-A1E2-47E3-9695-372D697CC951}">
      <dgm:prSet/>
      <dgm:spPr/>
      <dgm:t>
        <a:bodyPr/>
        <a:lstStyle/>
        <a:p>
          <a:endParaRPr lang="zh-CN" altLang="en-US"/>
        </a:p>
      </dgm:t>
    </dgm:pt>
    <dgm:pt modelId="{762351EA-6474-4E3C-8332-31D6F5D46C52}" type="sibTrans" cxnId="{41250A0A-A1E2-47E3-9695-372D697CC951}">
      <dgm:prSet/>
      <dgm:spPr/>
      <dgm:t>
        <a:bodyPr/>
        <a:lstStyle/>
        <a:p>
          <a:endParaRPr lang="zh-CN" altLang="en-US"/>
        </a:p>
      </dgm:t>
    </dgm:pt>
    <dgm:pt modelId="{A2C0238C-7B0C-4874-9F09-C6A3FC4389EA}">
      <dgm:prSet/>
      <dgm:spPr/>
      <dgm:t>
        <a:bodyPr/>
        <a:lstStyle/>
        <a:p>
          <a:endParaRPr lang="zh-CN" altLang="en-US" dirty="0"/>
        </a:p>
      </dgm:t>
    </dgm:pt>
    <dgm:pt modelId="{C4FAC521-8C19-4DB8-ACB5-B93D44DA6413}" type="parTrans" cxnId="{4F584627-FCDB-4D62-A9F2-596855AA7A0F}">
      <dgm:prSet/>
      <dgm:spPr/>
      <dgm:t>
        <a:bodyPr/>
        <a:lstStyle/>
        <a:p>
          <a:endParaRPr lang="zh-CN" altLang="en-US"/>
        </a:p>
      </dgm:t>
    </dgm:pt>
    <dgm:pt modelId="{05C9B5F3-6440-4E02-ACBA-4BD45689B22A}" type="sibTrans" cxnId="{4F584627-FCDB-4D62-A9F2-596855AA7A0F}">
      <dgm:prSet/>
      <dgm:spPr/>
      <dgm:t>
        <a:bodyPr/>
        <a:lstStyle/>
        <a:p>
          <a:endParaRPr lang="zh-CN" altLang="en-US"/>
        </a:p>
      </dgm:t>
    </dgm:pt>
    <dgm:pt modelId="{7E8C1373-A227-4E61-A63A-FE461F628B22}" type="pres">
      <dgm:prSet presAssocID="{1CED24AC-1842-47A8-A947-2C1AFCDE17A6}" presName="Name0" presStyleCnt="0">
        <dgm:presLayoutVars>
          <dgm:dir/>
          <dgm:resizeHandles val="exact"/>
        </dgm:presLayoutVars>
      </dgm:prSet>
      <dgm:spPr/>
    </dgm:pt>
    <dgm:pt modelId="{37949403-6EBC-45FA-A037-A56C17A79380}" type="pres">
      <dgm:prSet presAssocID="{1CED24AC-1842-47A8-A947-2C1AFCDE17A6}" presName="arrow" presStyleLbl="bgShp" presStyleIdx="0" presStyleCnt="1" custLinFactNeighborX="-689" custLinFactNeighborY="-3084"/>
      <dgm:spPr/>
    </dgm:pt>
    <dgm:pt modelId="{7B49B0C8-C3C8-4DB2-A921-68DFF06A7D0B}" type="pres">
      <dgm:prSet presAssocID="{1CED24AC-1842-47A8-A947-2C1AFCDE17A6}" presName="points" presStyleCnt="0"/>
      <dgm:spPr/>
    </dgm:pt>
    <dgm:pt modelId="{D5AFD76E-695D-473E-83F1-693815903A13}" type="pres">
      <dgm:prSet presAssocID="{C8703E8C-345F-4CCF-81D7-88AC3D885473}" presName="compositeA" presStyleCnt="0"/>
      <dgm:spPr/>
    </dgm:pt>
    <dgm:pt modelId="{DDFB8677-2009-4EE1-8095-3B1D5B7D161D}" type="pres">
      <dgm:prSet presAssocID="{C8703E8C-345F-4CCF-81D7-88AC3D885473}" presName="textA" presStyleLbl="revTx" presStyleIdx="0" presStyleCnt="10" custScaleX="164786">
        <dgm:presLayoutVars>
          <dgm:bulletEnabled val="1"/>
        </dgm:presLayoutVars>
      </dgm:prSet>
      <dgm:spPr/>
    </dgm:pt>
    <dgm:pt modelId="{FBE8495E-637B-45AF-B6AA-42679520B4AA}" type="pres">
      <dgm:prSet presAssocID="{C8703E8C-345F-4CCF-81D7-88AC3D885473}" presName="circleA" presStyleLbl="node1" presStyleIdx="0" presStyleCnt="10" custLinFactNeighborX="9140" custLinFactNeighborY="2496"/>
      <dgm:spPr/>
    </dgm:pt>
    <dgm:pt modelId="{353B71E0-E8D7-4E91-AE4B-CABE1A27898D}" type="pres">
      <dgm:prSet presAssocID="{C8703E8C-345F-4CCF-81D7-88AC3D885473}" presName="spaceA" presStyleCnt="0"/>
      <dgm:spPr/>
    </dgm:pt>
    <dgm:pt modelId="{9F5EC4BD-5085-4779-9B97-50054701F7A5}" type="pres">
      <dgm:prSet presAssocID="{4AA1009E-8F7D-4812-956C-19CE27499E45}" presName="space" presStyleCnt="0"/>
      <dgm:spPr/>
    </dgm:pt>
    <dgm:pt modelId="{0E88A9DE-F825-40CD-BCF9-57E96CF59E55}" type="pres">
      <dgm:prSet presAssocID="{B2FBCE87-D674-418F-984B-7A41348AE14A}" presName="compositeB" presStyleCnt="0"/>
      <dgm:spPr/>
    </dgm:pt>
    <dgm:pt modelId="{7F23E791-57BB-44B1-A8DC-64C120D40BF2}" type="pres">
      <dgm:prSet presAssocID="{B2FBCE87-D674-418F-984B-7A41348AE14A}" presName="textB" presStyleLbl="revTx" presStyleIdx="1" presStyleCnt="10" custScaleX="114226" custLinFactNeighborX="-15207" custLinFactNeighborY="-8709">
        <dgm:presLayoutVars>
          <dgm:bulletEnabled val="1"/>
        </dgm:presLayoutVars>
      </dgm:prSet>
      <dgm:spPr/>
    </dgm:pt>
    <dgm:pt modelId="{F46C0FD5-E378-4AF2-8868-A94E2CEB6385}" type="pres">
      <dgm:prSet presAssocID="{B2FBCE87-D674-418F-984B-7A41348AE14A}" presName="circleB" presStyleLbl="node1" presStyleIdx="1" presStyleCnt="10" custLinFactNeighborX="-27482"/>
      <dgm:spPr/>
    </dgm:pt>
    <dgm:pt modelId="{BC440CBB-71DD-4E71-A7F3-C1B7AC7F1908}" type="pres">
      <dgm:prSet presAssocID="{B2FBCE87-D674-418F-984B-7A41348AE14A}" presName="spaceB" presStyleCnt="0"/>
      <dgm:spPr/>
    </dgm:pt>
    <dgm:pt modelId="{19FB5F90-5BC7-4F54-8421-593D561BCED5}" type="pres">
      <dgm:prSet presAssocID="{8BD7AF38-E396-4632-97A0-2DEDA79099DE}" presName="space" presStyleCnt="0"/>
      <dgm:spPr/>
    </dgm:pt>
    <dgm:pt modelId="{91470F05-AC6C-44CC-BCF0-0C4C941CF25E}" type="pres">
      <dgm:prSet presAssocID="{3786E1B5-14D0-45C2-9820-51AAF0C655C1}" presName="compositeA" presStyleCnt="0"/>
      <dgm:spPr/>
    </dgm:pt>
    <dgm:pt modelId="{73741577-3332-4C7D-98B9-32063A6E276B}" type="pres">
      <dgm:prSet presAssocID="{3786E1B5-14D0-45C2-9820-51AAF0C655C1}" presName="textA" presStyleLbl="revTx" presStyleIdx="2" presStyleCnt="10">
        <dgm:presLayoutVars>
          <dgm:bulletEnabled val="1"/>
        </dgm:presLayoutVars>
      </dgm:prSet>
      <dgm:spPr/>
    </dgm:pt>
    <dgm:pt modelId="{D93479D2-DA95-45E0-A96F-9438A2C4F82D}" type="pres">
      <dgm:prSet presAssocID="{3786E1B5-14D0-45C2-9820-51AAF0C655C1}" presName="circleA" presStyleLbl="node1" presStyleIdx="2" presStyleCnt="10"/>
      <dgm:spPr/>
    </dgm:pt>
    <dgm:pt modelId="{8F9866BB-43C9-4A4F-A583-33C7B2F5BC55}" type="pres">
      <dgm:prSet presAssocID="{3786E1B5-14D0-45C2-9820-51AAF0C655C1}" presName="spaceA" presStyleCnt="0"/>
      <dgm:spPr/>
    </dgm:pt>
    <dgm:pt modelId="{F06FD446-3EED-4934-80F4-FC14B18DAF7D}" type="pres">
      <dgm:prSet presAssocID="{238E7EC4-3E26-4526-8B09-524CA4EB5738}" presName="space" presStyleCnt="0"/>
      <dgm:spPr/>
    </dgm:pt>
    <dgm:pt modelId="{AA7E3422-0629-4709-AC26-C5A349622596}" type="pres">
      <dgm:prSet presAssocID="{C894DE04-7826-4FF1-BD0B-465ECE018902}" presName="compositeB" presStyleCnt="0"/>
      <dgm:spPr/>
    </dgm:pt>
    <dgm:pt modelId="{82F6EE49-021E-49EF-8540-2E7190F073B5}" type="pres">
      <dgm:prSet presAssocID="{C894DE04-7826-4FF1-BD0B-465ECE018902}" presName="textB" presStyleLbl="revTx" presStyleIdx="3" presStyleCnt="10">
        <dgm:presLayoutVars>
          <dgm:bulletEnabled val="1"/>
        </dgm:presLayoutVars>
      </dgm:prSet>
      <dgm:spPr/>
    </dgm:pt>
    <dgm:pt modelId="{3DF22B60-E5F4-456B-A68E-E8C12C13975C}" type="pres">
      <dgm:prSet presAssocID="{C894DE04-7826-4FF1-BD0B-465ECE018902}" presName="circleB" presStyleLbl="node1" presStyleIdx="3" presStyleCnt="10"/>
      <dgm:spPr/>
    </dgm:pt>
    <dgm:pt modelId="{8514E169-CA9E-4411-BE63-A461AD87A977}" type="pres">
      <dgm:prSet presAssocID="{C894DE04-7826-4FF1-BD0B-465ECE018902}" presName="spaceB" presStyleCnt="0"/>
      <dgm:spPr/>
    </dgm:pt>
    <dgm:pt modelId="{2AB4E594-4F44-4BEE-AE24-BF24630FD828}" type="pres">
      <dgm:prSet presAssocID="{AF943FCE-D153-46F3-8A04-86DA262A8822}" presName="space" presStyleCnt="0"/>
      <dgm:spPr/>
    </dgm:pt>
    <dgm:pt modelId="{EE063B7E-2532-4855-8FA3-D69196A402CC}" type="pres">
      <dgm:prSet presAssocID="{F7FDDF45-52AA-455F-9BBB-EE949E74A192}" presName="compositeA" presStyleCnt="0"/>
      <dgm:spPr/>
    </dgm:pt>
    <dgm:pt modelId="{61E24013-2D6F-40BC-AC6D-05AF03659B04}" type="pres">
      <dgm:prSet presAssocID="{F7FDDF45-52AA-455F-9BBB-EE949E74A192}" presName="textA" presStyleLbl="revTx" presStyleIdx="4" presStyleCnt="10">
        <dgm:presLayoutVars>
          <dgm:bulletEnabled val="1"/>
        </dgm:presLayoutVars>
      </dgm:prSet>
      <dgm:spPr/>
    </dgm:pt>
    <dgm:pt modelId="{F8E234EB-4029-426E-9820-B368995C8860}" type="pres">
      <dgm:prSet presAssocID="{F7FDDF45-52AA-455F-9BBB-EE949E74A192}" presName="circleA" presStyleLbl="node1" presStyleIdx="4" presStyleCnt="10"/>
      <dgm:spPr/>
    </dgm:pt>
    <dgm:pt modelId="{188A723C-84DE-4C35-9472-192FF196388D}" type="pres">
      <dgm:prSet presAssocID="{F7FDDF45-52AA-455F-9BBB-EE949E74A192}" presName="spaceA" presStyleCnt="0"/>
      <dgm:spPr/>
    </dgm:pt>
    <dgm:pt modelId="{AC0476E4-EC22-4D75-8BA2-E0CE65B8E13E}" type="pres">
      <dgm:prSet presAssocID="{26C1D5E2-3DDB-43ED-B05F-8FD259F2155C}" presName="space" presStyleCnt="0"/>
      <dgm:spPr/>
    </dgm:pt>
    <dgm:pt modelId="{646B1111-8015-4435-89D1-A7037845FBBB}" type="pres">
      <dgm:prSet presAssocID="{01C34D0A-DFFA-4448-985D-9DE7BEDF94CD}" presName="compositeB" presStyleCnt="0"/>
      <dgm:spPr/>
    </dgm:pt>
    <dgm:pt modelId="{6C061863-76F2-4C43-8C5D-016C3382BCEC}" type="pres">
      <dgm:prSet presAssocID="{01C34D0A-DFFA-4448-985D-9DE7BEDF94CD}" presName="textB" presStyleLbl="revTx" presStyleIdx="5" presStyleCnt="10">
        <dgm:presLayoutVars>
          <dgm:bulletEnabled val="1"/>
        </dgm:presLayoutVars>
      </dgm:prSet>
      <dgm:spPr/>
    </dgm:pt>
    <dgm:pt modelId="{C673F0C0-74B1-474A-AE61-44C29C49A13F}" type="pres">
      <dgm:prSet presAssocID="{01C34D0A-DFFA-4448-985D-9DE7BEDF94CD}" presName="circleB" presStyleLbl="node1" presStyleIdx="5" presStyleCnt="10"/>
      <dgm:spPr/>
    </dgm:pt>
    <dgm:pt modelId="{65D41E4E-9357-41C9-9A5B-9A4254E73797}" type="pres">
      <dgm:prSet presAssocID="{01C34D0A-DFFA-4448-985D-9DE7BEDF94CD}" presName="spaceB" presStyleCnt="0"/>
      <dgm:spPr/>
    </dgm:pt>
    <dgm:pt modelId="{1EBE554F-25C3-4481-A5BD-EDD96CB50BE3}" type="pres">
      <dgm:prSet presAssocID="{D06EC190-A794-4FA5-B5AD-3E2B1B27D143}" presName="space" presStyleCnt="0"/>
      <dgm:spPr/>
    </dgm:pt>
    <dgm:pt modelId="{BD222FCA-4C9E-4938-9DD2-BB9E517139CB}" type="pres">
      <dgm:prSet presAssocID="{ED122414-82D0-41CB-BC0E-231DF224F6BB}" presName="compositeA" presStyleCnt="0"/>
      <dgm:spPr/>
    </dgm:pt>
    <dgm:pt modelId="{EF8A0369-5135-42AA-B573-688FF3896D8F}" type="pres">
      <dgm:prSet presAssocID="{ED122414-82D0-41CB-BC0E-231DF224F6BB}" presName="textA" presStyleLbl="revTx" presStyleIdx="6" presStyleCnt="10">
        <dgm:presLayoutVars>
          <dgm:bulletEnabled val="1"/>
        </dgm:presLayoutVars>
      </dgm:prSet>
      <dgm:spPr/>
    </dgm:pt>
    <dgm:pt modelId="{0D7BF3C6-100F-435A-B442-1EFA23B28158}" type="pres">
      <dgm:prSet presAssocID="{ED122414-82D0-41CB-BC0E-231DF224F6BB}" presName="circleA" presStyleLbl="node1" presStyleIdx="6" presStyleCnt="10"/>
      <dgm:spPr/>
    </dgm:pt>
    <dgm:pt modelId="{B4F5F74B-7225-40CF-9150-3357D68E10B0}" type="pres">
      <dgm:prSet presAssocID="{ED122414-82D0-41CB-BC0E-231DF224F6BB}" presName="spaceA" presStyleCnt="0"/>
      <dgm:spPr/>
    </dgm:pt>
    <dgm:pt modelId="{4801147A-EF3C-4F9E-8328-020A972776FC}" type="pres">
      <dgm:prSet presAssocID="{9B0F1A58-CE9C-4FDB-B127-D797F0382C12}" presName="space" presStyleCnt="0"/>
      <dgm:spPr/>
    </dgm:pt>
    <dgm:pt modelId="{1D1C5ED0-4AB0-470E-9893-AEA7ACCDAA12}" type="pres">
      <dgm:prSet presAssocID="{FB53E17A-19E2-4DF1-AC6E-B91649C260C1}" presName="compositeB" presStyleCnt="0"/>
      <dgm:spPr/>
    </dgm:pt>
    <dgm:pt modelId="{2F6268EC-10CA-4C43-87C9-46FF45ABF0BD}" type="pres">
      <dgm:prSet presAssocID="{FB53E17A-19E2-4DF1-AC6E-B91649C260C1}" presName="textB" presStyleLbl="revTx" presStyleIdx="7" presStyleCnt="10">
        <dgm:presLayoutVars>
          <dgm:bulletEnabled val="1"/>
        </dgm:presLayoutVars>
      </dgm:prSet>
      <dgm:spPr/>
    </dgm:pt>
    <dgm:pt modelId="{1D85E25B-9B37-44EE-A15A-B5621A3BC4BB}" type="pres">
      <dgm:prSet presAssocID="{FB53E17A-19E2-4DF1-AC6E-B91649C260C1}" presName="circleB" presStyleLbl="node1" presStyleIdx="7" presStyleCnt="10"/>
      <dgm:spPr/>
    </dgm:pt>
    <dgm:pt modelId="{D9F1B105-E8C5-4471-BA78-932576EBA9AD}" type="pres">
      <dgm:prSet presAssocID="{FB53E17A-19E2-4DF1-AC6E-B91649C260C1}" presName="spaceB" presStyleCnt="0"/>
      <dgm:spPr/>
    </dgm:pt>
    <dgm:pt modelId="{CC6D88F7-4153-4A0B-96CA-DD7159832D1C}" type="pres">
      <dgm:prSet presAssocID="{A188F556-D96D-45E1-9769-9BE0E623DD9F}" presName="space" presStyleCnt="0"/>
      <dgm:spPr/>
    </dgm:pt>
    <dgm:pt modelId="{D6F7A83D-0740-470D-94C2-4904CF647E7E}" type="pres">
      <dgm:prSet presAssocID="{5B786529-051E-4818-AABB-E2D5021188A6}" presName="compositeA" presStyleCnt="0"/>
      <dgm:spPr/>
    </dgm:pt>
    <dgm:pt modelId="{62403E9D-2D24-4701-968D-567F3BB782C3}" type="pres">
      <dgm:prSet presAssocID="{5B786529-051E-4818-AABB-E2D5021188A6}" presName="textA" presStyleLbl="revTx" presStyleIdx="8" presStyleCnt="10">
        <dgm:presLayoutVars>
          <dgm:bulletEnabled val="1"/>
        </dgm:presLayoutVars>
      </dgm:prSet>
      <dgm:spPr/>
    </dgm:pt>
    <dgm:pt modelId="{3DC1FEE1-390E-47A7-A655-02735F5AC3E4}" type="pres">
      <dgm:prSet presAssocID="{5B786529-051E-4818-AABB-E2D5021188A6}" presName="circleA" presStyleLbl="node1" presStyleIdx="8" presStyleCnt="10"/>
      <dgm:spPr/>
    </dgm:pt>
    <dgm:pt modelId="{38CD66E5-32D2-4EF3-BCB4-603EDDB5D808}" type="pres">
      <dgm:prSet presAssocID="{5B786529-051E-4818-AABB-E2D5021188A6}" presName="spaceA" presStyleCnt="0"/>
      <dgm:spPr/>
    </dgm:pt>
    <dgm:pt modelId="{5DC0D92F-468F-4CB7-A9B3-4E01B1264292}" type="pres">
      <dgm:prSet presAssocID="{762351EA-6474-4E3C-8332-31D6F5D46C52}" presName="space" presStyleCnt="0"/>
      <dgm:spPr/>
    </dgm:pt>
    <dgm:pt modelId="{8279C33C-271B-417D-916A-92AD7544E9C2}" type="pres">
      <dgm:prSet presAssocID="{A2C0238C-7B0C-4874-9F09-C6A3FC4389EA}" presName="compositeB" presStyleCnt="0"/>
      <dgm:spPr/>
    </dgm:pt>
    <dgm:pt modelId="{1F40B2D8-5149-4A04-8BAE-4129C4AEDF0F}" type="pres">
      <dgm:prSet presAssocID="{A2C0238C-7B0C-4874-9F09-C6A3FC4389EA}" presName="textB" presStyleLbl="revTx" presStyleIdx="9" presStyleCnt="10">
        <dgm:presLayoutVars>
          <dgm:bulletEnabled val="1"/>
        </dgm:presLayoutVars>
      </dgm:prSet>
      <dgm:spPr/>
    </dgm:pt>
    <dgm:pt modelId="{8FC25BB3-002B-49A6-8B59-7F192555C962}" type="pres">
      <dgm:prSet presAssocID="{A2C0238C-7B0C-4874-9F09-C6A3FC4389EA}" presName="circleB" presStyleLbl="node1" presStyleIdx="9" presStyleCnt="10"/>
      <dgm:spPr/>
    </dgm:pt>
    <dgm:pt modelId="{BE94BC15-9FC6-420E-BB22-12273B250ACA}" type="pres">
      <dgm:prSet presAssocID="{A2C0238C-7B0C-4874-9F09-C6A3FC4389EA}" presName="spaceB" presStyleCnt="0"/>
      <dgm:spPr/>
    </dgm:pt>
  </dgm:ptLst>
  <dgm:cxnLst>
    <dgm:cxn modelId="{41250A0A-A1E2-47E3-9695-372D697CC951}" srcId="{1CED24AC-1842-47A8-A947-2C1AFCDE17A6}" destId="{5B786529-051E-4818-AABB-E2D5021188A6}" srcOrd="8" destOrd="0" parTransId="{60411F26-D337-43B7-87F5-F49CCBF7446F}" sibTransId="{762351EA-6474-4E3C-8332-31D6F5D46C52}"/>
    <dgm:cxn modelId="{E63C270F-7FA1-4559-B2C1-4DC6C2516EBD}" srcId="{1CED24AC-1842-47A8-A947-2C1AFCDE17A6}" destId="{FB53E17A-19E2-4DF1-AC6E-B91649C260C1}" srcOrd="7" destOrd="0" parTransId="{03F30FA0-4E94-4425-8E9C-CCA494E2CADE}" sibTransId="{A188F556-D96D-45E1-9769-9BE0E623DD9F}"/>
    <dgm:cxn modelId="{4F584627-FCDB-4D62-A9F2-596855AA7A0F}" srcId="{1CED24AC-1842-47A8-A947-2C1AFCDE17A6}" destId="{A2C0238C-7B0C-4874-9F09-C6A3FC4389EA}" srcOrd="9" destOrd="0" parTransId="{C4FAC521-8C19-4DB8-ACB5-B93D44DA6413}" sibTransId="{05C9B5F3-6440-4E02-ACBA-4BD45689B22A}"/>
    <dgm:cxn modelId="{DB7A212F-B418-4929-A7B2-0D6EE0C9D965}" type="presOf" srcId="{F7FDDF45-52AA-455F-9BBB-EE949E74A192}" destId="{61E24013-2D6F-40BC-AC6D-05AF03659B04}" srcOrd="0" destOrd="0" presId="urn:microsoft.com/office/officeart/2005/8/layout/hProcess11#1"/>
    <dgm:cxn modelId="{5904DE35-AB28-4A87-9BE9-A8AEC61EE024}" type="presOf" srcId="{C8703E8C-345F-4CCF-81D7-88AC3D885473}" destId="{DDFB8677-2009-4EE1-8095-3B1D5B7D161D}" srcOrd="0" destOrd="0" presId="urn:microsoft.com/office/officeart/2005/8/layout/hProcess11#1"/>
    <dgm:cxn modelId="{9526005F-3A9F-4B45-B6C1-9E332C203AA5}" type="presOf" srcId="{FB53E17A-19E2-4DF1-AC6E-B91649C260C1}" destId="{2F6268EC-10CA-4C43-87C9-46FF45ABF0BD}" srcOrd="0" destOrd="0" presId="urn:microsoft.com/office/officeart/2005/8/layout/hProcess11#1"/>
    <dgm:cxn modelId="{61AB8F61-4778-407C-84D4-EFA1A917BC0F}" srcId="{1CED24AC-1842-47A8-A947-2C1AFCDE17A6}" destId="{3786E1B5-14D0-45C2-9820-51AAF0C655C1}" srcOrd="2" destOrd="0" parTransId="{BBD3069A-49A8-4294-87AC-9107FA95BBFF}" sibTransId="{238E7EC4-3E26-4526-8B09-524CA4EB5738}"/>
    <dgm:cxn modelId="{5FDBEA70-C4DC-4AF6-A128-21320FD4EFE0}" srcId="{1CED24AC-1842-47A8-A947-2C1AFCDE17A6}" destId="{C894DE04-7826-4FF1-BD0B-465ECE018902}" srcOrd="3" destOrd="0" parTransId="{E83A421B-3165-4DAF-8633-C18A447012E7}" sibTransId="{AF943FCE-D153-46F3-8A04-86DA262A8822}"/>
    <dgm:cxn modelId="{0F31D855-8F13-4416-990E-D4D96557A2FC}" type="presOf" srcId="{A2C0238C-7B0C-4874-9F09-C6A3FC4389EA}" destId="{1F40B2D8-5149-4A04-8BAE-4129C4AEDF0F}" srcOrd="0" destOrd="0" presId="urn:microsoft.com/office/officeart/2005/8/layout/hProcess11#1"/>
    <dgm:cxn modelId="{76872757-D9C9-4477-AC4B-3B71898CA9C5}" type="presOf" srcId="{5B786529-051E-4818-AABB-E2D5021188A6}" destId="{62403E9D-2D24-4701-968D-567F3BB782C3}" srcOrd="0" destOrd="0" presId="urn:microsoft.com/office/officeart/2005/8/layout/hProcess11#1"/>
    <dgm:cxn modelId="{953BFB59-37F9-4CE1-9965-4BDD823DCF5C}" type="presOf" srcId="{B2FBCE87-D674-418F-984B-7A41348AE14A}" destId="{7F23E791-57BB-44B1-A8DC-64C120D40BF2}" srcOrd="0" destOrd="0" presId="urn:microsoft.com/office/officeart/2005/8/layout/hProcess11#1"/>
    <dgm:cxn modelId="{A9B3E57E-F848-4447-B2BB-5F959C909BCA}" type="presOf" srcId="{ED122414-82D0-41CB-BC0E-231DF224F6BB}" destId="{EF8A0369-5135-42AA-B573-688FF3896D8F}" srcOrd="0" destOrd="0" presId="urn:microsoft.com/office/officeart/2005/8/layout/hProcess11#1"/>
    <dgm:cxn modelId="{6B9A358E-A850-42B4-9312-D67F0C6E15D7}" srcId="{1CED24AC-1842-47A8-A947-2C1AFCDE17A6}" destId="{C8703E8C-345F-4CCF-81D7-88AC3D885473}" srcOrd="0" destOrd="0" parTransId="{09611332-555A-4E5D-8B28-8ED11D6710F0}" sibTransId="{4AA1009E-8F7D-4812-956C-19CE27499E45}"/>
    <dgm:cxn modelId="{DF43C4A6-BC68-4FF8-BC48-DB8255A5FF05}" srcId="{1CED24AC-1842-47A8-A947-2C1AFCDE17A6}" destId="{ED122414-82D0-41CB-BC0E-231DF224F6BB}" srcOrd="6" destOrd="0" parTransId="{563246BB-1AFF-4802-A1B6-2AF86EA985F1}" sibTransId="{9B0F1A58-CE9C-4FDB-B127-D797F0382C12}"/>
    <dgm:cxn modelId="{98C9F5B5-6E25-4D49-A732-EE99CB9A4B52}" type="presOf" srcId="{C894DE04-7826-4FF1-BD0B-465ECE018902}" destId="{82F6EE49-021E-49EF-8540-2E7190F073B5}" srcOrd="0" destOrd="0" presId="urn:microsoft.com/office/officeart/2005/8/layout/hProcess11#1"/>
    <dgm:cxn modelId="{F1401FB9-AA60-481B-8B68-596F7DC2DBD4}" type="presOf" srcId="{1CED24AC-1842-47A8-A947-2C1AFCDE17A6}" destId="{7E8C1373-A227-4E61-A63A-FE461F628B22}" srcOrd="0" destOrd="0" presId="urn:microsoft.com/office/officeart/2005/8/layout/hProcess11#1"/>
    <dgm:cxn modelId="{3F51F8CC-E56D-4155-B44A-03630B247E42}" type="presOf" srcId="{3786E1B5-14D0-45C2-9820-51AAF0C655C1}" destId="{73741577-3332-4C7D-98B9-32063A6E276B}" srcOrd="0" destOrd="0" presId="urn:microsoft.com/office/officeart/2005/8/layout/hProcess11#1"/>
    <dgm:cxn modelId="{1065D4CD-3E02-4490-BBBE-D65C3962BC73}" srcId="{1CED24AC-1842-47A8-A947-2C1AFCDE17A6}" destId="{F7FDDF45-52AA-455F-9BBB-EE949E74A192}" srcOrd="4" destOrd="0" parTransId="{CDB26B8D-E222-4634-9613-10158D10DDC0}" sibTransId="{26C1D5E2-3DDB-43ED-B05F-8FD259F2155C}"/>
    <dgm:cxn modelId="{F9C41DF2-2CC9-4836-B5DD-800486917177}" type="presOf" srcId="{01C34D0A-DFFA-4448-985D-9DE7BEDF94CD}" destId="{6C061863-76F2-4C43-8C5D-016C3382BCEC}" srcOrd="0" destOrd="0" presId="urn:microsoft.com/office/officeart/2005/8/layout/hProcess11#1"/>
    <dgm:cxn modelId="{644798F8-FE69-430A-AF7B-8DA9603F5E68}" srcId="{1CED24AC-1842-47A8-A947-2C1AFCDE17A6}" destId="{01C34D0A-DFFA-4448-985D-9DE7BEDF94CD}" srcOrd="5" destOrd="0" parTransId="{783FAF58-5BE2-43C7-98E9-8C13885E8C77}" sibTransId="{D06EC190-A794-4FA5-B5AD-3E2B1B27D143}"/>
    <dgm:cxn modelId="{44EC44FC-DE27-4C5C-B40D-3CA52FF74BA7}" srcId="{1CED24AC-1842-47A8-A947-2C1AFCDE17A6}" destId="{B2FBCE87-D674-418F-984B-7A41348AE14A}" srcOrd="1" destOrd="0" parTransId="{9CEE3B5D-0AAA-45D7-8907-1066C9AAEFB8}" sibTransId="{8BD7AF38-E396-4632-97A0-2DEDA79099DE}"/>
    <dgm:cxn modelId="{3E296D35-5C98-4D93-A655-D9DB87F7099E}" type="presParOf" srcId="{7E8C1373-A227-4E61-A63A-FE461F628B22}" destId="{37949403-6EBC-45FA-A037-A56C17A79380}" srcOrd="0" destOrd="0" presId="urn:microsoft.com/office/officeart/2005/8/layout/hProcess11#1"/>
    <dgm:cxn modelId="{0B3C1A3A-7013-4CAC-AE31-11C21ADACB18}" type="presParOf" srcId="{7E8C1373-A227-4E61-A63A-FE461F628B22}" destId="{7B49B0C8-C3C8-4DB2-A921-68DFF06A7D0B}" srcOrd="1" destOrd="0" presId="urn:microsoft.com/office/officeart/2005/8/layout/hProcess11#1"/>
    <dgm:cxn modelId="{84E10165-CF9F-4AED-BA68-929BAA9FFC3E}" type="presParOf" srcId="{7B49B0C8-C3C8-4DB2-A921-68DFF06A7D0B}" destId="{D5AFD76E-695D-473E-83F1-693815903A13}" srcOrd="0" destOrd="0" presId="urn:microsoft.com/office/officeart/2005/8/layout/hProcess11#1"/>
    <dgm:cxn modelId="{FDE8B5D5-179D-418D-8472-B0E6A66CC400}" type="presParOf" srcId="{D5AFD76E-695D-473E-83F1-693815903A13}" destId="{DDFB8677-2009-4EE1-8095-3B1D5B7D161D}" srcOrd="0" destOrd="0" presId="urn:microsoft.com/office/officeart/2005/8/layout/hProcess11#1"/>
    <dgm:cxn modelId="{6278C049-CF42-4055-B6F8-84BCC4B99505}" type="presParOf" srcId="{D5AFD76E-695D-473E-83F1-693815903A13}" destId="{FBE8495E-637B-45AF-B6AA-42679520B4AA}" srcOrd="1" destOrd="0" presId="urn:microsoft.com/office/officeart/2005/8/layout/hProcess11#1"/>
    <dgm:cxn modelId="{B5AECFAD-A5FE-43DE-9D83-BA7BC94FECE3}" type="presParOf" srcId="{D5AFD76E-695D-473E-83F1-693815903A13}" destId="{353B71E0-E8D7-4E91-AE4B-CABE1A27898D}" srcOrd="2" destOrd="0" presId="urn:microsoft.com/office/officeart/2005/8/layout/hProcess11#1"/>
    <dgm:cxn modelId="{82C5B695-81CF-4461-A8CA-3E6416E934FA}" type="presParOf" srcId="{7B49B0C8-C3C8-4DB2-A921-68DFF06A7D0B}" destId="{9F5EC4BD-5085-4779-9B97-50054701F7A5}" srcOrd="1" destOrd="0" presId="urn:microsoft.com/office/officeart/2005/8/layout/hProcess11#1"/>
    <dgm:cxn modelId="{C24F4DC1-4034-41EB-96BF-D9C1BF6C84F6}" type="presParOf" srcId="{7B49B0C8-C3C8-4DB2-A921-68DFF06A7D0B}" destId="{0E88A9DE-F825-40CD-BCF9-57E96CF59E55}" srcOrd="2" destOrd="0" presId="urn:microsoft.com/office/officeart/2005/8/layout/hProcess11#1"/>
    <dgm:cxn modelId="{55BDC6C0-A4EB-467B-BFCC-562782EAED04}" type="presParOf" srcId="{0E88A9DE-F825-40CD-BCF9-57E96CF59E55}" destId="{7F23E791-57BB-44B1-A8DC-64C120D40BF2}" srcOrd="0" destOrd="0" presId="urn:microsoft.com/office/officeart/2005/8/layout/hProcess11#1"/>
    <dgm:cxn modelId="{1BF7EBBF-FE91-4C19-BE26-72936726EE7E}" type="presParOf" srcId="{0E88A9DE-F825-40CD-BCF9-57E96CF59E55}" destId="{F46C0FD5-E378-4AF2-8868-A94E2CEB6385}" srcOrd="1" destOrd="0" presId="urn:microsoft.com/office/officeart/2005/8/layout/hProcess11#1"/>
    <dgm:cxn modelId="{FED8C73E-727E-42CF-9D2B-E4A690FFA271}" type="presParOf" srcId="{0E88A9DE-F825-40CD-BCF9-57E96CF59E55}" destId="{BC440CBB-71DD-4E71-A7F3-C1B7AC7F1908}" srcOrd="2" destOrd="0" presId="urn:microsoft.com/office/officeart/2005/8/layout/hProcess11#1"/>
    <dgm:cxn modelId="{F916E625-65A5-4042-9146-ECA2C7F1BE1D}" type="presParOf" srcId="{7B49B0C8-C3C8-4DB2-A921-68DFF06A7D0B}" destId="{19FB5F90-5BC7-4F54-8421-593D561BCED5}" srcOrd="3" destOrd="0" presId="urn:microsoft.com/office/officeart/2005/8/layout/hProcess11#1"/>
    <dgm:cxn modelId="{9E6CA09E-3473-4C68-BFFF-4D7496718A8D}" type="presParOf" srcId="{7B49B0C8-C3C8-4DB2-A921-68DFF06A7D0B}" destId="{91470F05-AC6C-44CC-BCF0-0C4C941CF25E}" srcOrd="4" destOrd="0" presId="urn:microsoft.com/office/officeart/2005/8/layout/hProcess11#1"/>
    <dgm:cxn modelId="{F901B882-9353-4620-B1DA-85954A4BF610}" type="presParOf" srcId="{91470F05-AC6C-44CC-BCF0-0C4C941CF25E}" destId="{73741577-3332-4C7D-98B9-32063A6E276B}" srcOrd="0" destOrd="0" presId="urn:microsoft.com/office/officeart/2005/8/layout/hProcess11#1"/>
    <dgm:cxn modelId="{03B243E7-4F60-45A8-AB71-7171C18E5352}" type="presParOf" srcId="{91470F05-AC6C-44CC-BCF0-0C4C941CF25E}" destId="{D93479D2-DA95-45E0-A96F-9438A2C4F82D}" srcOrd="1" destOrd="0" presId="urn:microsoft.com/office/officeart/2005/8/layout/hProcess11#1"/>
    <dgm:cxn modelId="{55611877-0A5A-47C9-9862-03BE9BD3D903}" type="presParOf" srcId="{91470F05-AC6C-44CC-BCF0-0C4C941CF25E}" destId="{8F9866BB-43C9-4A4F-A583-33C7B2F5BC55}" srcOrd="2" destOrd="0" presId="urn:microsoft.com/office/officeart/2005/8/layout/hProcess11#1"/>
    <dgm:cxn modelId="{78AE2E83-8005-4D98-BECF-043CBA8C2F7E}" type="presParOf" srcId="{7B49B0C8-C3C8-4DB2-A921-68DFF06A7D0B}" destId="{F06FD446-3EED-4934-80F4-FC14B18DAF7D}" srcOrd="5" destOrd="0" presId="urn:microsoft.com/office/officeart/2005/8/layout/hProcess11#1"/>
    <dgm:cxn modelId="{8665B2A7-9D65-4001-B123-CE6DD4B3E48A}" type="presParOf" srcId="{7B49B0C8-C3C8-4DB2-A921-68DFF06A7D0B}" destId="{AA7E3422-0629-4709-AC26-C5A349622596}" srcOrd="6" destOrd="0" presId="urn:microsoft.com/office/officeart/2005/8/layout/hProcess11#1"/>
    <dgm:cxn modelId="{42B8A971-6623-4996-BD31-E57D01A4145E}" type="presParOf" srcId="{AA7E3422-0629-4709-AC26-C5A349622596}" destId="{82F6EE49-021E-49EF-8540-2E7190F073B5}" srcOrd="0" destOrd="0" presId="urn:microsoft.com/office/officeart/2005/8/layout/hProcess11#1"/>
    <dgm:cxn modelId="{8F38FE9B-00B5-4CC3-B10A-8DE9CE5F41D1}" type="presParOf" srcId="{AA7E3422-0629-4709-AC26-C5A349622596}" destId="{3DF22B60-E5F4-456B-A68E-E8C12C13975C}" srcOrd="1" destOrd="0" presId="urn:microsoft.com/office/officeart/2005/8/layout/hProcess11#1"/>
    <dgm:cxn modelId="{E3D8527A-C8CF-48BD-9274-18443434B325}" type="presParOf" srcId="{AA7E3422-0629-4709-AC26-C5A349622596}" destId="{8514E169-CA9E-4411-BE63-A461AD87A977}" srcOrd="2" destOrd="0" presId="urn:microsoft.com/office/officeart/2005/8/layout/hProcess11#1"/>
    <dgm:cxn modelId="{2D3E0636-9847-4CC9-AACC-8CE792EB9339}" type="presParOf" srcId="{7B49B0C8-C3C8-4DB2-A921-68DFF06A7D0B}" destId="{2AB4E594-4F44-4BEE-AE24-BF24630FD828}" srcOrd="7" destOrd="0" presId="urn:microsoft.com/office/officeart/2005/8/layout/hProcess11#1"/>
    <dgm:cxn modelId="{AF0F1A64-0244-49C5-BDCE-C4D1E8BF4BEF}" type="presParOf" srcId="{7B49B0C8-C3C8-4DB2-A921-68DFF06A7D0B}" destId="{EE063B7E-2532-4855-8FA3-D69196A402CC}" srcOrd="8" destOrd="0" presId="urn:microsoft.com/office/officeart/2005/8/layout/hProcess11#1"/>
    <dgm:cxn modelId="{9EC3A419-BE03-4EDA-B277-99FC33C20871}" type="presParOf" srcId="{EE063B7E-2532-4855-8FA3-D69196A402CC}" destId="{61E24013-2D6F-40BC-AC6D-05AF03659B04}" srcOrd="0" destOrd="0" presId="urn:microsoft.com/office/officeart/2005/8/layout/hProcess11#1"/>
    <dgm:cxn modelId="{63B5C490-5D10-4E90-B277-B7600261D67F}" type="presParOf" srcId="{EE063B7E-2532-4855-8FA3-D69196A402CC}" destId="{F8E234EB-4029-426E-9820-B368995C8860}" srcOrd="1" destOrd="0" presId="urn:microsoft.com/office/officeart/2005/8/layout/hProcess11#1"/>
    <dgm:cxn modelId="{2DE9159B-D6F3-457F-A2F9-610F04234B4D}" type="presParOf" srcId="{EE063B7E-2532-4855-8FA3-D69196A402CC}" destId="{188A723C-84DE-4C35-9472-192FF196388D}" srcOrd="2" destOrd="0" presId="urn:microsoft.com/office/officeart/2005/8/layout/hProcess11#1"/>
    <dgm:cxn modelId="{D81B52B7-C77D-424B-8207-C29C470280A4}" type="presParOf" srcId="{7B49B0C8-C3C8-4DB2-A921-68DFF06A7D0B}" destId="{AC0476E4-EC22-4D75-8BA2-E0CE65B8E13E}" srcOrd="9" destOrd="0" presId="urn:microsoft.com/office/officeart/2005/8/layout/hProcess11#1"/>
    <dgm:cxn modelId="{B6740A79-7AD3-457A-8808-67FA3A9CC3E9}" type="presParOf" srcId="{7B49B0C8-C3C8-4DB2-A921-68DFF06A7D0B}" destId="{646B1111-8015-4435-89D1-A7037845FBBB}" srcOrd="10" destOrd="0" presId="urn:microsoft.com/office/officeart/2005/8/layout/hProcess11#1"/>
    <dgm:cxn modelId="{65038083-C5C1-4733-895A-0FDBCB4C9CDA}" type="presParOf" srcId="{646B1111-8015-4435-89D1-A7037845FBBB}" destId="{6C061863-76F2-4C43-8C5D-016C3382BCEC}" srcOrd="0" destOrd="0" presId="urn:microsoft.com/office/officeart/2005/8/layout/hProcess11#1"/>
    <dgm:cxn modelId="{005B955A-D4FC-4CC0-B62A-11FC2756A3D9}" type="presParOf" srcId="{646B1111-8015-4435-89D1-A7037845FBBB}" destId="{C673F0C0-74B1-474A-AE61-44C29C49A13F}" srcOrd="1" destOrd="0" presId="urn:microsoft.com/office/officeart/2005/8/layout/hProcess11#1"/>
    <dgm:cxn modelId="{8BA539AA-3FFE-4600-9BF1-E1C74826D3BE}" type="presParOf" srcId="{646B1111-8015-4435-89D1-A7037845FBBB}" destId="{65D41E4E-9357-41C9-9A5B-9A4254E73797}" srcOrd="2" destOrd="0" presId="urn:microsoft.com/office/officeart/2005/8/layout/hProcess11#1"/>
    <dgm:cxn modelId="{CC85309E-550F-4CFB-94B9-5E991F661D6F}" type="presParOf" srcId="{7B49B0C8-C3C8-4DB2-A921-68DFF06A7D0B}" destId="{1EBE554F-25C3-4481-A5BD-EDD96CB50BE3}" srcOrd="11" destOrd="0" presId="urn:microsoft.com/office/officeart/2005/8/layout/hProcess11#1"/>
    <dgm:cxn modelId="{96337EAF-54B0-4DA4-856B-42FEF79664D6}" type="presParOf" srcId="{7B49B0C8-C3C8-4DB2-A921-68DFF06A7D0B}" destId="{BD222FCA-4C9E-4938-9DD2-BB9E517139CB}" srcOrd="12" destOrd="0" presId="urn:microsoft.com/office/officeart/2005/8/layout/hProcess11#1"/>
    <dgm:cxn modelId="{AB981B2A-5596-4D27-82D1-06734952A334}" type="presParOf" srcId="{BD222FCA-4C9E-4938-9DD2-BB9E517139CB}" destId="{EF8A0369-5135-42AA-B573-688FF3896D8F}" srcOrd="0" destOrd="0" presId="urn:microsoft.com/office/officeart/2005/8/layout/hProcess11#1"/>
    <dgm:cxn modelId="{78429096-F346-4B5F-A813-D4F17C692CF5}" type="presParOf" srcId="{BD222FCA-4C9E-4938-9DD2-BB9E517139CB}" destId="{0D7BF3C6-100F-435A-B442-1EFA23B28158}" srcOrd="1" destOrd="0" presId="urn:microsoft.com/office/officeart/2005/8/layout/hProcess11#1"/>
    <dgm:cxn modelId="{20059F87-EC0C-48A7-A47F-DC53E8444540}" type="presParOf" srcId="{BD222FCA-4C9E-4938-9DD2-BB9E517139CB}" destId="{B4F5F74B-7225-40CF-9150-3357D68E10B0}" srcOrd="2" destOrd="0" presId="urn:microsoft.com/office/officeart/2005/8/layout/hProcess11#1"/>
    <dgm:cxn modelId="{7B1BDFAD-ACD1-43D9-A772-B0E16C66438D}" type="presParOf" srcId="{7B49B0C8-C3C8-4DB2-A921-68DFF06A7D0B}" destId="{4801147A-EF3C-4F9E-8328-020A972776FC}" srcOrd="13" destOrd="0" presId="urn:microsoft.com/office/officeart/2005/8/layout/hProcess11#1"/>
    <dgm:cxn modelId="{F6FBD063-1B80-4611-9E0B-9916CB71593B}" type="presParOf" srcId="{7B49B0C8-C3C8-4DB2-A921-68DFF06A7D0B}" destId="{1D1C5ED0-4AB0-470E-9893-AEA7ACCDAA12}" srcOrd="14" destOrd="0" presId="urn:microsoft.com/office/officeart/2005/8/layout/hProcess11#1"/>
    <dgm:cxn modelId="{D70E3CD2-8A0C-4A07-8E1B-0AD6C975CDD5}" type="presParOf" srcId="{1D1C5ED0-4AB0-470E-9893-AEA7ACCDAA12}" destId="{2F6268EC-10CA-4C43-87C9-46FF45ABF0BD}" srcOrd="0" destOrd="0" presId="urn:microsoft.com/office/officeart/2005/8/layout/hProcess11#1"/>
    <dgm:cxn modelId="{B3DE3FD5-5914-46CD-B53D-85B8AB6C823C}" type="presParOf" srcId="{1D1C5ED0-4AB0-470E-9893-AEA7ACCDAA12}" destId="{1D85E25B-9B37-44EE-A15A-B5621A3BC4BB}" srcOrd="1" destOrd="0" presId="urn:microsoft.com/office/officeart/2005/8/layout/hProcess11#1"/>
    <dgm:cxn modelId="{D9F650EC-96EC-442B-A729-CC9C42A9BFD7}" type="presParOf" srcId="{1D1C5ED0-4AB0-470E-9893-AEA7ACCDAA12}" destId="{D9F1B105-E8C5-4471-BA78-932576EBA9AD}" srcOrd="2" destOrd="0" presId="urn:microsoft.com/office/officeart/2005/8/layout/hProcess11#1"/>
    <dgm:cxn modelId="{AE8D5860-9B01-42AE-9EDE-E89F7CD1C330}" type="presParOf" srcId="{7B49B0C8-C3C8-4DB2-A921-68DFF06A7D0B}" destId="{CC6D88F7-4153-4A0B-96CA-DD7159832D1C}" srcOrd="15" destOrd="0" presId="urn:microsoft.com/office/officeart/2005/8/layout/hProcess11#1"/>
    <dgm:cxn modelId="{2610F031-7224-4E7B-958D-85EBF99B810F}" type="presParOf" srcId="{7B49B0C8-C3C8-4DB2-A921-68DFF06A7D0B}" destId="{D6F7A83D-0740-470D-94C2-4904CF647E7E}" srcOrd="16" destOrd="0" presId="urn:microsoft.com/office/officeart/2005/8/layout/hProcess11#1"/>
    <dgm:cxn modelId="{5F43EA16-EE01-4B2B-B257-829853AC5D98}" type="presParOf" srcId="{D6F7A83D-0740-470D-94C2-4904CF647E7E}" destId="{62403E9D-2D24-4701-968D-567F3BB782C3}" srcOrd="0" destOrd="0" presId="urn:microsoft.com/office/officeart/2005/8/layout/hProcess11#1"/>
    <dgm:cxn modelId="{385B1CDB-FB56-4F46-9960-4C2ECA026CFB}" type="presParOf" srcId="{D6F7A83D-0740-470D-94C2-4904CF647E7E}" destId="{3DC1FEE1-390E-47A7-A655-02735F5AC3E4}" srcOrd="1" destOrd="0" presId="urn:microsoft.com/office/officeart/2005/8/layout/hProcess11#1"/>
    <dgm:cxn modelId="{9B243A4F-FCB7-49C7-AE2F-ABEF07FD35D8}" type="presParOf" srcId="{D6F7A83D-0740-470D-94C2-4904CF647E7E}" destId="{38CD66E5-32D2-4EF3-BCB4-603EDDB5D808}" srcOrd="2" destOrd="0" presId="urn:microsoft.com/office/officeart/2005/8/layout/hProcess11#1"/>
    <dgm:cxn modelId="{A2552546-75EB-4890-B798-982FE50FC348}" type="presParOf" srcId="{7B49B0C8-C3C8-4DB2-A921-68DFF06A7D0B}" destId="{5DC0D92F-468F-4CB7-A9B3-4E01B1264292}" srcOrd="17" destOrd="0" presId="urn:microsoft.com/office/officeart/2005/8/layout/hProcess11#1"/>
    <dgm:cxn modelId="{CB88891A-BEB3-4C74-AF66-5BDB43C5A83B}" type="presParOf" srcId="{7B49B0C8-C3C8-4DB2-A921-68DFF06A7D0B}" destId="{8279C33C-271B-417D-916A-92AD7544E9C2}" srcOrd="18" destOrd="0" presId="urn:microsoft.com/office/officeart/2005/8/layout/hProcess11#1"/>
    <dgm:cxn modelId="{6DD238E5-29CB-43FB-9075-CC2EA48B49EF}" type="presParOf" srcId="{8279C33C-271B-417D-916A-92AD7544E9C2}" destId="{1F40B2D8-5149-4A04-8BAE-4129C4AEDF0F}" srcOrd="0" destOrd="0" presId="urn:microsoft.com/office/officeart/2005/8/layout/hProcess11#1"/>
    <dgm:cxn modelId="{CE8268A1-EC05-45E4-94D5-FAA5E41DFAE4}" type="presParOf" srcId="{8279C33C-271B-417D-916A-92AD7544E9C2}" destId="{8FC25BB3-002B-49A6-8B59-7F192555C962}" srcOrd="1" destOrd="0" presId="urn:microsoft.com/office/officeart/2005/8/layout/hProcess11#1"/>
    <dgm:cxn modelId="{1F92EFAF-0455-4358-9D74-8A8137E4F517}" type="presParOf" srcId="{8279C33C-271B-417D-916A-92AD7544E9C2}" destId="{BE94BC15-9FC6-420E-BB22-12273B250ACA}" srcOrd="2" destOrd="0" presId="urn:microsoft.com/office/officeart/2005/8/layout/hProcess1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C5E7F-B0A4-4ECC-BA0B-2EE3D07A2BB2}">
      <dsp:nvSpPr>
        <dsp:cNvPr id="0" name=""/>
        <dsp:cNvSpPr/>
      </dsp:nvSpPr>
      <dsp:spPr>
        <a:xfrm>
          <a:off x="3230676" y="3992226"/>
          <a:ext cx="513637" cy="641110"/>
        </a:xfrm>
        <a:custGeom>
          <a:avLst/>
          <a:gdLst/>
          <a:ahLst/>
          <a:cxnLst/>
          <a:rect l="0" t="0" r="0" b="0"/>
          <a:pathLst>
            <a:path>
              <a:moveTo>
                <a:pt x="0" y="0"/>
              </a:moveTo>
              <a:lnTo>
                <a:pt x="256818" y="0"/>
              </a:lnTo>
              <a:lnTo>
                <a:pt x="256818" y="641110"/>
              </a:lnTo>
              <a:lnTo>
                <a:pt x="513637" y="64111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466957" y="4292244"/>
        <a:ext cx="41074" cy="41074"/>
      </dsp:txXfrm>
    </dsp:sp>
    <dsp:sp modelId="{23688480-4D71-4594-B60B-30B6343CEC99}">
      <dsp:nvSpPr>
        <dsp:cNvPr id="0" name=""/>
        <dsp:cNvSpPr/>
      </dsp:nvSpPr>
      <dsp:spPr>
        <a:xfrm>
          <a:off x="3230676" y="3502861"/>
          <a:ext cx="513637" cy="489364"/>
        </a:xfrm>
        <a:custGeom>
          <a:avLst/>
          <a:gdLst/>
          <a:ahLst/>
          <a:cxnLst/>
          <a:rect l="0" t="0" r="0" b="0"/>
          <a:pathLst>
            <a:path>
              <a:moveTo>
                <a:pt x="0" y="489364"/>
              </a:moveTo>
              <a:lnTo>
                <a:pt x="256818" y="489364"/>
              </a:lnTo>
              <a:lnTo>
                <a:pt x="256818" y="0"/>
              </a:lnTo>
              <a:lnTo>
                <a:pt x="513637"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楷体" panose="02010609060101010101" charset="-122"/>
            <a:ea typeface="楷体" panose="02010609060101010101" charset="-122"/>
          </a:endParaRPr>
        </a:p>
      </dsp:txBody>
      <dsp:txXfrm>
        <a:off x="3469759" y="3729808"/>
        <a:ext cx="35471" cy="35471"/>
      </dsp:txXfrm>
    </dsp:sp>
    <dsp:sp modelId="{51822D70-83A8-4DEE-9CD9-4CF24ACDB4A0}">
      <dsp:nvSpPr>
        <dsp:cNvPr id="0" name=""/>
        <dsp:cNvSpPr/>
      </dsp:nvSpPr>
      <dsp:spPr>
        <a:xfrm>
          <a:off x="1491757" y="2203530"/>
          <a:ext cx="513637" cy="1788696"/>
        </a:xfrm>
        <a:custGeom>
          <a:avLst/>
          <a:gdLst/>
          <a:ahLst/>
          <a:cxnLst/>
          <a:rect l="0" t="0" r="0" b="0"/>
          <a:pathLst>
            <a:path>
              <a:moveTo>
                <a:pt x="0" y="0"/>
              </a:moveTo>
              <a:lnTo>
                <a:pt x="256818" y="0"/>
              </a:lnTo>
              <a:lnTo>
                <a:pt x="256818" y="1788696"/>
              </a:lnTo>
              <a:lnTo>
                <a:pt x="513637" y="1788696"/>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楷体" panose="02010609060101010101" charset="-122"/>
            <a:ea typeface="楷体" panose="02010609060101010101" charset="-122"/>
          </a:endParaRPr>
        </a:p>
      </dsp:txBody>
      <dsp:txXfrm>
        <a:off x="1702051" y="3051353"/>
        <a:ext cx="93049" cy="93049"/>
      </dsp:txXfrm>
    </dsp:sp>
    <dsp:sp modelId="{C2C4119F-3D9B-4DE5-B378-F984BE2FD836}">
      <dsp:nvSpPr>
        <dsp:cNvPr id="0" name=""/>
        <dsp:cNvSpPr/>
      </dsp:nvSpPr>
      <dsp:spPr>
        <a:xfrm>
          <a:off x="3211954" y="1892777"/>
          <a:ext cx="513637" cy="479608"/>
        </a:xfrm>
        <a:custGeom>
          <a:avLst/>
          <a:gdLst/>
          <a:ahLst/>
          <a:cxnLst/>
          <a:rect l="0" t="0" r="0" b="0"/>
          <a:pathLst>
            <a:path>
              <a:moveTo>
                <a:pt x="0" y="0"/>
              </a:moveTo>
              <a:lnTo>
                <a:pt x="256818" y="0"/>
              </a:lnTo>
              <a:lnTo>
                <a:pt x="256818" y="479608"/>
              </a:lnTo>
              <a:lnTo>
                <a:pt x="513637" y="479608"/>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451204" y="2115013"/>
        <a:ext cx="35137" cy="35137"/>
      </dsp:txXfrm>
    </dsp:sp>
    <dsp:sp modelId="{26D6BCF4-4825-445E-BA78-FDF9C3EF491D}">
      <dsp:nvSpPr>
        <dsp:cNvPr id="0" name=""/>
        <dsp:cNvSpPr/>
      </dsp:nvSpPr>
      <dsp:spPr>
        <a:xfrm>
          <a:off x="3211954" y="1403412"/>
          <a:ext cx="513637" cy="489364"/>
        </a:xfrm>
        <a:custGeom>
          <a:avLst/>
          <a:gdLst/>
          <a:ahLst/>
          <a:cxnLst/>
          <a:rect l="0" t="0" r="0" b="0"/>
          <a:pathLst>
            <a:path>
              <a:moveTo>
                <a:pt x="0" y="489364"/>
              </a:moveTo>
              <a:lnTo>
                <a:pt x="256818" y="489364"/>
              </a:lnTo>
              <a:lnTo>
                <a:pt x="256818" y="0"/>
              </a:lnTo>
              <a:lnTo>
                <a:pt x="513637"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楷体" panose="02010609060101010101" charset="-122"/>
            <a:ea typeface="楷体" panose="02010609060101010101" charset="-122"/>
          </a:endParaRPr>
        </a:p>
      </dsp:txBody>
      <dsp:txXfrm>
        <a:off x="3451037" y="1630359"/>
        <a:ext cx="35471" cy="35471"/>
      </dsp:txXfrm>
    </dsp:sp>
    <dsp:sp modelId="{92A54952-0652-41CF-B7DE-BB45C20E1DF4}">
      <dsp:nvSpPr>
        <dsp:cNvPr id="0" name=""/>
        <dsp:cNvSpPr/>
      </dsp:nvSpPr>
      <dsp:spPr>
        <a:xfrm>
          <a:off x="1491757" y="1892777"/>
          <a:ext cx="513637" cy="310752"/>
        </a:xfrm>
        <a:custGeom>
          <a:avLst/>
          <a:gdLst/>
          <a:ahLst/>
          <a:cxnLst/>
          <a:rect l="0" t="0" r="0" b="0"/>
          <a:pathLst>
            <a:path>
              <a:moveTo>
                <a:pt x="0" y="310752"/>
              </a:moveTo>
              <a:lnTo>
                <a:pt x="256818" y="310752"/>
              </a:lnTo>
              <a:lnTo>
                <a:pt x="256818" y="0"/>
              </a:lnTo>
              <a:lnTo>
                <a:pt x="513637" y="0"/>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楷体" panose="02010609060101010101" charset="-122"/>
            <a:ea typeface="楷体" panose="02010609060101010101" charset="-122"/>
          </a:endParaRPr>
        </a:p>
      </dsp:txBody>
      <dsp:txXfrm>
        <a:off x="1733568" y="2033145"/>
        <a:ext cx="30016" cy="30016"/>
      </dsp:txXfrm>
    </dsp:sp>
    <dsp:sp modelId="{431E18D7-1007-4E7B-85CA-C713D5ED0DB2}">
      <dsp:nvSpPr>
        <dsp:cNvPr id="0" name=""/>
        <dsp:cNvSpPr/>
      </dsp:nvSpPr>
      <dsp:spPr>
        <a:xfrm>
          <a:off x="3238817" y="369113"/>
          <a:ext cx="513637" cy="91440"/>
        </a:xfrm>
        <a:custGeom>
          <a:avLst/>
          <a:gdLst/>
          <a:ahLst/>
          <a:cxnLst/>
          <a:rect l="0" t="0" r="0" b="0"/>
          <a:pathLst>
            <a:path>
              <a:moveTo>
                <a:pt x="0" y="45720"/>
              </a:moveTo>
              <a:lnTo>
                <a:pt x="513637" y="4572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楷体" panose="02010609060101010101" charset="-122"/>
            <a:ea typeface="楷体" panose="02010609060101010101" charset="-122"/>
          </a:endParaRPr>
        </a:p>
      </dsp:txBody>
      <dsp:txXfrm>
        <a:off x="3482795" y="401992"/>
        <a:ext cx="25681" cy="25681"/>
      </dsp:txXfrm>
    </dsp:sp>
    <dsp:sp modelId="{71B18EE2-2C51-4E79-88A6-17D117221689}">
      <dsp:nvSpPr>
        <dsp:cNvPr id="0" name=""/>
        <dsp:cNvSpPr/>
      </dsp:nvSpPr>
      <dsp:spPr>
        <a:xfrm>
          <a:off x="1491757" y="414833"/>
          <a:ext cx="513637" cy="1788696"/>
        </a:xfrm>
        <a:custGeom>
          <a:avLst/>
          <a:gdLst/>
          <a:ahLst/>
          <a:cxnLst/>
          <a:rect l="0" t="0" r="0" b="0"/>
          <a:pathLst>
            <a:path>
              <a:moveTo>
                <a:pt x="0" y="1788696"/>
              </a:moveTo>
              <a:lnTo>
                <a:pt x="256818" y="1788696"/>
              </a:lnTo>
              <a:lnTo>
                <a:pt x="256818" y="0"/>
              </a:lnTo>
              <a:lnTo>
                <a:pt x="513637" y="0"/>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楷体" panose="02010609060101010101" charset="-122"/>
            <a:ea typeface="楷体" panose="02010609060101010101" charset="-122"/>
          </a:endParaRPr>
        </a:p>
      </dsp:txBody>
      <dsp:txXfrm>
        <a:off x="1702051" y="1262657"/>
        <a:ext cx="93049" cy="93049"/>
      </dsp:txXfrm>
    </dsp:sp>
    <dsp:sp modelId="{67DEE907-953E-4C12-AFB8-74587B9A3C8F}">
      <dsp:nvSpPr>
        <dsp:cNvPr id="0" name=""/>
        <dsp:cNvSpPr/>
      </dsp:nvSpPr>
      <dsp:spPr>
        <a:xfrm rot="16200000">
          <a:off x="-387610" y="1828191"/>
          <a:ext cx="3008058" cy="75067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vert" wrap="square" lIns="22860" tIns="22860" rIns="22860" bIns="22860" numCol="1" spcCol="1270" anchor="ctr" anchorCtr="0">
          <a:noAutofit/>
        </a:bodyPr>
        <a:lstStyle/>
        <a:p>
          <a:pPr marL="0" lvl="0" indent="0" algn="ctr" defTabSz="1600200">
            <a:lnSpc>
              <a:spcPct val="100000"/>
            </a:lnSpc>
            <a:spcBef>
              <a:spcPct val="0"/>
            </a:spcBef>
            <a:spcAft>
              <a:spcPct val="35000"/>
            </a:spcAft>
            <a:buNone/>
          </a:pPr>
          <a:r>
            <a:rPr lang="zh-CN" altLang="en-US" sz="3600" kern="1200">
              <a:latin typeface="楷体" panose="02010609060101010101" charset="-122"/>
              <a:ea typeface="楷体" panose="02010609060101010101" charset="-122"/>
            </a:rPr>
            <a:t> electrolyte</a:t>
          </a:r>
        </a:p>
        <a:p>
          <a:pPr marL="0" lvl="0" indent="0" algn="ctr" defTabSz="1600200">
            <a:lnSpc>
              <a:spcPct val="100000"/>
            </a:lnSpc>
            <a:spcBef>
              <a:spcPct val="0"/>
            </a:spcBef>
            <a:spcAft>
              <a:spcPct val="35000"/>
            </a:spcAft>
            <a:buNone/>
          </a:pPr>
          <a:endParaRPr lang="zh-CN" altLang="en-US" sz="3600" kern="1200">
            <a:latin typeface="楷体" panose="02010609060101010101" charset="-122"/>
            <a:ea typeface="楷体" panose="02010609060101010101" charset="-122"/>
          </a:endParaRPr>
        </a:p>
      </dsp:txBody>
      <dsp:txXfrm>
        <a:off x="-387610" y="1828191"/>
        <a:ext cx="3008058" cy="750677"/>
      </dsp:txXfrm>
    </dsp:sp>
    <dsp:sp modelId="{2D442CDD-C6C1-4636-8624-F90A38BE6CD1}">
      <dsp:nvSpPr>
        <dsp:cNvPr id="0" name=""/>
        <dsp:cNvSpPr/>
      </dsp:nvSpPr>
      <dsp:spPr>
        <a:xfrm>
          <a:off x="2005394" y="23341"/>
          <a:ext cx="1233422" cy="78298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ct val="35000"/>
            </a:spcAft>
            <a:buNone/>
          </a:pPr>
          <a:r>
            <a:rPr lang="zh-CN" altLang="en-US" sz="2800" kern="1200">
              <a:latin typeface="楷体" panose="02010609060101010101" charset="-122"/>
              <a:ea typeface="楷体" panose="02010609060101010101" charset="-122"/>
            </a:rPr>
            <a:t>lithium salts</a:t>
          </a:r>
        </a:p>
      </dsp:txBody>
      <dsp:txXfrm>
        <a:off x="2005394" y="23341"/>
        <a:ext cx="1233422" cy="782983"/>
      </dsp:txXfrm>
    </dsp:sp>
    <dsp:sp modelId="{CF69F954-2836-4A6F-8671-57E28D94993A}">
      <dsp:nvSpPr>
        <dsp:cNvPr id="0" name=""/>
        <dsp:cNvSpPr/>
      </dsp:nvSpPr>
      <dsp:spPr>
        <a:xfrm>
          <a:off x="3752454" y="3735"/>
          <a:ext cx="1568057" cy="82219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altLang="zh-CN" sz="1000" kern="1200" dirty="0">
              <a:latin typeface="Times New Roman" panose="02020603050405020304" pitchFamily="18" charset="0"/>
              <a:ea typeface="楷体" panose="02010609060101010101" charset="-122"/>
              <a:cs typeface="Times New Roman" panose="02020603050405020304" pitchFamily="18" charset="0"/>
            </a:rPr>
            <a:t>LiPF</a:t>
          </a:r>
          <a:r>
            <a:rPr lang="en-US" altLang="zh-CN" sz="1000" kern="1200" baseline="-25000" dirty="0">
              <a:latin typeface="Times New Roman" panose="02020603050405020304" pitchFamily="18" charset="0"/>
              <a:ea typeface="楷体" panose="02010609060101010101" charset="-122"/>
              <a:cs typeface="Times New Roman" panose="02020603050405020304" pitchFamily="18" charset="0"/>
            </a:rPr>
            <a:t>6</a:t>
          </a:r>
          <a:r>
            <a:rPr lang="zh-CN" altLang="en-US" sz="1000" kern="1200" baseline="-25000" dirty="0">
              <a:latin typeface="Times New Roman" panose="02020603050405020304" pitchFamily="18" charset="0"/>
              <a:ea typeface="楷体" panose="02010609060101010101" charset="-122"/>
              <a:cs typeface="Times New Roman" panose="02020603050405020304" pitchFamily="18" charset="0"/>
            </a:rPr>
            <a:t>、</a:t>
          </a:r>
          <a:r>
            <a:rPr lang="en-US" altLang="zh-CN" sz="1000" kern="1200" dirty="0">
              <a:latin typeface="Times New Roman" panose="02020603050405020304" pitchFamily="18" charset="0"/>
              <a:ea typeface="楷体" panose="02010609060101010101" charset="-122"/>
              <a:cs typeface="Times New Roman" panose="02020603050405020304" pitchFamily="18" charset="0"/>
            </a:rPr>
            <a:t>LiBF</a:t>
          </a:r>
          <a:r>
            <a:rPr lang="en-US" altLang="zh-CN" sz="1000" kern="1200" baseline="-25000" dirty="0">
              <a:latin typeface="Times New Roman" panose="02020603050405020304" pitchFamily="18" charset="0"/>
              <a:ea typeface="楷体" panose="02010609060101010101" charset="-122"/>
              <a:cs typeface="Times New Roman" panose="02020603050405020304" pitchFamily="18" charset="0"/>
            </a:rPr>
            <a:t>6</a:t>
          </a:r>
        </a:p>
        <a:p>
          <a:pPr marL="0" lvl="0" indent="0" algn="ctr" defTabSz="444500">
            <a:lnSpc>
              <a:spcPct val="90000"/>
            </a:lnSpc>
            <a:spcBef>
              <a:spcPct val="0"/>
            </a:spcBef>
            <a:spcAft>
              <a:spcPct val="35000"/>
            </a:spcAft>
            <a:buFont typeface="Arial" panose="020B0604020202020204" pitchFamily="34" charset="0"/>
            <a:buNone/>
          </a:pPr>
          <a:r>
            <a:rPr lang="en-US" altLang="zh-CN" sz="1000" kern="1200" dirty="0" err="1">
              <a:latin typeface="Times New Roman" panose="02020603050405020304" pitchFamily="18" charset="0"/>
              <a:ea typeface="楷体" panose="02010609060101010101" charset="-122"/>
              <a:cs typeface="Times New Roman" panose="02020603050405020304" pitchFamily="18" charset="0"/>
            </a:rPr>
            <a:t>LiBOB</a:t>
          </a:r>
          <a:r>
            <a:rPr lang="zh-CN" altLang="en-US" sz="1000" kern="1200" dirty="0">
              <a:latin typeface="Times New Roman" panose="02020603050405020304" pitchFamily="18" charset="0"/>
              <a:ea typeface="楷体" panose="02010609060101010101" charset="-122"/>
              <a:cs typeface="Times New Roman" panose="02020603050405020304" pitchFamily="18" charset="0"/>
            </a:rPr>
            <a:t>、</a:t>
          </a:r>
          <a:r>
            <a:rPr lang="en-US" altLang="zh-CN" sz="1000" kern="1200" dirty="0" err="1">
              <a:latin typeface="Times New Roman" panose="02020603050405020304" pitchFamily="18" charset="0"/>
              <a:ea typeface="楷体" panose="02010609060101010101" charset="-122"/>
              <a:cs typeface="Times New Roman" panose="02020603050405020304" pitchFamily="18" charset="0"/>
            </a:rPr>
            <a:t>LiTFSI</a:t>
          </a:r>
          <a:endParaRPr lang="en-US" altLang="zh-CN" sz="1000" kern="1200" dirty="0">
            <a:latin typeface="Times New Roman" panose="02020603050405020304" pitchFamily="18" charset="0"/>
            <a:ea typeface="楷体" panose="02010609060101010101" charset="-122"/>
            <a:cs typeface="Times New Roman" panose="02020603050405020304" pitchFamily="18" charset="0"/>
          </a:endParaRPr>
        </a:p>
        <a:p>
          <a:pPr marL="0" lvl="0" indent="0" algn="ctr" defTabSz="444500">
            <a:lnSpc>
              <a:spcPct val="90000"/>
            </a:lnSpc>
            <a:spcBef>
              <a:spcPct val="0"/>
            </a:spcBef>
            <a:spcAft>
              <a:spcPct val="35000"/>
            </a:spcAft>
            <a:buFont typeface="Arial" panose="020B0604020202020204" pitchFamily="34" charset="0"/>
            <a:buNone/>
          </a:pPr>
          <a:r>
            <a:rPr lang="en-US" altLang="zh-CN" sz="1000" kern="1200" dirty="0" err="1">
              <a:latin typeface="Times New Roman" panose="02020603050405020304" pitchFamily="18" charset="0"/>
              <a:ea typeface="楷体" panose="02010609060101010101" charset="-122"/>
              <a:cs typeface="Times New Roman" panose="02020603050405020304" pitchFamily="18" charset="0"/>
            </a:rPr>
            <a:t>LiFSI</a:t>
          </a:r>
          <a:r>
            <a:rPr lang="zh-CN" altLang="en-US" sz="1000" kern="1200" dirty="0">
              <a:latin typeface="Times New Roman" panose="02020603050405020304" pitchFamily="18" charset="0"/>
              <a:ea typeface="楷体" panose="02010609060101010101" charset="-122"/>
              <a:cs typeface="Times New Roman" panose="02020603050405020304" pitchFamily="18" charset="0"/>
            </a:rPr>
            <a:t>、</a:t>
          </a:r>
          <a:r>
            <a:rPr lang="en-US" altLang="zh-CN" sz="1000" kern="1200" dirty="0">
              <a:latin typeface="Times New Roman" panose="02020603050405020304" pitchFamily="18" charset="0"/>
              <a:ea typeface="楷体" panose="02010609060101010101" charset="-122"/>
              <a:cs typeface="Times New Roman" panose="02020603050405020304" pitchFamily="18" charset="0"/>
            </a:rPr>
            <a:t>LiPO</a:t>
          </a:r>
          <a:r>
            <a:rPr lang="en-US" altLang="zh-CN" sz="1000" kern="1200" baseline="-25000" dirty="0">
              <a:latin typeface="Times New Roman" panose="02020603050405020304" pitchFamily="18" charset="0"/>
              <a:ea typeface="楷体" panose="02010609060101010101" charset="-122"/>
              <a:cs typeface="Times New Roman" panose="02020603050405020304" pitchFamily="18" charset="0"/>
            </a:rPr>
            <a:t>2</a:t>
          </a:r>
          <a:r>
            <a:rPr lang="en-US" altLang="zh-CN" sz="1000" kern="1200" dirty="0">
              <a:latin typeface="Times New Roman" panose="02020603050405020304" pitchFamily="18" charset="0"/>
              <a:ea typeface="楷体" panose="02010609060101010101" charset="-122"/>
              <a:cs typeface="Times New Roman" panose="02020603050405020304" pitchFamily="18" charset="0"/>
            </a:rPr>
            <a:t>F</a:t>
          </a:r>
          <a:r>
            <a:rPr lang="en-US" altLang="zh-CN" sz="1000" kern="1200" baseline="-25000" dirty="0">
              <a:latin typeface="Times New Roman" panose="02020603050405020304" pitchFamily="18" charset="0"/>
              <a:ea typeface="楷体" panose="02010609060101010101" charset="-122"/>
              <a:cs typeface="Times New Roman" panose="02020603050405020304" pitchFamily="18" charset="0"/>
            </a:rPr>
            <a:t>2</a:t>
          </a:r>
          <a:endParaRPr lang="en-US" altLang="zh-CN" sz="1000" kern="1200" dirty="0">
            <a:latin typeface="Times New Roman" panose="02020603050405020304" pitchFamily="18" charset="0"/>
            <a:ea typeface="楷体" panose="02010609060101010101" charset="-122"/>
            <a:cs typeface="Times New Roman" panose="02020603050405020304" pitchFamily="18" charset="0"/>
          </a:endParaRPr>
        </a:p>
      </dsp:txBody>
      <dsp:txXfrm>
        <a:off x="3752454" y="3735"/>
        <a:ext cx="1568057" cy="822195"/>
      </dsp:txXfrm>
    </dsp:sp>
    <dsp:sp modelId="{12385043-F92F-4654-8640-3F78D6ADBDE8}">
      <dsp:nvSpPr>
        <dsp:cNvPr id="0" name=""/>
        <dsp:cNvSpPr/>
      </dsp:nvSpPr>
      <dsp:spPr>
        <a:xfrm>
          <a:off x="2005394" y="1501285"/>
          <a:ext cx="1206559" cy="78298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ct val="35000"/>
            </a:spcAft>
            <a:buNone/>
          </a:pPr>
          <a:r>
            <a:rPr lang="zh-CN" altLang="en-US" sz="2800" kern="1200" dirty="0">
              <a:latin typeface="楷体" panose="02010609060101010101" charset="-122"/>
              <a:ea typeface="楷体" panose="02010609060101010101" charset="-122"/>
            </a:rPr>
            <a:t>dissolvant</a:t>
          </a:r>
        </a:p>
      </dsp:txBody>
      <dsp:txXfrm>
        <a:off x="2005394" y="1501285"/>
        <a:ext cx="1206559" cy="782983"/>
      </dsp:txXfrm>
    </dsp:sp>
    <dsp:sp modelId="{5E9EDC31-CEED-44B6-B577-3BFC142EA108}">
      <dsp:nvSpPr>
        <dsp:cNvPr id="0" name=""/>
        <dsp:cNvSpPr/>
      </dsp:nvSpPr>
      <dsp:spPr>
        <a:xfrm>
          <a:off x="3725591" y="1021676"/>
          <a:ext cx="1594407" cy="76347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Font typeface="Arial" panose="020B0604020202020204" pitchFamily="34" charset="0"/>
            <a:buNone/>
          </a:pPr>
          <a:r>
            <a:rPr lang="zh-CN" altLang="en-US" sz="1400" kern="1200" dirty="0">
              <a:latin typeface="楷体" panose="02010609060101010101" charset="-122"/>
              <a:ea typeface="楷体" panose="02010609060101010101" charset="-122"/>
              <a:cs typeface="Times New Roman" panose="02020603050405020304" pitchFamily="18" charset="0"/>
            </a:rPr>
            <a:t>acrbonic acid esters</a:t>
          </a:r>
        </a:p>
        <a:p>
          <a:pPr marL="0" lvl="0" indent="0" algn="ctr" defTabSz="622300">
            <a:lnSpc>
              <a:spcPct val="100000"/>
            </a:lnSpc>
            <a:spcBef>
              <a:spcPct val="0"/>
            </a:spcBef>
            <a:spcAft>
              <a:spcPct val="35000"/>
            </a:spcAft>
            <a:buFont typeface="Arial" panose="020B0604020202020204" pitchFamily="34" charset="0"/>
            <a:buNone/>
          </a:pPr>
          <a:r>
            <a:rPr lang="zh-CN" altLang="en-US" sz="1400" kern="1200" dirty="0">
              <a:latin typeface="楷体" panose="02010609060101010101" charset="-122"/>
              <a:ea typeface="楷体" panose="02010609060101010101" charset="-122"/>
              <a:cs typeface="Times New Roman" panose="02020603050405020304" pitchFamily="18" charset="0"/>
            </a:rPr>
            <a:t>carboxylic este</a:t>
          </a:r>
        </a:p>
        <a:p>
          <a:pPr marL="0" lvl="0" indent="0" algn="ctr" defTabSz="622300">
            <a:lnSpc>
              <a:spcPct val="100000"/>
            </a:lnSpc>
            <a:spcBef>
              <a:spcPct val="0"/>
            </a:spcBef>
            <a:spcAft>
              <a:spcPct val="35000"/>
            </a:spcAft>
            <a:buFont typeface="Arial" panose="020B0604020202020204" pitchFamily="34" charset="0"/>
            <a:buNone/>
          </a:pPr>
          <a:r>
            <a:rPr lang="zh-CN" altLang="en-US" sz="1400" kern="1200" dirty="0">
              <a:latin typeface="楷体" panose="02010609060101010101" charset="-122"/>
              <a:ea typeface="楷体" panose="02010609060101010101" charset="-122"/>
              <a:cs typeface="Times New Roman" panose="02020603050405020304" pitchFamily="18" charset="0"/>
            </a:rPr>
            <a:t>Fluoroeste</a:t>
          </a:r>
        </a:p>
      </dsp:txBody>
      <dsp:txXfrm>
        <a:off x="3725591" y="1021676"/>
        <a:ext cx="1594407" cy="763471"/>
      </dsp:txXfrm>
    </dsp:sp>
    <dsp:sp modelId="{4A832F59-F899-49E9-BE9F-49548F7FA05B}">
      <dsp:nvSpPr>
        <dsp:cNvPr id="0" name=""/>
        <dsp:cNvSpPr/>
      </dsp:nvSpPr>
      <dsp:spPr>
        <a:xfrm>
          <a:off x="3725591" y="1980894"/>
          <a:ext cx="2568186" cy="782983"/>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Font typeface="Arial" panose="020B0604020202020204" pitchFamily="34" charset="0"/>
            <a:buNone/>
          </a:pPr>
          <a:r>
            <a:rPr lang="zh-CN" altLang="en-US" sz="1400" kern="1200" dirty="0">
              <a:latin typeface="楷体" panose="02010609060101010101" charset="-122"/>
              <a:ea typeface="楷体" panose="02010609060101010101" charset="-122"/>
              <a:cs typeface="Times New Roman" panose="02020603050405020304" pitchFamily="18" charset="0"/>
            </a:rPr>
            <a:t>Fluoroeste</a:t>
          </a:r>
        </a:p>
      </dsp:txBody>
      <dsp:txXfrm>
        <a:off x="3725591" y="1980894"/>
        <a:ext cx="2568186" cy="782983"/>
      </dsp:txXfrm>
    </dsp:sp>
    <dsp:sp modelId="{7AA340EE-7DFB-44B1-80CC-B6EA05671DFB}">
      <dsp:nvSpPr>
        <dsp:cNvPr id="0" name=""/>
        <dsp:cNvSpPr/>
      </dsp:nvSpPr>
      <dsp:spPr>
        <a:xfrm>
          <a:off x="2005394" y="3600734"/>
          <a:ext cx="1225281" cy="78298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zh-CN" altLang="en-US" sz="2400" kern="1200" dirty="0">
              <a:latin typeface="楷体" panose="02010609060101010101" charset="-122"/>
              <a:ea typeface="楷体" panose="02010609060101010101" charset="-122"/>
            </a:rPr>
            <a:t>additive</a:t>
          </a:r>
        </a:p>
      </dsp:txBody>
      <dsp:txXfrm>
        <a:off x="2005394" y="3600734"/>
        <a:ext cx="1225281" cy="782983"/>
      </dsp:txXfrm>
    </dsp:sp>
    <dsp:sp modelId="{00452788-8BF1-4B81-90B6-054C374F6101}">
      <dsp:nvSpPr>
        <dsp:cNvPr id="0" name=""/>
        <dsp:cNvSpPr/>
      </dsp:nvSpPr>
      <dsp:spPr>
        <a:xfrm>
          <a:off x="3744313" y="2959624"/>
          <a:ext cx="1560866" cy="1086475"/>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Font typeface="Arial" panose="020B0604020202020204" pitchFamily="34" charset="0"/>
            <a:buNone/>
          </a:pPr>
          <a:r>
            <a:rPr lang="zh-CN" altLang="en-US" sz="1400" kern="1200" dirty="0">
              <a:latin typeface="楷体" panose="02010609060101010101" charset="-122"/>
              <a:ea typeface="楷体" panose="02010609060101010101" charset="-122"/>
              <a:cs typeface="Times New Roman" panose="02020603050405020304" pitchFamily="18" charset="0"/>
            </a:rPr>
            <a:t>film-forming additive anti-overcharging additive flame-retardant additive stabilizing additive</a:t>
          </a:r>
        </a:p>
      </dsp:txBody>
      <dsp:txXfrm>
        <a:off x="3744313" y="2959624"/>
        <a:ext cx="1560866" cy="1086475"/>
      </dsp:txXfrm>
    </dsp:sp>
    <dsp:sp modelId="{BCFE8BE1-2BB8-400F-8096-7C7BD03318C4}">
      <dsp:nvSpPr>
        <dsp:cNvPr id="0" name=""/>
        <dsp:cNvSpPr/>
      </dsp:nvSpPr>
      <dsp:spPr>
        <a:xfrm>
          <a:off x="3744313" y="4241845"/>
          <a:ext cx="2568186" cy="782983"/>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ct val="35000"/>
            </a:spcAft>
            <a:buFont typeface="Arial" panose="020B0604020202020204" pitchFamily="34" charset="0"/>
            <a:buNone/>
          </a:pPr>
          <a:endParaRPr lang="zh-CN" altLang="en-US" sz="1400" kern="1200" dirty="0">
            <a:latin typeface="楷体" panose="02010609060101010101" charset="-122"/>
            <a:ea typeface="楷体" panose="02010609060101010101" charset="-122"/>
            <a:cs typeface="Times New Roman" panose="02020603050405020304" pitchFamily="18" charset="0"/>
          </a:endParaRPr>
        </a:p>
      </dsp:txBody>
      <dsp:txXfrm>
        <a:off x="3744313" y="4241845"/>
        <a:ext cx="2568186" cy="7829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36A56-EBE8-47CE-AB28-11A4CE456A3D}">
      <dsp:nvSpPr>
        <dsp:cNvPr id="0" name=""/>
        <dsp:cNvSpPr/>
      </dsp:nvSpPr>
      <dsp:spPr>
        <a:xfrm>
          <a:off x="938609" y="326787"/>
          <a:ext cx="2956400" cy="2956400"/>
        </a:xfrm>
        <a:prstGeom prst="blockArc">
          <a:avLst>
            <a:gd name="adj1" fmla="val 13500000"/>
            <a:gd name="adj2" fmla="val 16200000"/>
            <a:gd name="adj3" fmla="val 342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E7F4779-7F38-4518-8ECB-81B3E80CA0E3}">
      <dsp:nvSpPr>
        <dsp:cNvPr id="0" name=""/>
        <dsp:cNvSpPr/>
      </dsp:nvSpPr>
      <dsp:spPr>
        <a:xfrm>
          <a:off x="938609" y="326787"/>
          <a:ext cx="2956400" cy="2956400"/>
        </a:xfrm>
        <a:prstGeom prst="blockArc">
          <a:avLst>
            <a:gd name="adj1" fmla="val 10800000"/>
            <a:gd name="adj2" fmla="val 13500000"/>
            <a:gd name="adj3" fmla="val 342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06314AD-7307-488A-9A6A-2C4E011CA3DB}">
      <dsp:nvSpPr>
        <dsp:cNvPr id="0" name=""/>
        <dsp:cNvSpPr/>
      </dsp:nvSpPr>
      <dsp:spPr>
        <a:xfrm>
          <a:off x="938609" y="326787"/>
          <a:ext cx="2956400" cy="2956400"/>
        </a:xfrm>
        <a:prstGeom prst="blockArc">
          <a:avLst>
            <a:gd name="adj1" fmla="val 8100000"/>
            <a:gd name="adj2" fmla="val 10800000"/>
            <a:gd name="adj3" fmla="val 342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F2ACF4-3EC2-42BD-9F02-CA046F33AAC9}">
      <dsp:nvSpPr>
        <dsp:cNvPr id="0" name=""/>
        <dsp:cNvSpPr/>
      </dsp:nvSpPr>
      <dsp:spPr>
        <a:xfrm>
          <a:off x="938609" y="326787"/>
          <a:ext cx="2956400" cy="2956400"/>
        </a:xfrm>
        <a:prstGeom prst="blockArc">
          <a:avLst>
            <a:gd name="adj1" fmla="val 5400000"/>
            <a:gd name="adj2" fmla="val 8100000"/>
            <a:gd name="adj3" fmla="val 342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48BEF3B-BFD3-494C-9F54-870DBCD47C97}">
      <dsp:nvSpPr>
        <dsp:cNvPr id="0" name=""/>
        <dsp:cNvSpPr/>
      </dsp:nvSpPr>
      <dsp:spPr>
        <a:xfrm>
          <a:off x="938609" y="326787"/>
          <a:ext cx="2956400" cy="2956400"/>
        </a:xfrm>
        <a:prstGeom prst="blockArc">
          <a:avLst>
            <a:gd name="adj1" fmla="val 2700000"/>
            <a:gd name="adj2" fmla="val 5400000"/>
            <a:gd name="adj3" fmla="val 342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7D3F513-C079-4129-A01F-5B75B54A8404}">
      <dsp:nvSpPr>
        <dsp:cNvPr id="0" name=""/>
        <dsp:cNvSpPr/>
      </dsp:nvSpPr>
      <dsp:spPr>
        <a:xfrm>
          <a:off x="938609" y="326787"/>
          <a:ext cx="2956400" cy="2956400"/>
        </a:xfrm>
        <a:prstGeom prst="blockArc">
          <a:avLst>
            <a:gd name="adj1" fmla="val 0"/>
            <a:gd name="adj2" fmla="val 2700000"/>
            <a:gd name="adj3" fmla="val 342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5041DB1-9846-401A-9B4B-0D047A5D1641}">
      <dsp:nvSpPr>
        <dsp:cNvPr id="0" name=""/>
        <dsp:cNvSpPr/>
      </dsp:nvSpPr>
      <dsp:spPr>
        <a:xfrm>
          <a:off x="938609" y="326787"/>
          <a:ext cx="2956400" cy="2956400"/>
        </a:xfrm>
        <a:prstGeom prst="blockArc">
          <a:avLst>
            <a:gd name="adj1" fmla="val 18900000"/>
            <a:gd name="adj2" fmla="val 0"/>
            <a:gd name="adj3" fmla="val 342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DE9FC97-B794-4B7D-AE05-05DD64669A62}">
      <dsp:nvSpPr>
        <dsp:cNvPr id="0" name=""/>
        <dsp:cNvSpPr/>
      </dsp:nvSpPr>
      <dsp:spPr>
        <a:xfrm>
          <a:off x="938609" y="326787"/>
          <a:ext cx="2956400" cy="2956400"/>
        </a:xfrm>
        <a:prstGeom prst="blockArc">
          <a:avLst>
            <a:gd name="adj1" fmla="val 16200000"/>
            <a:gd name="adj2" fmla="val 18900000"/>
            <a:gd name="adj3" fmla="val 342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0AAF90D-CD83-4776-803E-7414896CAB65}">
      <dsp:nvSpPr>
        <dsp:cNvPr id="0" name=""/>
        <dsp:cNvSpPr/>
      </dsp:nvSpPr>
      <dsp:spPr>
        <a:xfrm>
          <a:off x="1915274" y="1303452"/>
          <a:ext cx="1003070" cy="100307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zh-CN" altLang="en-US" sz="2500" kern="1200" dirty="0">
              <a:latin typeface="楷体" panose="02010609060101010101" charset="-122"/>
              <a:ea typeface="楷体" panose="02010609060101010101" charset="-122"/>
            </a:rPr>
            <a:t>影响</a:t>
          </a:r>
        </a:p>
      </dsp:txBody>
      <dsp:txXfrm>
        <a:off x="1915274" y="1303452"/>
        <a:ext cx="1003070" cy="1003070"/>
      </dsp:txXfrm>
    </dsp:sp>
    <dsp:sp modelId="{A8A666AD-02B7-4F80-A77C-BE2A6154C2B9}">
      <dsp:nvSpPr>
        <dsp:cNvPr id="0" name=""/>
        <dsp:cNvSpPr/>
      </dsp:nvSpPr>
      <dsp:spPr>
        <a:xfrm>
          <a:off x="2065735" y="989"/>
          <a:ext cx="702149" cy="70214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容量</a:t>
          </a:r>
        </a:p>
      </dsp:txBody>
      <dsp:txXfrm>
        <a:off x="2065735" y="989"/>
        <a:ext cx="702149" cy="702149"/>
      </dsp:txXfrm>
    </dsp:sp>
    <dsp:sp modelId="{5876D601-9B77-4537-B5A9-5DAED1100A4A}">
      <dsp:nvSpPr>
        <dsp:cNvPr id="0" name=""/>
        <dsp:cNvSpPr/>
      </dsp:nvSpPr>
      <dsp:spPr>
        <a:xfrm>
          <a:off x="3093107" y="426541"/>
          <a:ext cx="702149" cy="7021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内阻</a:t>
          </a:r>
        </a:p>
      </dsp:txBody>
      <dsp:txXfrm>
        <a:off x="3093107" y="426541"/>
        <a:ext cx="702149" cy="702149"/>
      </dsp:txXfrm>
    </dsp:sp>
    <dsp:sp modelId="{9F29EDBD-28E9-4A7C-950B-8CC9E7FA3BCD}">
      <dsp:nvSpPr>
        <dsp:cNvPr id="0" name=""/>
        <dsp:cNvSpPr/>
      </dsp:nvSpPr>
      <dsp:spPr>
        <a:xfrm>
          <a:off x="3518658" y="1453912"/>
          <a:ext cx="702149" cy="70214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电压</a:t>
          </a:r>
        </a:p>
      </dsp:txBody>
      <dsp:txXfrm>
        <a:off x="3518658" y="1453912"/>
        <a:ext cx="702149" cy="702149"/>
      </dsp:txXfrm>
    </dsp:sp>
    <dsp:sp modelId="{6ED5A2FC-8C13-46A3-971C-4FB6FDF37D3B}">
      <dsp:nvSpPr>
        <dsp:cNvPr id="0" name=""/>
        <dsp:cNvSpPr/>
      </dsp:nvSpPr>
      <dsp:spPr>
        <a:xfrm>
          <a:off x="3093107" y="2481284"/>
          <a:ext cx="702149" cy="702149"/>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高温</a:t>
          </a:r>
        </a:p>
      </dsp:txBody>
      <dsp:txXfrm>
        <a:off x="3093107" y="2481284"/>
        <a:ext cx="702149" cy="702149"/>
      </dsp:txXfrm>
    </dsp:sp>
    <dsp:sp modelId="{74309BF2-795F-4785-99C2-39D2005E256F}">
      <dsp:nvSpPr>
        <dsp:cNvPr id="0" name=""/>
        <dsp:cNvSpPr/>
      </dsp:nvSpPr>
      <dsp:spPr>
        <a:xfrm>
          <a:off x="2065735" y="2906835"/>
          <a:ext cx="702149" cy="702149"/>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低温</a:t>
          </a:r>
        </a:p>
      </dsp:txBody>
      <dsp:txXfrm>
        <a:off x="2065735" y="2906835"/>
        <a:ext cx="702149" cy="702149"/>
      </dsp:txXfrm>
    </dsp:sp>
    <dsp:sp modelId="{46DF5331-A476-4DA8-81DC-B1AD0E2BB627}">
      <dsp:nvSpPr>
        <dsp:cNvPr id="0" name=""/>
        <dsp:cNvSpPr/>
      </dsp:nvSpPr>
      <dsp:spPr>
        <a:xfrm>
          <a:off x="1038363" y="2481284"/>
          <a:ext cx="702149" cy="70214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倍率</a:t>
          </a:r>
        </a:p>
      </dsp:txBody>
      <dsp:txXfrm>
        <a:off x="1038363" y="2481284"/>
        <a:ext cx="702149" cy="702149"/>
      </dsp:txXfrm>
    </dsp:sp>
    <dsp:sp modelId="{C363650E-E21A-4F86-8613-BEE68E580D96}">
      <dsp:nvSpPr>
        <dsp:cNvPr id="0" name=""/>
        <dsp:cNvSpPr/>
      </dsp:nvSpPr>
      <dsp:spPr>
        <a:xfrm>
          <a:off x="612812" y="1453912"/>
          <a:ext cx="702149" cy="702149"/>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寿命</a:t>
          </a:r>
        </a:p>
      </dsp:txBody>
      <dsp:txXfrm>
        <a:off x="612812" y="1453912"/>
        <a:ext cx="702149" cy="702149"/>
      </dsp:txXfrm>
    </dsp:sp>
    <dsp:sp modelId="{397A6732-1283-4444-8085-0B7806503370}">
      <dsp:nvSpPr>
        <dsp:cNvPr id="0" name=""/>
        <dsp:cNvSpPr/>
      </dsp:nvSpPr>
      <dsp:spPr>
        <a:xfrm>
          <a:off x="1038363" y="426541"/>
          <a:ext cx="702149" cy="702149"/>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latin typeface="楷体" panose="02010609060101010101" charset="-122"/>
              <a:ea typeface="楷体" panose="02010609060101010101" charset="-122"/>
            </a:rPr>
            <a:t>安全</a:t>
          </a:r>
        </a:p>
      </dsp:txBody>
      <dsp:txXfrm>
        <a:off x="1038363" y="426541"/>
        <a:ext cx="702149" cy="702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A485F-D7DE-4C11-AE95-37DAB1A008E9}">
      <dsp:nvSpPr>
        <dsp:cNvPr id="0" name=""/>
        <dsp:cNvSpPr/>
      </dsp:nvSpPr>
      <dsp:spPr>
        <a:xfrm>
          <a:off x="1708959" y="162809"/>
          <a:ext cx="2104004" cy="2104004"/>
        </a:xfrm>
        <a:prstGeom prst="pie">
          <a:avLst>
            <a:gd name="adj1" fmla="val 16200000"/>
            <a:gd name="adj2" fmla="val 18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tx1"/>
              </a:solidFill>
            </a:rPr>
            <a:t>超声焊接</a:t>
          </a:r>
        </a:p>
      </dsp:txBody>
      <dsp:txXfrm>
        <a:off x="2817819" y="608658"/>
        <a:ext cx="751430" cy="626191"/>
      </dsp:txXfrm>
    </dsp:sp>
    <dsp:sp modelId="{5B210F25-DCC4-4C37-96AD-2C250C3587E9}">
      <dsp:nvSpPr>
        <dsp:cNvPr id="0" name=""/>
        <dsp:cNvSpPr/>
      </dsp:nvSpPr>
      <dsp:spPr>
        <a:xfrm>
          <a:off x="1665626" y="237952"/>
          <a:ext cx="2104004" cy="2104004"/>
        </a:xfrm>
        <a:prstGeom prst="pie">
          <a:avLst>
            <a:gd name="adj1" fmla="val 1800000"/>
            <a:gd name="adj2" fmla="val 900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tx1"/>
              </a:solidFill>
            </a:rPr>
            <a:t>电阻焊接</a:t>
          </a:r>
        </a:p>
      </dsp:txBody>
      <dsp:txXfrm>
        <a:off x="2166580" y="1603050"/>
        <a:ext cx="1127145" cy="551048"/>
      </dsp:txXfrm>
    </dsp:sp>
    <dsp:sp modelId="{DCCE31A9-3977-448F-AB90-EA9580AE4164}">
      <dsp:nvSpPr>
        <dsp:cNvPr id="0" name=""/>
        <dsp:cNvSpPr/>
      </dsp:nvSpPr>
      <dsp:spPr>
        <a:xfrm>
          <a:off x="1622294" y="162809"/>
          <a:ext cx="2104004" cy="2104004"/>
        </a:xfrm>
        <a:prstGeom prst="pie">
          <a:avLst>
            <a:gd name="adj1" fmla="val 900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tx1"/>
              </a:solidFill>
            </a:rPr>
            <a:t>激光焊</a:t>
          </a:r>
        </a:p>
      </dsp:txBody>
      <dsp:txXfrm>
        <a:off x="1866008" y="608658"/>
        <a:ext cx="751430" cy="626191"/>
      </dsp:txXfrm>
    </dsp:sp>
    <dsp:sp modelId="{4F8F6685-E3D7-4907-B347-E757EEE3B940}">
      <dsp:nvSpPr>
        <dsp:cNvPr id="0" name=""/>
        <dsp:cNvSpPr/>
      </dsp:nvSpPr>
      <dsp:spPr>
        <a:xfrm>
          <a:off x="1578885" y="32561"/>
          <a:ext cx="2364500" cy="2364500"/>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1925818-C768-488E-A4B9-2A3FAD87F4C1}">
      <dsp:nvSpPr>
        <dsp:cNvPr id="0" name=""/>
        <dsp:cNvSpPr/>
      </dsp:nvSpPr>
      <dsp:spPr>
        <a:xfrm>
          <a:off x="1535378" y="107571"/>
          <a:ext cx="2364500" cy="2364500"/>
        </a:xfrm>
        <a:prstGeom prst="circularArrow">
          <a:avLst>
            <a:gd name="adj1" fmla="val 5085"/>
            <a:gd name="adj2" fmla="val 327528"/>
            <a:gd name="adj3" fmla="val 8671970"/>
            <a:gd name="adj4" fmla="val 1800502"/>
            <a:gd name="adj5" fmla="val 5932"/>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7A9EB81-CD29-4E8D-AD94-0EF259E00CEC}">
      <dsp:nvSpPr>
        <dsp:cNvPr id="0" name=""/>
        <dsp:cNvSpPr/>
      </dsp:nvSpPr>
      <dsp:spPr>
        <a:xfrm>
          <a:off x="1491872" y="32561"/>
          <a:ext cx="2364500" cy="2364500"/>
        </a:xfrm>
        <a:prstGeom prst="circularArrow">
          <a:avLst>
            <a:gd name="adj1" fmla="val 5085"/>
            <a:gd name="adj2" fmla="val 327528"/>
            <a:gd name="adj3" fmla="val 15873039"/>
            <a:gd name="adj4" fmla="val 9000000"/>
            <a:gd name="adj5" fmla="val 5932"/>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C39C2-649E-488A-8984-6AB22752A3FA}">
      <dsp:nvSpPr>
        <dsp:cNvPr id="0" name=""/>
        <dsp:cNvSpPr/>
      </dsp:nvSpPr>
      <dsp:spPr>
        <a:xfrm>
          <a:off x="111951" y="30208"/>
          <a:ext cx="2433611" cy="608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altLang="zh-CN" sz="1200" b="1" kern="1200" dirty="0">
              <a:latin typeface="微软雅黑" panose="020B0503020204020204" pitchFamily="34" charset="-122"/>
              <a:ea typeface="微软雅黑" panose="020B0503020204020204" pitchFamily="34" charset="-122"/>
              <a:cs typeface="+mn-ea"/>
              <a:sym typeface="+mn-lt"/>
            </a:rPr>
            <a:t>battery+</a:t>
          </a:r>
          <a:r>
            <a:rPr lang="zh-CN" altLang="en-US" sz="1200" b="1" kern="1200" dirty="0">
              <a:latin typeface="微软雅黑" panose="020B0503020204020204" pitchFamily="34" charset="-122"/>
              <a:ea typeface="微软雅黑" panose="020B0503020204020204" pitchFamily="34" charset="-122"/>
              <a:cs typeface="+mn-ea"/>
              <a:sym typeface="+mn-lt"/>
            </a:rPr>
            <a:t>management chip</a:t>
          </a:r>
          <a:r>
            <a:rPr lang="en-US" altLang="zh-CN" sz="1200" b="1" kern="1200" dirty="0">
              <a:latin typeface="微软雅黑" panose="020B0503020204020204" pitchFamily="34" charset="-122"/>
              <a:ea typeface="微软雅黑" panose="020B0503020204020204" pitchFamily="34" charset="-122"/>
              <a:cs typeface="+mn-ea"/>
              <a:sym typeface="+mn-lt"/>
            </a:rPr>
            <a:t>+bluetooth+</a:t>
          </a:r>
          <a:r>
            <a:rPr sz="1200" b="1" kern="1200" dirty="0">
              <a:latin typeface="微软雅黑" panose="020B0503020204020204" pitchFamily="34" charset="-122"/>
              <a:ea typeface="微软雅黑" panose="020B0503020204020204" pitchFamily="34" charset="-122"/>
              <a:cs typeface="+mn-ea"/>
              <a:sym typeface="+mn-lt"/>
            </a:rPr>
            <a:t>transfe</a:t>
          </a:r>
          <a:r>
            <a:rPr lang="en-US" altLang="zh-CN" sz="1200" b="1" kern="1200" dirty="0">
              <a:latin typeface="微软雅黑" panose="020B0503020204020204" pitchFamily="34" charset="-122"/>
              <a:ea typeface="微软雅黑" panose="020B0503020204020204" pitchFamily="34" charset="-122"/>
              <a:cs typeface="+mn-ea"/>
              <a:sym typeface="+mn-lt"/>
            </a:rPr>
            <a:t>+gprs</a:t>
          </a:r>
          <a:endParaRPr lang="zh-CN" altLang="en-US" sz="1200" b="1" kern="1200" dirty="0">
            <a:latin typeface="微软雅黑" panose="020B0503020204020204" pitchFamily="34" charset="-122"/>
            <a:ea typeface="微软雅黑" panose="020B0503020204020204" pitchFamily="34" charset="-122"/>
            <a:cs typeface="+mn-ea"/>
            <a:sym typeface="+mn-lt"/>
          </a:endParaRPr>
        </a:p>
      </dsp:txBody>
      <dsp:txXfrm>
        <a:off x="129770" y="48027"/>
        <a:ext cx="2397973" cy="572764"/>
      </dsp:txXfrm>
    </dsp:sp>
    <dsp:sp modelId="{68040271-0217-4E0D-8E27-1332031F54F7}">
      <dsp:nvSpPr>
        <dsp:cNvPr id="0" name=""/>
        <dsp:cNvSpPr/>
      </dsp:nvSpPr>
      <dsp:spPr>
        <a:xfrm rot="5166109">
          <a:off x="1254946" y="640018"/>
          <a:ext cx="207927" cy="27378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latin typeface="微软雅黑" panose="020B0503020204020204" pitchFamily="34" charset="-122"/>
            <a:ea typeface="微软雅黑" panose="020B0503020204020204" pitchFamily="34" charset="-122"/>
          </a:endParaRPr>
        </a:p>
      </dsp:txBody>
      <dsp:txXfrm rot="-5400000">
        <a:off x="1274655" y="673017"/>
        <a:ext cx="164269" cy="145549"/>
      </dsp:txXfrm>
    </dsp:sp>
    <dsp:sp modelId="{D78CB5B4-C6B8-4687-8F77-0E4F52980488}">
      <dsp:nvSpPr>
        <dsp:cNvPr id="0" name=""/>
        <dsp:cNvSpPr/>
      </dsp:nvSpPr>
      <dsp:spPr>
        <a:xfrm>
          <a:off x="172256" y="915206"/>
          <a:ext cx="2433611" cy="608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sz="1200" b="1" kern="1200" dirty="0">
              <a:latin typeface="微软雅黑" panose="020B0503020204020204" pitchFamily="34" charset="-122"/>
              <a:ea typeface="微软雅黑" panose="020B0503020204020204" pitchFamily="34" charset="-122"/>
              <a:cs typeface="+mn-ea"/>
              <a:sym typeface="+mn-lt"/>
            </a:rPr>
            <a:t>Android and IOS System APP</a:t>
          </a:r>
        </a:p>
      </dsp:txBody>
      <dsp:txXfrm>
        <a:off x="190075" y="933025"/>
        <a:ext cx="2397973" cy="572764"/>
      </dsp:txXfrm>
    </dsp:sp>
    <dsp:sp modelId="{02887D87-EE34-44AA-BF19-28E13AC4C4F0}">
      <dsp:nvSpPr>
        <dsp:cNvPr id="0" name=""/>
        <dsp:cNvSpPr/>
      </dsp:nvSpPr>
      <dsp:spPr>
        <a:xfrm rot="5614694">
          <a:off x="1246230" y="1538819"/>
          <a:ext cx="228596" cy="27378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latin typeface="微软雅黑" panose="020B0503020204020204" pitchFamily="34" charset="-122"/>
            <a:ea typeface="微软雅黑" panose="020B0503020204020204" pitchFamily="34" charset="-122"/>
          </a:endParaRPr>
        </a:p>
      </dsp:txBody>
      <dsp:txXfrm rot="-5400000">
        <a:off x="1280534" y="1561478"/>
        <a:ext cx="164269" cy="160017"/>
      </dsp:txXfrm>
    </dsp:sp>
    <dsp:sp modelId="{EFFDE9E8-3065-4243-B40F-22C3BA45F090}">
      <dsp:nvSpPr>
        <dsp:cNvPr id="0" name=""/>
        <dsp:cNvSpPr/>
      </dsp:nvSpPr>
      <dsp:spPr>
        <a:xfrm>
          <a:off x="115188" y="1827811"/>
          <a:ext cx="2433611" cy="608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zh-CN" altLang="en-US" sz="1200" b="1" kern="1200" dirty="0">
              <a:latin typeface="微软雅黑" panose="020B0503020204020204" pitchFamily="34" charset="-122"/>
              <a:ea typeface="微软雅黑" panose="020B0503020204020204" pitchFamily="34" charset="-122"/>
              <a:cs typeface="+mn-ea"/>
              <a:sym typeface="+mn-lt"/>
            </a:rPr>
            <a:t>Mobile phone scanning</a:t>
          </a:r>
        </a:p>
      </dsp:txBody>
      <dsp:txXfrm>
        <a:off x="133007" y="1845630"/>
        <a:ext cx="2397973" cy="572764"/>
      </dsp:txXfrm>
    </dsp:sp>
    <dsp:sp modelId="{FC734814-9D6F-499C-B069-2ECAEA7E9CD9}">
      <dsp:nvSpPr>
        <dsp:cNvPr id="0" name=""/>
        <dsp:cNvSpPr/>
      </dsp:nvSpPr>
      <dsp:spPr>
        <a:xfrm rot="5185306">
          <a:off x="1246230" y="2451424"/>
          <a:ext cx="228596" cy="27378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latin typeface="微软雅黑" panose="020B0503020204020204" pitchFamily="34" charset="-122"/>
            <a:ea typeface="微软雅黑" panose="020B0503020204020204" pitchFamily="34" charset="-122"/>
          </a:endParaRPr>
        </a:p>
      </dsp:txBody>
      <dsp:txXfrm rot="-5400000">
        <a:off x="1276253" y="2474083"/>
        <a:ext cx="164269" cy="160017"/>
      </dsp:txXfrm>
    </dsp:sp>
    <dsp:sp modelId="{AA7AFF89-1EAD-458D-AA3A-1DC046097F94}">
      <dsp:nvSpPr>
        <dsp:cNvPr id="0" name=""/>
        <dsp:cNvSpPr/>
      </dsp:nvSpPr>
      <dsp:spPr>
        <a:xfrm>
          <a:off x="172256" y="2740415"/>
          <a:ext cx="2433611" cy="608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zh-CN" altLang="en-US" sz="1200" b="1" kern="1200" dirty="0">
              <a:latin typeface="微软雅黑" panose="020B0503020204020204" pitchFamily="34" charset="-122"/>
              <a:ea typeface="微软雅黑" panose="020B0503020204020204" pitchFamily="34" charset="-122"/>
              <a:cs typeface="+mn-ea"/>
              <a:sym typeface="+mn-lt"/>
            </a:rPr>
            <a:t>install </a:t>
          </a:r>
          <a:r>
            <a:rPr lang="en-US" altLang="zh-CN" sz="1200" b="1" kern="1200" dirty="0">
              <a:latin typeface="微软雅黑" panose="020B0503020204020204" pitchFamily="34" charset="-122"/>
              <a:ea typeface="微软雅黑" panose="020B0503020204020204" pitchFamily="34" charset="-122"/>
              <a:cs typeface="+mn-ea"/>
              <a:sym typeface="+mn-lt"/>
            </a:rPr>
            <a:t>APP</a:t>
          </a:r>
          <a:endParaRPr lang="zh-CN" altLang="en-US" sz="1200" b="1" kern="1200" dirty="0">
            <a:latin typeface="微软雅黑" panose="020B0503020204020204" pitchFamily="34" charset="-122"/>
            <a:ea typeface="微软雅黑" panose="020B0503020204020204" pitchFamily="34" charset="-122"/>
            <a:cs typeface="+mn-ea"/>
            <a:sym typeface="+mn-lt"/>
          </a:endParaRPr>
        </a:p>
      </dsp:txBody>
      <dsp:txXfrm>
        <a:off x="190075" y="2758234"/>
        <a:ext cx="2397973" cy="572764"/>
      </dsp:txXfrm>
    </dsp:sp>
    <dsp:sp modelId="{CDABBBB1-1820-4022-A12F-A6091A5A5748}">
      <dsp:nvSpPr>
        <dsp:cNvPr id="0" name=""/>
        <dsp:cNvSpPr/>
      </dsp:nvSpPr>
      <dsp:spPr>
        <a:xfrm rot="5400000">
          <a:off x="1274986" y="3364028"/>
          <a:ext cx="228151" cy="27378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b="1" kern="1200">
            <a:latin typeface="微软雅黑" panose="020B0503020204020204" pitchFamily="34" charset="-122"/>
            <a:ea typeface="微软雅黑" panose="020B0503020204020204" pitchFamily="34" charset="-122"/>
          </a:endParaRPr>
        </a:p>
      </dsp:txBody>
      <dsp:txXfrm rot="-5400000">
        <a:off x="1306928" y="3386843"/>
        <a:ext cx="164269" cy="159706"/>
      </dsp:txXfrm>
    </dsp:sp>
    <dsp:sp modelId="{03494F8B-53BB-4159-8719-6EE0EF84B642}">
      <dsp:nvSpPr>
        <dsp:cNvPr id="0" name=""/>
        <dsp:cNvSpPr/>
      </dsp:nvSpPr>
      <dsp:spPr>
        <a:xfrm>
          <a:off x="172256" y="3653019"/>
          <a:ext cx="2433611" cy="608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zh-CN" altLang="en-US" sz="1200" b="1" kern="1200" dirty="0">
              <a:latin typeface="微软雅黑" panose="020B0503020204020204" pitchFamily="34" charset="-122"/>
              <a:ea typeface="微软雅黑" panose="020B0503020204020204" pitchFamily="34" charset="-122"/>
              <a:cs typeface="+mn-ea"/>
              <a:sym typeface="+mn-lt"/>
            </a:rPr>
            <a:t>Match with battery</a:t>
          </a:r>
        </a:p>
      </dsp:txBody>
      <dsp:txXfrm>
        <a:off x="190075" y="3670838"/>
        <a:ext cx="2397973" cy="572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49403-6EBC-45FA-A037-A56C17A79380}">
      <dsp:nvSpPr>
        <dsp:cNvPr id="0" name=""/>
        <dsp:cNvSpPr/>
      </dsp:nvSpPr>
      <dsp:spPr>
        <a:xfrm>
          <a:off x="0" y="1152130"/>
          <a:ext cx="10441160" cy="1602050"/>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B8677-2009-4EE1-8095-3B1D5B7D161D}">
      <dsp:nvSpPr>
        <dsp:cNvPr id="0" name=""/>
        <dsp:cNvSpPr/>
      </dsp:nvSpPr>
      <dsp:spPr>
        <a:xfrm>
          <a:off x="5272" y="0"/>
          <a:ext cx="1376109"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endParaRPr lang="zh-CN" altLang="en-US" sz="1800" kern="1200" dirty="0"/>
        </a:p>
      </dsp:txBody>
      <dsp:txXfrm>
        <a:off x="5272" y="0"/>
        <a:ext cx="1376109" cy="1602050"/>
      </dsp:txXfrm>
    </dsp:sp>
    <dsp:sp modelId="{FBE8495E-637B-45AF-B6AA-42679520B4AA}">
      <dsp:nvSpPr>
        <dsp:cNvPr id="0" name=""/>
        <dsp:cNvSpPr/>
      </dsp:nvSpPr>
      <dsp:spPr>
        <a:xfrm>
          <a:off x="529677" y="1812303"/>
          <a:ext cx="400512" cy="4005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3E791-57BB-44B1-A8DC-64C120D40BF2}">
      <dsp:nvSpPr>
        <dsp:cNvPr id="0" name=""/>
        <dsp:cNvSpPr/>
      </dsp:nvSpPr>
      <dsp:spPr>
        <a:xfrm>
          <a:off x="1296144" y="2263552"/>
          <a:ext cx="9538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100000"/>
            </a:lnSpc>
            <a:spcBef>
              <a:spcPct val="0"/>
            </a:spcBef>
            <a:spcAft>
              <a:spcPct val="35000"/>
            </a:spcAft>
            <a:buNone/>
          </a:pPr>
          <a:endParaRPr sz="6500" kern="1200"/>
        </a:p>
      </dsp:txBody>
      <dsp:txXfrm>
        <a:off x="1296144" y="2263552"/>
        <a:ext cx="953888" cy="1602050"/>
      </dsp:txXfrm>
    </dsp:sp>
    <dsp:sp modelId="{F46C0FD5-E378-4AF2-8868-A94E2CEB6385}">
      <dsp:nvSpPr>
        <dsp:cNvPr id="0" name=""/>
        <dsp:cNvSpPr/>
      </dsp:nvSpPr>
      <dsp:spPr>
        <a:xfrm>
          <a:off x="1589755" y="1802306"/>
          <a:ext cx="400512" cy="400512"/>
        </a:xfrm>
        <a:prstGeom prst="ellipse">
          <a:avLst/>
        </a:prstGeom>
        <a:solidFill>
          <a:schemeClr val="accent3">
            <a:hueOff val="1250029"/>
            <a:satOff val="-1876"/>
            <a:lumOff val="-3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41577-3332-4C7D-98B9-32063A6E276B}">
      <dsp:nvSpPr>
        <dsp:cNvPr id="0" name=""/>
        <dsp:cNvSpPr/>
      </dsp:nvSpPr>
      <dsp:spPr>
        <a:xfrm>
          <a:off x="2418779" y="0"/>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2418779" y="0"/>
        <a:ext cx="835088" cy="1602050"/>
      </dsp:txXfrm>
    </dsp:sp>
    <dsp:sp modelId="{D93479D2-DA95-45E0-A96F-9438A2C4F82D}">
      <dsp:nvSpPr>
        <dsp:cNvPr id="0" name=""/>
        <dsp:cNvSpPr/>
      </dsp:nvSpPr>
      <dsp:spPr>
        <a:xfrm>
          <a:off x="2636067" y="1802306"/>
          <a:ext cx="400512" cy="400512"/>
        </a:xfrm>
        <a:prstGeom prst="ellipse">
          <a:avLst/>
        </a:prstGeom>
        <a:solidFill>
          <a:schemeClr val="accent3">
            <a:hueOff val="2500059"/>
            <a:satOff val="-3751"/>
            <a:lumOff val="-6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6EE49-021E-49EF-8540-2E7190F073B5}">
      <dsp:nvSpPr>
        <dsp:cNvPr id="0" name=""/>
        <dsp:cNvSpPr/>
      </dsp:nvSpPr>
      <dsp:spPr>
        <a:xfrm>
          <a:off x="3295622" y="2403074"/>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3295622" y="2403074"/>
        <a:ext cx="835088" cy="1602050"/>
      </dsp:txXfrm>
    </dsp:sp>
    <dsp:sp modelId="{3DF22B60-E5F4-456B-A68E-E8C12C13975C}">
      <dsp:nvSpPr>
        <dsp:cNvPr id="0" name=""/>
        <dsp:cNvSpPr/>
      </dsp:nvSpPr>
      <dsp:spPr>
        <a:xfrm>
          <a:off x="3512910" y="1802306"/>
          <a:ext cx="400512" cy="400512"/>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24013-2D6F-40BC-AC6D-05AF03659B04}">
      <dsp:nvSpPr>
        <dsp:cNvPr id="0" name=""/>
        <dsp:cNvSpPr/>
      </dsp:nvSpPr>
      <dsp:spPr>
        <a:xfrm>
          <a:off x="4172466" y="0"/>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4172466" y="0"/>
        <a:ext cx="835088" cy="1602050"/>
      </dsp:txXfrm>
    </dsp:sp>
    <dsp:sp modelId="{F8E234EB-4029-426E-9820-B368995C8860}">
      <dsp:nvSpPr>
        <dsp:cNvPr id="0" name=""/>
        <dsp:cNvSpPr/>
      </dsp:nvSpPr>
      <dsp:spPr>
        <a:xfrm>
          <a:off x="4389754" y="1802306"/>
          <a:ext cx="400512" cy="400512"/>
        </a:xfrm>
        <a:prstGeom prst="ellipse">
          <a:avLst/>
        </a:prstGeom>
        <a:solidFill>
          <a:schemeClr val="accent3">
            <a:hueOff val="5000117"/>
            <a:satOff val="-7502"/>
            <a:lumOff val="-12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061863-76F2-4C43-8C5D-016C3382BCEC}">
      <dsp:nvSpPr>
        <dsp:cNvPr id="0" name=""/>
        <dsp:cNvSpPr/>
      </dsp:nvSpPr>
      <dsp:spPr>
        <a:xfrm>
          <a:off x="5049309" y="2403074"/>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5049309" y="2403074"/>
        <a:ext cx="835088" cy="1602050"/>
      </dsp:txXfrm>
    </dsp:sp>
    <dsp:sp modelId="{C673F0C0-74B1-474A-AE61-44C29C49A13F}">
      <dsp:nvSpPr>
        <dsp:cNvPr id="0" name=""/>
        <dsp:cNvSpPr/>
      </dsp:nvSpPr>
      <dsp:spPr>
        <a:xfrm>
          <a:off x="5266597" y="1802306"/>
          <a:ext cx="400512" cy="400512"/>
        </a:xfrm>
        <a:prstGeom prst="ellipse">
          <a:avLst/>
        </a:prstGeom>
        <a:solidFill>
          <a:schemeClr val="accent3">
            <a:hueOff val="6250147"/>
            <a:satOff val="-9378"/>
            <a:lumOff val="-15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8A0369-5135-42AA-B573-688FF3896D8F}">
      <dsp:nvSpPr>
        <dsp:cNvPr id="0" name=""/>
        <dsp:cNvSpPr/>
      </dsp:nvSpPr>
      <dsp:spPr>
        <a:xfrm>
          <a:off x="5926152" y="0"/>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5926152" y="0"/>
        <a:ext cx="835088" cy="1602050"/>
      </dsp:txXfrm>
    </dsp:sp>
    <dsp:sp modelId="{0D7BF3C6-100F-435A-B442-1EFA23B28158}">
      <dsp:nvSpPr>
        <dsp:cNvPr id="0" name=""/>
        <dsp:cNvSpPr/>
      </dsp:nvSpPr>
      <dsp:spPr>
        <a:xfrm>
          <a:off x="6143440" y="1802306"/>
          <a:ext cx="400512" cy="400512"/>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6268EC-10CA-4C43-87C9-46FF45ABF0BD}">
      <dsp:nvSpPr>
        <dsp:cNvPr id="0" name=""/>
        <dsp:cNvSpPr/>
      </dsp:nvSpPr>
      <dsp:spPr>
        <a:xfrm>
          <a:off x="6802996" y="2403074"/>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6802996" y="2403074"/>
        <a:ext cx="835088" cy="1602050"/>
      </dsp:txXfrm>
    </dsp:sp>
    <dsp:sp modelId="{1D85E25B-9B37-44EE-A15A-B5621A3BC4BB}">
      <dsp:nvSpPr>
        <dsp:cNvPr id="0" name=""/>
        <dsp:cNvSpPr/>
      </dsp:nvSpPr>
      <dsp:spPr>
        <a:xfrm>
          <a:off x="7020284" y="1802306"/>
          <a:ext cx="400512" cy="400512"/>
        </a:xfrm>
        <a:prstGeom prst="ellipse">
          <a:avLst/>
        </a:prstGeom>
        <a:solidFill>
          <a:schemeClr val="accent3">
            <a:hueOff val="8750205"/>
            <a:satOff val="-13129"/>
            <a:lumOff val="-2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03E9D-2D24-4701-968D-567F3BB782C3}">
      <dsp:nvSpPr>
        <dsp:cNvPr id="0" name=""/>
        <dsp:cNvSpPr/>
      </dsp:nvSpPr>
      <dsp:spPr>
        <a:xfrm>
          <a:off x="7679839" y="0"/>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b"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7679839" y="0"/>
        <a:ext cx="835088" cy="1602050"/>
      </dsp:txXfrm>
    </dsp:sp>
    <dsp:sp modelId="{3DC1FEE1-390E-47A7-A655-02735F5AC3E4}">
      <dsp:nvSpPr>
        <dsp:cNvPr id="0" name=""/>
        <dsp:cNvSpPr/>
      </dsp:nvSpPr>
      <dsp:spPr>
        <a:xfrm>
          <a:off x="7897127" y="1802306"/>
          <a:ext cx="400512" cy="400512"/>
        </a:xfrm>
        <a:prstGeom prst="ellipse">
          <a:avLst/>
        </a:prstGeom>
        <a:solidFill>
          <a:schemeClr val="accent3">
            <a:hueOff val="10000235"/>
            <a:satOff val="-15004"/>
            <a:lumOff val="-2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B2D8-5149-4A04-8BAE-4129C4AEDF0F}">
      <dsp:nvSpPr>
        <dsp:cNvPr id="0" name=""/>
        <dsp:cNvSpPr/>
      </dsp:nvSpPr>
      <dsp:spPr>
        <a:xfrm>
          <a:off x="8556682" y="2403074"/>
          <a:ext cx="835088" cy="160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8272" tIns="398272" rIns="398272" bIns="398272" numCol="1" spcCol="1270" anchor="t" anchorCtr="0">
          <a:noAutofit/>
        </a:bodyPr>
        <a:lstStyle/>
        <a:p>
          <a:pPr marL="0" lvl="0" indent="0" algn="ctr" defTabSz="2489200">
            <a:lnSpc>
              <a:spcPct val="90000"/>
            </a:lnSpc>
            <a:spcBef>
              <a:spcPct val="0"/>
            </a:spcBef>
            <a:spcAft>
              <a:spcPct val="35000"/>
            </a:spcAft>
            <a:buNone/>
          </a:pPr>
          <a:endParaRPr lang="zh-CN" altLang="en-US" sz="5600" kern="1200" dirty="0"/>
        </a:p>
      </dsp:txBody>
      <dsp:txXfrm>
        <a:off x="8556682" y="2403074"/>
        <a:ext cx="835088" cy="1602050"/>
      </dsp:txXfrm>
    </dsp:sp>
    <dsp:sp modelId="{8FC25BB3-002B-49A6-8B59-7F192555C962}">
      <dsp:nvSpPr>
        <dsp:cNvPr id="0" name=""/>
        <dsp:cNvSpPr/>
      </dsp:nvSpPr>
      <dsp:spPr>
        <a:xfrm>
          <a:off x="8773970" y="1802306"/>
          <a:ext cx="400512" cy="400512"/>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3.wmf" /><Relationship Id="rId2" Type="http://schemas.openxmlformats.org/officeDocument/2006/relationships/image" Target="../media/image42.wmf" /><Relationship Id="rId1" Type="http://schemas.openxmlformats.org/officeDocument/2006/relationships/image" Target="../media/image41.w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zh-CN" altLang="en-US" dirty="0"/>
              <a:t>各位尊敬的评审专家，下午好，我叫孙延先。下面由我来汇报申报资料。</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r>
              <a:rPr lang="zh-CN" altLang="en-US" dirty="0"/>
              <a:t>我的汇报分如下五个部分</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r>
              <a:rPr lang="zh-CN" altLang="en-US" dirty="0"/>
              <a:t>我的汇报分如下五个部分</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r>
              <a:rPr lang="zh-CN" altLang="en-US" dirty="0"/>
              <a:t>我的汇报分如下五个部分</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51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r>
              <a:rPr lang="zh-CN" altLang="en-US" dirty="0"/>
              <a:t>我的汇报分如下五个部分</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B9F9B7-C4CD-4181-9DB3-DB896540BF2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9F9B7-C4CD-4181-9DB3-DB896540BF2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2.jpeg" /></Relationships>
</file>

<file path=ppt/slides/_rels/slide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0.xml" /><Relationship Id="rId1" Type="http://schemas.openxmlformats.org/officeDocument/2006/relationships/slideLayout" Target="../slideLayouts/slideLayout2.xml" /><Relationship Id="rId5" Type="http://schemas.openxmlformats.org/officeDocument/2006/relationships/image" Target="../media/image29.jpeg" /><Relationship Id="rId4" Type="http://schemas.openxmlformats.org/officeDocument/2006/relationships/image" Target="../media/image28.jpeg" /></Relationships>
</file>

<file path=ppt/slides/_rels/slide1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1.xml" /><Relationship Id="rId1" Type="http://schemas.openxmlformats.org/officeDocument/2006/relationships/slideLayout" Target="../slideLayouts/slideLayout2.xml" /><Relationship Id="rId4" Type="http://schemas.openxmlformats.org/officeDocument/2006/relationships/image" Target="../media/image30.jpeg" /></Relationships>
</file>

<file path=ppt/slides/_rels/slide1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2.xml" /><Relationship Id="rId1" Type="http://schemas.openxmlformats.org/officeDocument/2006/relationships/slideLayout" Target="../slideLayouts/slideLayout2.xml" /><Relationship Id="rId4" Type="http://schemas.openxmlformats.org/officeDocument/2006/relationships/image" Target="../media/image25.jpeg" /></Relationships>
</file>

<file path=ppt/slides/_rels/slide13.xml.rels><?xml version="1.0" encoding="UTF-8" standalone="yes"?>
<Relationships xmlns="http://schemas.openxmlformats.org/package/2006/relationships"><Relationship Id="rId8" Type="http://schemas.openxmlformats.org/officeDocument/2006/relationships/image" Target="../media/image35.jpeg" /><Relationship Id="rId3" Type="http://schemas.openxmlformats.org/officeDocument/2006/relationships/image" Target="../media/image3.png" /><Relationship Id="rId7" Type="http://schemas.openxmlformats.org/officeDocument/2006/relationships/image" Target="../media/image34.jpeg" /><Relationship Id="rId2" Type="http://schemas.openxmlformats.org/officeDocument/2006/relationships/notesSlide" Target="../notesSlides/notesSlide13.xml" /><Relationship Id="rId1" Type="http://schemas.openxmlformats.org/officeDocument/2006/relationships/slideLayout" Target="../slideLayouts/slideLayout2.xml" /><Relationship Id="rId6" Type="http://schemas.openxmlformats.org/officeDocument/2006/relationships/image" Target="../media/image33.jpeg" /><Relationship Id="rId5" Type="http://schemas.openxmlformats.org/officeDocument/2006/relationships/image" Target="../media/image32.jpeg" /><Relationship Id="rId10" Type="http://schemas.openxmlformats.org/officeDocument/2006/relationships/image" Target="../media/image37.jpeg" /><Relationship Id="rId4" Type="http://schemas.openxmlformats.org/officeDocument/2006/relationships/image" Target="../media/image31.jpeg" /><Relationship Id="rId9" Type="http://schemas.openxmlformats.org/officeDocument/2006/relationships/image" Target="../media/image36.jpeg" /></Relationships>
</file>

<file path=ppt/slides/_rels/slide1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4.xml" /><Relationship Id="rId1" Type="http://schemas.openxmlformats.org/officeDocument/2006/relationships/slideLayout" Target="../slideLayouts/slideLayout2.xml" /><Relationship Id="rId5" Type="http://schemas.openxmlformats.org/officeDocument/2006/relationships/image" Target="../media/image25.jpeg" /><Relationship Id="rId4" Type="http://schemas.openxmlformats.org/officeDocument/2006/relationships/image" Target="../media/image38.jpeg" /></Relationships>
</file>

<file path=ppt/slides/_rels/slide1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6.xml" /><Relationship Id="rId1" Type="http://schemas.openxmlformats.org/officeDocument/2006/relationships/slideLayout" Target="../slideLayouts/slideLayout2.xml" /><Relationship Id="rId4" Type="http://schemas.openxmlformats.org/officeDocument/2006/relationships/image" Target="../media/image25.jpeg" /></Relationships>
</file>

<file path=ppt/slides/_rels/slide1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25.jpeg" /></Relationships>
</file>

<file path=ppt/slides/_rels/slide1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8.xml" /><Relationship Id="rId1" Type="http://schemas.openxmlformats.org/officeDocument/2006/relationships/slideLayout" Target="../slideLayouts/slideLayout2.xml" /><Relationship Id="rId4" Type="http://schemas.openxmlformats.org/officeDocument/2006/relationships/image" Target="../media/image39.emf" /></Relationships>
</file>

<file path=ppt/slides/_rels/slide1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19.xml" /><Relationship Id="rId1" Type="http://schemas.openxmlformats.org/officeDocument/2006/relationships/slideLayout" Target="../slideLayouts/slideLayout2.xml" /><Relationship Id="rId4" Type="http://schemas.openxmlformats.org/officeDocument/2006/relationships/image" Target="../media/image40.emf"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2.xml" /><Relationship Id="rId5" Type="http://schemas.openxmlformats.org/officeDocument/2006/relationships/image" Target="../media/image5.jpeg" /><Relationship Id="rId4" Type="http://schemas.openxmlformats.org/officeDocument/2006/relationships/image" Target="../media/image4.jpeg" /></Relationships>
</file>

<file path=ppt/slides/_rels/slide2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8" Type="http://schemas.openxmlformats.org/officeDocument/2006/relationships/image" Target="../media/image42.wmf" /><Relationship Id="rId3" Type="http://schemas.openxmlformats.org/officeDocument/2006/relationships/notesSlide" Target="../notesSlides/notesSlide21.xml" /><Relationship Id="rId7" Type="http://schemas.openxmlformats.org/officeDocument/2006/relationships/oleObject" Target="../embeddings/oleObject2.bin" /><Relationship Id="rId2" Type="http://schemas.openxmlformats.org/officeDocument/2006/relationships/slideLayout" Target="../slideLayouts/slideLayout2.xml" /><Relationship Id="rId1" Type="http://schemas.openxmlformats.org/officeDocument/2006/relationships/vmlDrawing" Target="../drawings/vmlDrawing1.vml" /><Relationship Id="rId6" Type="http://schemas.openxmlformats.org/officeDocument/2006/relationships/image" Target="../media/image41.wmf" /><Relationship Id="rId5" Type="http://schemas.openxmlformats.org/officeDocument/2006/relationships/oleObject" Target="../embeddings/oleObject1.bin" /><Relationship Id="rId10" Type="http://schemas.openxmlformats.org/officeDocument/2006/relationships/image" Target="../media/image43.wmf" /><Relationship Id="rId4" Type="http://schemas.openxmlformats.org/officeDocument/2006/relationships/image" Target="../media/image3.png" /><Relationship Id="rId9" Type="http://schemas.openxmlformats.org/officeDocument/2006/relationships/oleObject" Target="../embeddings/oleObject3.bin" /></Relationships>
</file>

<file path=ppt/slides/_rels/slide2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2.xml" /><Relationship Id="rId1" Type="http://schemas.openxmlformats.org/officeDocument/2006/relationships/slideLayout" Target="../slideLayouts/slideLayout2.xml" /><Relationship Id="rId5" Type="http://schemas.openxmlformats.org/officeDocument/2006/relationships/image" Target="../media/image25.jpeg" /><Relationship Id="rId4" Type="http://schemas.openxmlformats.org/officeDocument/2006/relationships/image" Target="../media/image44.png" /></Relationships>
</file>

<file path=ppt/slides/_rels/slide2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3.xml" /><Relationship Id="rId1" Type="http://schemas.openxmlformats.org/officeDocument/2006/relationships/slideLayout" Target="../slideLayouts/slideLayout2.xml" /><Relationship Id="rId4" Type="http://schemas.openxmlformats.org/officeDocument/2006/relationships/image" Target="../media/image45.png" /></Relationships>
</file>

<file path=ppt/slides/_rels/slide2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 /><Relationship Id="rId2" Type="http://schemas.openxmlformats.org/officeDocument/2006/relationships/slideLayout" Target="../slideLayouts/slideLayout2.xml" /><Relationship Id="rId1" Type="http://schemas.openxmlformats.org/officeDocument/2006/relationships/tags" Target="../tags/tag1.xml" /><Relationship Id="rId5" Type="http://schemas.openxmlformats.org/officeDocument/2006/relationships/image" Target="../media/image46.jpeg" /><Relationship Id="rId4" Type="http://schemas.openxmlformats.org/officeDocument/2006/relationships/image" Target="../media/image3.png" /></Relationships>
</file>

<file path=ppt/slides/_rels/slide2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28.xml"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2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9.xml" /><Relationship Id="rId1" Type="http://schemas.openxmlformats.org/officeDocument/2006/relationships/slideLayout" Target="../slideLayouts/slideLayout2.xml" /><Relationship Id="rId6" Type="http://schemas.openxmlformats.org/officeDocument/2006/relationships/image" Target="../media/image50.png" /><Relationship Id="rId5" Type="http://schemas.openxmlformats.org/officeDocument/2006/relationships/image" Target="../media/image49.jpeg" /><Relationship Id="rId4" Type="http://schemas.openxmlformats.org/officeDocument/2006/relationships/image" Target="../media/image48.png"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9.jpeg"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image" Target="../media/image8.jpeg" /><Relationship Id="rId5" Type="http://schemas.openxmlformats.org/officeDocument/2006/relationships/image" Target="../media/image7.jpeg" /><Relationship Id="rId4" Type="http://schemas.openxmlformats.org/officeDocument/2006/relationships/image" Target="../media/image6.png" /></Relationships>
</file>

<file path=ppt/slides/_rels/slide30.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25.jpeg" /><Relationship Id="rId2" Type="http://schemas.openxmlformats.org/officeDocument/2006/relationships/notesSlide" Target="../notesSlides/notesSlide30.xml" /><Relationship Id="rId1" Type="http://schemas.openxmlformats.org/officeDocument/2006/relationships/slideLayout" Target="../slideLayouts/slideLayout2.xml" /><Relationship Id="rId6" Type="http://schemas.openxmlformats.org/officeDocument/2006/relationships/image" Target="../media/image53.png" /><Relationship Id="rId5" Type="http://schemas.openxmlformats.org/officeDocument/2006/relationships/image" Target="../media/image52.png" /><Relationship Id="rId4" Type="http://schemas.openxmlformats.org/officeDocument/2006/relationships/image" Target="../media/image51.png" /></Relationships>
</file>

<file path=ppt/slides/_rels/slide3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2.xml" /><Relationship Id="rId1" Type="http://schemas.openxmlformats.org/officeDocument/2006/relationships/slideLayout" Target="../slideLayouts/slideLayout2.xml" /><Relationship Id="rId4" Type="http://schemas.openxmlformats.org/officeDocument/2006/relationships/image" Target="../media/image25.jpeg" /></Relationships>
</file>

<file path=ppt/slides/_rels/slide33.xml.rels><?xml version="1.0" encoding="UTF-8" standalone="yes"?>
<Relationships xmlns="http://schemas.openxmlformats.org/package/2006/relationships"><Relationship Id="rId8" Type="http://schemas.microsoft.com/office/2007/relationships/diagramDrawing" Target="../diagrams/drawing1.xml" /><Relationship Id="rId13" Type="http://schemas.microsoft.com/office/2007/relationships/diagramDrawing" Target="../diagrams/drawing2.xml" /><Relationship Id="rId3" Type="http://schemas.openxmlformats.org/officeDocument/2006/relationships/image" Target="../media/image3.png" /><Relationship Id="rId7" Type="http://schemas.openxmlformats.org/officeDocument/2006/relationships/diagramColors" Target="../diagrams/colors1.xml" /><Relationship Id="rId12" Type="http://schemas.openxmlformats.org/officeDocument/2006/relationships/diagramColors" Target="../diagrams/colors2.xml" /><Relationship Id="rId2" Type="http://schemas.openxmlformats.org/officeDocument/2006/relationships/notesSlide" Target="../notesSlides/notesSlide33.xml" /><Relationship Id="rId1" Type="http://schemas.openxmlformats.org/officeDocument/2006/relationships/slideLayout" Target="../slideLayouts/slideLayout2.xml" /><Relationship Id="rId6" Type="http://schemas.openxmlformats.org/officeDocument/2006/relationships/diagramQuickStyle" Target="../diagrams/quickStyle1.xml" /><Relationship Id="rId11" Type="http://schemas.openxmlformats.org/officeDocument/2006/relationships/diagramQuickStyle" Target="../diagrams/quickStyle2.xml" /><Relationship Id="rId5" Type="http://schemas.openxmlformats.org/officeDocument/2006/relationships/diagramLayout" Target="../diagrams/layout1.xml" /><Relationship Id="rId10" Type="http://schemas.openxmlformats.org/officeDocument/2006/relationships/diagramLayout" Target="../diagrams/layout2.xml" /><Relationship Id="rId4" Type="http://schemas.openxmlformats.org/officeDocument/2006/relationships/diagramData" Target="../diagrams/data1.xml" /><Relationship Id="rId9" Type="http://schemas.openxmlformats.org/officeDocument/2006/relationships/diagramData" Target="../diagrams/data2.xml" /><Relationship Id="rId14" Type="http://schemas.openxmlformats.org/officeDocument/2006/relationships/image" Target="../media/image25.jpeg" /></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 /><Relationship Id="rId2" Type="http://schemas.openxmlformats.org/officeDocument/2006/relationships/slideLayout" Target="../slideLayouts/slideLayout2.xml" /><Relationship Id="rId1" Type="http://schemas.openxmlformats.org/officeDocument/2006/relationships/tags" Target="../tags/tag2.xml" /><Relationship Id="rId4" Type="http://schemas.openxmlformats.org/officeDocument/2006/relationships/image" Target="../media/image3.png" /></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 /><Relationship Id="rId2" Type="http://schemas.openxmlformats.org/officeDocument/2006/relationships/slideLayout" Target="../slideLayouts/slideLayout2.xml" /><Relationship Id="rId1" Type="http://schemas.openxmlformats.org/officeDocument/2006/relationships/tags" Target="../tags/tag3.xml" /><Relationship Id="rId4" Type="http://schemas.openxmlformats.org/officeDocument/2006/relationships/image" Target="../media/image3.png" /></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 /><Relationship Id="rId2" Type="http://schemas.openxmlformats.org/officeDocument/2006/relationships/slideLayout" Target="../slideLayouts/slideLayout2.xml" /><Relationship Id="rId1" Type="http://schemas.openxmlformats.org/officeDocument/2006/relationships/tags" Target="../tags/tag4.xml" /><Relationship Id="rId4" Type="http://schemas.openxmlformats.org/officeDocument/2006/relationships/image" Target="../media/image3.png" /></Relationships>
</file>

<file path=ppt/slides/_rels/slide3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 /><Relationship Id="rId2" Type="http://schemas.openxmlformats.org/officeDocument/2006/relationships/slideLayout" Target="../slideLayouts/slideLayout2.xml" /><Relationship Id="rId1" Type="http://schemas.openxmlformats.org/officeDocument/2006/relationships/tags" Target="../tags/tag5.xml" /><Relationship Id="rId5" Type="http://schemas.openxmlformats.org/officeDocument/2006/relationships/image" Target="../media/image54.png" /><Relationship Id="rId4" Type="http://schemas.openxmlformats.org/officeDocument/2006/relationships/image" Target="../media/image3.png" /></Relationships>
</file>

<file path=ppt/slides/_rels/slide39.xml.rels><?xml version="1.0" encoding="UTF-8" standalone="yes"?>
<Relationships xmlns="http://schemas.openxmlformats.org/package/2006/relationships"><Relationship Id="rId8" Type="http://schemas.openxmlformats.org/officeDocument/2006/relationships/image" Target="../media/image59.png" /><Relationship Id="rId13" Type="http://schemas.openxmlformats.org/officeDocument/2006/relationships/image" Target="../media/image64.png" /><Relationship Id="rId3" Type="http://schemas.openxmlformats.org/officeDocument/2006/relationships/image" Target="../media/image3.png" /><Relationship Id="rId7" Type="http://schemas.openxmlformats.org/officeDocument/2006/relationships/image" Target="../media/image58.png" /><Relationship Id="rId12" Type="http://schemas.openxmlformats.org/officeDocument/2006/relationships/image" Target="../media/image63.png" /><Relationship Id="rId2" Type="http://schemas.openxmlformats.org/officeDocument/2006/relationships/notesSlide" Target="../notesSlides/notesSlide39.xml" /><Relationship Id="rId1" Type="http://schemas.openxmlformats.org/officeDocument/2006/relationships/slideLayout" Target="../slideLayouts/slideLayout2.xml" /><Relationship Id="rId6" Type="http://schemas.openxmlformats.org/officeDocument/2006/relationships/image" Target="../media/image57.png" /><Relationship Id="rId11" Type="http://schemas.openxmlformats.org/officeDocument/2006/relationships/image" Target="../media/image62.png" /><Relationship Id="rId5" Type="http://schemas.openxmlformats.org/officeDocument/2006/relationships/image" Target="../media/image56.png" /><Relationship Id="rId10" Type="http://schemas.openxmlformats.org/officeDocument/2006/relationships/image" Target="../media/image61.png" /><Relationship Id="rId4" Type="http://schemas.openxmlformats.org/officeDocument/2006/relationships/image" Target="../media/image55.png" /><Relationship Id="rId9" Type="http://schemas.openxmlformats.org/officeDocument/2006/relationships/image" Target="../media/image60.png" /><Relationship Id="rId14" Type="http://schemas.openxmlformats.org/officeDocument/2006/relationships/image" Target="../media/image65.png" /></Relationships>
</file>

<file path=ppt/slides/_rels/slide4.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image" Target="../media/image3.png" /><Relationship Id="rId7" Type="http://schemas.openxmlformats.org/officeDocument/2006/relationships/image" Target="../media/image13.png" /><Relationship Id="rId12" Type="http://schemas.openxmlformats.org/officeDocument/2006/relationships/image" Target="../media/image18.pn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12.png" /><Relationship Id="rId11" Type="http://schemas.openxmlformats.org/officeDocument/2006/relationships/image" Target="../media/image17.jpeg" /><Relationship Id="rId5" Type="http://schemas.openxmlformats.org/officeDocument/2006/relationships/image" Target="../media/image11.png" /><Relationship Id="rId10" Type="http://schemas.openxmlformats.org/officeDocument/2006/relationships/image" Target="../media/image16.png" /><Relationship Id="rId4" Type="http://schemas.openxmlformats.org/officeDocument/2006/relationships/image" Target="../media/image10.jpeg" /><Relationship Id="rId9" Type="http://schemas.openxmlformats.org/officeDocument/2006/relationships/image" Target="../media/image15.png" /></Relationships>
</file>

<file path=ppt/slides/_rels/slide4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0.xml" /><Relationship Id="rId1" Type="http://schemas.openxmlformats.org/officeDocument/2006/relationships/slideLayout" Target="../slideLayouts/slideLayout2.xml" /><Relationship Id="rId5" Type="http://schemas.openxmlformats.org/officeDocument/2006/relationships/image" Target="../media/image66.jpeg" /><Relationship Id="rId4" Type="http://schemas.openxmlformats.org/officeDocument/2006/relationships/image" Target="../media/image4.jpeg" /></Relationships>
</file>

<file path=ppt/slides/_rels/slide41.xml.rels><?xml version="1.0" encoding="UTF-8" standalone="yes"?>
<Relationships xmlns="http://schemas.openxmlformats.org/package/2006/relationships"><Relationship Id="rId8" Type="http://schemas.openxmlformats.org/officeDocument/2006/relationships/image" Target="../media/image71.png" /><Relationship Id="rId3" Type="http://schemas.openxmlformats.org/officeDocument/2006/relationships/image" Target="../media/image3.png" /><Relationship Id="rId7" Type="http://schemas.openxmlformats.org/officeDocument/2006/relationships/image" Target="../media/image70.png" /><Relationship Id="rId2" Type="http://schemas.openxmlformats.org/officeDocument/2006/relationships/notesSlide" Target="../notesSlides/notesSlide41.xml" /><Relationship Id="rId1" Type="http://schemas.openxmlformats.org/officeDocument/2006/relationships/slideLayout" Target="../slideLayouts/slideLayout2.xml" /><Relationship Id="rId6" Type="http://schemas.openxmlformats.org/officeDocument/2006/relationships/image" Target="../media/image69.png" /><Relationship Id="rId11" Type="http://schemas.openxmlformats.org/officeDocument/2006/relationships/image" Target="../media/image73.jpeg" /><Relationship Id="rId5" Type="http://schemas.openxmlformats.org/officeDocument/2006/relationships/image" Target="../media/image68.png" /><Relationship Id="rId10" Type="http://schemas.openxmlformats.org/officeDocument/2006/relationships/image" Target="../media/image72.png" /><Relationship Id="rId4" Type="http://schemas.openxmlformats.org/officeDocument/2006/relationships/image" Target="../media/image67.png" /><Relationship Id="rId9" Type="http://schemas.openxmlformats.org/officeDocument/2006/relationships/image" Target="../media/image7.jpeg" /></Relationships>
</file>

<file path=ppt/slides/_rels/slide42.xml.rels><?xml version="1.0" encoding="UTF-8" standalone="yes"?>
<Relationships xmlns="http://schemas.openxmlformats.org/package/2006/relationships"><Relationship Id="rId8" Type="http://schemas.openxmlformats.org/officeDocument/2006/relationships/image" Target="../media/image78.jpeg" /><Relationship Id="rId13" Type="http://schemas.openxmlformats.org/officeDocument/2006/relationships/image" Target="../media/image83.jpeg" /><Relationship Id="rId18" Type="http://schemas.openxmlformats.org/officeDocument/2006/relationships/image" Target="../media/image88.jpeg" /><Relationship Id="rId3" Type="http://schemas.openxmlformats.org/officeDocument/2006/relationships/image" Target="../media/image74.jpeg" /><Relationship Id="rId21" Type="http://schemas.openxmlformats.org/officeDocument/2006/relationships/image" Target="../media/image91.jpeg" /><Relationship Id="rId7" Type="http://schemas.openxmlformats.org/officeDocument/2006/relationships/image" Target="../media/image77.jpeg" /><Relationship Id="rId12" Type="http://schemas.openxmlformats.org/officeDocument/2006/relationships/image" Target="../media/image82.jpeg" /><Relationship Id="rId17" Type="http://schemas.openxmlformats.org/officeDocument/2006/relationships/image" Target="../media/image87.jpeg" /><Relationship Id="rId25" Type="http://schemas.openxmlformats.org/officeDocument/2006/relationships/image" Target="../media/image95.jpeg" /><Relationship Id="rId2" Type="http://schemas.openxmlformats.org/officeDocument/2006/relationships/notesSlide" Target="../notesSlides/notesSlide42.xml" /><Relationship Id="rId16" Type="http://schemas.openxmlformats.org/officeDocument/2006/relationships/image" Target="../media/image86.jpeg" /><Relationship Id="rId20" Type="http://schemas.openxmlformats.org/officeDocument/2006/relationships/image" Target="../media/image90.jpeg" /><Relationship Id="rId1" Type="http://schemas.openxmlformats.org/officeDocument/2006/relationships/slideLayout" Target="../slideLayouts/slideLayout2.xml" /><Relationship Id="rId6" Type="http://schemas.openxmlformats.org/officeDocument/2006/relationships/image" Target="../media/image76.jpeg" /><Relationship Id="rId11" Type="http://schemas.openxmlformats.org/officeDocument/2006/relationships/image" Target="../media/image81.jpeg" /><Relationship Id="rId24" Type="http://schemas.openxmlformats.org/officeDocument/2006/relationships/image" Target="../media/image94.jpeg" /><Relationship Id="rId5" Type="http://schemas.openxmlformats.org/officeDocument/2006/relationships/image" Target="../media/image75.jpeg" /><Relationship Id="rId15" Type="http://schemas.openxmlformats.org/officeDocument/2006/relationships/image" Target="../media/image85.jpeg" /><Relationship Id="rId23" Type="http://schemas.openxmlformats.org/officeDocument/2006/relationships/image" Target="../media/image93.jpeg" /><Relationship Id="rId10" Type="http://schemas.openxmlformats.org/officeDocument/2006/relationships/image" Target="../media/image80.jpeg" /><Relationship Id="rId19" Type="http://schemas.openxmlformats.org/officeDocument/2006/relationships/image" Target="../media/image89.jpeg" /><Relationship Id="rId4" Type="http://schemas.openxmlformats.org/officeDocument/2006/relationships/image" Target="../media/image3.png" /><Relationship Id="rId9" Type="http://schemas.openxmlformats.org/officeDocument/2006/relationships/image" Target="../media/image79.jpeg" /><Relationship Id="rId14" Type="http://schemas.openxmlformats.org/officeDocument/2006/relationships/image" Target="../media/image84.jpeg" /><Relationship Id="rId22" Type="http://schemas.openxmlformats.org/officeDocument/2006/relationships/image" Target="../media/image92.jpeg" /></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tags" Target="../tags/tag7.xml" /><Relationship Id="rId1" Type="http://schemas.openxmlformats.org/officeDocument/2006/relationships/tags" Target="../tags/tag6.xml" /><Relationship Id="rId5" Type="http://schemas.openxmlformats.org/officeDocument/2006/relationships/image" Target="../media/image3.png" /><Relationship Id="rId4" Type="http://schemas.openxmlformats.org/officeDocument/2006/relationships/notesSlide" Target="../notesSlides/notesSlide43.xml" /></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 /><Relationship Id="rId13" Type="http://schemas.openxmlformats.org/officeDocument/2006/relationships/image" Target="../media/image98.png" /><Relationship Id="rId3" Type="http://schemas.openxmlformats.org/officeDocument/2006/relationships/notesSlide" Target="../notesSlides/notesSlide44.xml" /><Relationship Id="rId7" Type="http://schemas.openxmlformats.org/officeDocument/2006/relationships/diagramQuickStyle" Target="../diagrams/quickStyle3.xml" /><Relationship Id="rId12" Type="http://schemas.openxmlformats.org/officeDocument/2006/relationships/image" Target="../media/image97.png" /><Relationship Id="rId2" Type="http://schemas.openxmlformats.org/officeDocument/2006/relationships/slideLayout" Target="../slideLayouts/slideLayout2.xml" /><Relationship Id="rId1" Type="http://schemas.openxmlformats.org/officeDocument/2006/relationships/vmlDrawing" Target="../drawings/vmlDrawing2.vml" /><Relationship Id="rId6" Type="http://schemas.openxmlformats.org/officeDocument/2006/relationships/diagramLayout" Target="../diagrams/layout3.xml" /><Relationship Id="rId11" Type="http://schemas.openxmlformats.org/officeDocument/2006/relationships/image" Target="../media/image96.png" /><Relationship Id="rId5" Type="http://schemas.openxmlformats.org/officeDocument/2006/relationships/diagramData" Target="../diagrams/data3.xml" /><Relationship Id="rId10" Type="http://schemas.openxmlformats.org/officeDocument/2006/relationships/oleObject" Target="../embeddings/oleObject4.bin" /><Relationship Id="rId4" Type="http://schemas.openxmlformats.org/officeDocument/2006/relationships/image" Target="../media/image3.png" /><Relationship Id="rId9" Type="http://schemas.microsoft.com/office/2007/relationships/diagramDrawing" Target="../diagrams/drawing3.xml" /></Relationships>
</file>

<file path=ppt/slides/_rels/slide45.xml.rels><?xml version="1.0" encoding="UTF-8" standalone="yes"?>
<Relationships xmlns="http://schemas.openxmlformats.org/package/2006/relationships"><Relationship Id="rId8" Type="http://schemas.openxmlformats.org/officeDocument/2006/relationships/image" Target="../media/image99.png" /><Relationship Id="rId3" Type="http://schemas.openxmlformats.org/officeDocument/2006/relationships/tags" Target="../tags/tag10.xml" /><Relationship Id="rId7" Type="http://schemas.openxmlformats.org/officeDocument/2006/relationships/image" Target="../media/image3.png" /><Relationship Id="rId2" Type="http://schemas.openxmlformats.org/officeDocument/2006/relationships/tags" Target="../tags/tag9.xml" /><Relationship Id="rId1" Type="http://schemas.openxmlformats.org/officeDocument/2006/relationships/tags" Target="../tags/tag8.xml" /><Relationship Id="rId6" Type="http://schemas.openxmlformats.org/officeDocument/2006/relationships/notesSlide" Target="../notesSlides/notesSlide45.xml" /><Relationship Id="rId5" Type="http://schemas.openxmlformats.org/officeDocument/2006/relationships/slideLayout" Target="../slideLayouts/slideLayout2.xml" /><Relationship Id="rId10" Type="http://schemas.openxmlformats.org/officeDocument/2006/relationships/image" Target="../media/image101.jpeg" /><Relationship Id="rId4" Type="http://schemas.openxmlformats.org/officeDocument/2006/relationships/tags" Target="../tags/tag11.xml" /><Relationship Id="rId9" Type="http://schemas.openxmlformats.org/officeDocument/2006/relationships/image" Target="../media/image100.png" /></Relationships>
</file>

<file path=ppt/slides/_rels/slide4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46.xml" /><Relationship Id="rId1" Type="http://schemas.openxmlformats.org/officeDocument/2006/relationships/slideLayout" Target="../slideLayouts/slideLayout2.xml" /><Relationship Id="rId6" Type="http://schemas.openxmlformats.org/officeDocument/2006/relationships/image" Target="../media/image104.jpeg" /><Relationship Id="rId5" Type="http://schemas.openxmlformats.org/officeDocument/2006/relationships/image" Target="../media/image103.png" /><Relationship Id="rId4" Type="http://schemas.openxmlformats.org/officeDocument/2006/relationships/image" Target="../media/image102.png" /></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 /><Relationship Id="rId2" Type="http://schemas.openxmlformats.org/officeDocument/2006/relationships/slideLayout" Target="../slideLayouts/slideLayout2.xml" /><Relationship Id="rId1" Type="http://schemas.openxmlformats.org/officeDocument/2006/relationships/tags" Target="../tags/tag12.xml" /><Relationship Id="rId5" Type="http://schemas.openxmlformats.org/officeDocument/2006/relationships/image" Target="../media/image105.png" /><Relationship Id="rId4" Type="http://schemas.openxmlformats.org/officeDocument/2006/relationships/image" Target="../media/image3.png" /></Relationships>
</file>

<file path=ppt/slides/_rels/slide48.xml.rels><?xml version="1.0" encoding="UTF-8" standalone="yes"?>
<Relationships xmlns="http://schemas.openxmlformats.org/package/2006/relationships"><Relationship Id="rId8" Type="http://schemas.openxmlformats.org/officeDocument/2006/relationships/image" Target="../media/image110.png" /><Relationship Id="rId3" Type="http://schemas.openxmlformats.org/officeDocument/2006/relationships/image" Target="../media/image3.png" /><Relationship Id="rId7" Type="http://schemas.openxmlformats.org/officeDocument/2006/relationships/image" Target="../media/image109.png" /><Relationship Id="rId2" Type="http://schemas.openxmlformats.org/officeDocument/2006/relationships/notesSlide" Target="../notesSlides/notesSlide48.xml" /><Relationship Id="rId1" Type="http://schemas.openxmlformats.org/officeDocument/2006/relationships/slideLayout" Target="../slideLayouts/slideLayout2.xml" /><Relationship Id="rId6" Type="http://schemas.openxmlformats.org/officeDocument/2006/relationships/image" Target="../media/image108.jpeg" /><Relationship Id="rId5" Type="http://schemas.openxmlformats.org/officeDocument/2006/relationships/image" Target="../media/image107.jpeg" /><Relationship Id="rId4" Type="http://schemas.openxmlformats.org/officeDocument/2006/relationships/image" Target="../media/image106.png" /><Relationship Id="rId9" Type="http://schemas.openxmlformats.org/officeDocument/2006/relationships/image" Target="../media/image111.png" /></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4.xml" /><Relationship Id="rId13" Type="http://schemas.openxmlformats.org/officeDocument/2006/relationships/image" Target="../media/image116.png" /><Relationship Id="rId3" Type="http://schemas.openxmlformats.org/officeDocument/2006/relationships/image" Target="../media/image3.png" /><Relationship Id="rId7" Type="http://schemas.openxmlformats.org/officeDocument/2006/relationships/diagramData" Target="../diagrams/data4.xml" /><Relationship Id="rId12" Type="http://schemas.openxmlformats.org/officeDocument/2006/relationships/image" Target="../media/image115.png" /><Relationship Id="rId2" Type="http://schemas.openxmlformats.org/officeDocument/2006/relationships/notesSlide" Target="../notesSlides/notesSlide49.xml" /><Relationship Id="rId16" Type="http://schemas.openxmlformats.org/officeDocument/2006/relationships/image" Target="../media/image119.png" /><Relationship Id="rId1" Type="http://schemas.openxmlformats.org/officeDocument/2006/relationships/slideLayout" Target="../slideLayouts/slideLayout2.xml" /><Relationship Id="rId6" Type="http://schemas.openxmlformats.org/officeDocument/2006/relationships/image" Target="../media/image114.png" /><Relationship Id="rId11" Type="http://schemas.microsoft.com/office/2007/relationships/diagramDrawing" Target="../diagrams/drawing4.xml" /><Relationship Id="rId5" Type="http://schemas.openxmlformats.org/officeDocument/2006/relationships/image" Target="../media/image113.png" /><Relationship Id="rId15" Type="http://schemas.openxmlformats.org/officeDocument/2006/relationships/image" Target="../media/image118.png" /><Relationship Id="rId10" Type="http://schemas.openxmlformats.org/officeDocument/2006/relationships/diagramColors" Target="../diagrams/colors4.xml" /><Relationship Id="rId4" Type="http://schemas.openxmlformats.org/officeDocument/2006/relationships/image" Target="../media/image112.png" /><Relationship Id="rId9" Type="http://schemas.openxmlformats.org/officeDocument/2006/relationships/diagramQuickStyle" Target="../diagrams/quickStyle4.xml" /><Relationship Id="rId14" Type="http://schemas.openxmlformats.org/officeDocument/2006/relationships/image" Target="../media/image117.png"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2.xml" /><Relationship Id="rId5" Type="http://schemas.openxmlformats.org/officeDocument/2006/relationships/image" Target="../media/image20.jpeg" /><Relationship Id="rId4" Type="http://schemas.openxmlformats.org/officeDocument/2006/relationships/image" Target="../media/image19.jpeg" /></Relationships>
</file>

<file path=ppt/slides/_rels/slide50.xml.rels><?xml version="1.0" encoding="UTF-8" standalone="yes"?>
<Relationships xmlns="http://schemas.openxmlformats.org/package/2006/relationships"><Relationship Id="rId8" Type="http://schemas.microsoft.com/office/2007/relationships/diagramDrawing" Target="../diagrams/drawing5.xml" /><Relationship Id="rId3" Type="http://schemas.openxmlformats.org/officeDocument/2006/relationships/image" Target="../media/image3.png" /><Relationship Id="rId7" Type="http://schemas.openxmlformats.org/officeDocument/2006/relationships/diagramColors" Target="../diagrams/colors5.xml" /><Relationship Id="rId2" Type="http://schemas.openxmlformats.org/officeDocument/2006/relationships/notesSlide" Target="../notesSlides/notesSlide50.xml" /><Relationship Id="rId1" Type="http://schemas.openxmlformats.org/officeDocument/2006/relationships/slideLayout" Target="../slideLayouts/slideLayout2.xml" /><Relationship Id="rId6" Type="http://schemas.openxmlformats.org/officeDocument/2006/relationships/diagramQuickStyle" Target="../diagrams/quickStyle5.xml" /><Relationship Id="rId11" Type="http://schemas.openxmlformats.org/officeDocument/2006/relationships/image" Target="../media/image122.png" /><Relationship Id="rId5" Type="http://schemas.openxmlformats.org/officeDocument/2006/relationships/diagramLayout" Target="../diagrams/layout5.xml" /><Relationship Id="rId10" Type="http://schemas.openxmlformats.org/officeDocument/2006/relationships/image" Target="../media/image121.png" /><Relationship Id="rId4" Type="http://schemas.openxmlformats.org/officeDocument/2006/relationships/diagramData" Target="../diagrams/data5.xml" /><Relationship Id="rId9" Type="http://schemas.openxmlformats.org/officeDocument/2006/relationships/image" Target="../media/image120.png" /></Relationships>
</file>

<file path=ppt/slides/_rels/slide5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1.xml" /><Relationship Id="rId1" Type="http://schemas.openxmlformats.org/officeDocument/2006/relationships/slideLayout" Target="../slideLayouts/slideLayout2.xml" /><Relationship Id="rId4" Type="http://schemas.openxmlformats.org/officeDocument/2006/relationships/image" Target="../media/image123.jpeg" /></Relationships>
</file>

<file path=ppt/slides/_rels/slide6.xml.rels><?xml version="1.0" encoding="UTF-8" standalone="yes"?>
<Relationships xmlns="http://schemas.openxmlformats.org/package/2006/relationships"><Relationship Id="rId8" Type="http://schemas.openxmlformats.org/officeDocument/2006/relationships/image" Target="../media/image25.jpeg" /><Relationship Id="rId3" Type="http://schemas.openxmlformats.org/officeDocument/2006/relationships/image" Target="../media/image3.png" /><Relationship Id="rId7" Type="http://schemas.openxmlformats.org/officeDocument/2006/relationships/image" Target="../media/image24.jpeg"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image" Target="../media/image23.jpeg" /><Relationship Id="rId5" Type="http://schemas.openxmlformats.org/officeDocument/2006/relationships/image" Target="../media/image22.jpeg" /><Relationship Id="rId4" Type="http://schemas.openxmlformats.org/officeDocument/2006/relationships/image" Target="../media/image21.jpeg" /></Relationships>
</file>

<file path=ppt/slides/_rels/slide7.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7.xml" /><Relationship Id="rId1" Type="http://schemas.openxmlformats.org/officeDocument/2006/relationships/slideLayout" Target="../slideLayouts/slideLayout2.xml" /><Relationship Id="rId5" Type="http://schemas.openxmlformats.org/officeDocument/2006/relationships/image" Target="../media/image25.jpeg" /><Relationship Id="rId4" Type="http://schemas.openxmlformats.org/officeDocument/2006/relationships/image" Target="../media/image26.png" /></Relationships>
</file>

<file path=ppt/slides/_rels/slide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8.xml" /><Relationship Id="rId1" Type="http://schemas.openxmlformats.org/officeDocument/2006/relationships/slideLayout" Target="../slideLayouts/slideLayout2.xml" /><Relationship Id="rId5" Type="http://schemas.openxmlformats.org/officeDocument/2006/relationships/image" Target="../media/image27.jpeg" /><Relationship Id="rId4" Type="http://schemas.openxmlformats.org/officeDocument/2006/relationships/image" Target="../media/image4.jpeg" /></Relationships>
</file>

<file path=ppt/slides/_rels/slide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25.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en-US" altLang="zh-CN" dirty="0"/>
              <a:t> </a:t>
            </a:r>
            <a:endParaRPr lang="zh-CN" altLang="en-US" dirty="0"/>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0848"/>
            <a:ext cx="12192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ChangeArrowheads="1"/>
          </p:cNvSpPr>
          <p:nvPr/>
        </p:nvSpPr>
        <p:spPr bwMode="auto">
          <a:xfrm>
            <a:off x="0" y="3285490"/>
            <a:ext cx="12192000" cy="204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sym typeface="幼圆" panose="02010509060101010101" pitchFamily="49" charset="-122"/>
              </a:rPr>
              <a:t>Development Status of Lightweight Power Lithium lon Bettery Technology</a:t>
            </a:r>
          </a:p>
          <a:p>
            <a:pPr algn="ctr">
              <a:lnSpc>
                <a:spcPct val="150000"/>
              </a:lnSpc>
            </a:pPr>
            <a:r>
              <a:rPr lang="en-US" altLang="zh-CN" sz="2800" b="1" dirty="0">
                <a:solidFill>
                  <a:schemeClr val="bg1"/>
                </a:solidFill>
                <a:latin typeface="微软雅黑" panose="020B0503020204020204" pitchFamily="34" charset="-122"/>
                <a:ea typeface="微软雅黑" panose="020B0503020204020204" pitchFamily="34" charset="-122"/>
                <a:sym typeface="幼圆" panose="02010509060101010101" pitchFamily="49" charset="-122"/>
              </a:rPr>
              <a:t>—Lithium Lron Phosphate</a:t>
            </a:r>
            <a:endParaRPr lang="zh-CN" altLang="en-US" sz="4800" b="1" dirty="0">
              <a:solidFill>
                <a:schemeClr val="bg1"/>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5" name="图片 4" descr="b89932edc99e2524e893659d3b7843f.jpg"/>
          <p:cNvPicPr>
            <a:picLocks noChangeAspect="1"/>
          </p:cNvPicPr>
          <p:nvPr/>
        </p:nvPicPr>
        <p:blipFill>
          <a:blip r:embed="rId4" cstate="print"/>
          <a:stretch>
            <a:fillRect/>
          </a:stretch>
        </p:blipFill>
        <p:spPr>
          <a:xfrm>
            <a:off x="3718943" y="188640"/>
            <a:ext cx="4320480" cy="2905693"/>
          </a:xfrm>
          <a:prstGeom prst="rect">
            <a:avLst/>
          </a:prstGeom>
        </p:spPr>
      </p:pic>
      <p:sp>
        <p:nvSpPr>
          <p:cNvPr id="4" name="文本框 3"/>
          <p:cNvSpPr txBox="1"/>
          <p:nvPr/>
        </p:nvSpPr>
        <p:spPr>
          <a:xfrm>
            <a:off x="4492625" y="5562600"/>
            <a:ext cx="3207385" cy="737235"/>
          </a:xfrm>
          <a:prstGeom prst="rect">
            <a:avLst/>
          </a:prstGeom>
          <a:noFill/>
          <a:ln>
            <a:noFill/>
          </a:ln>
          <a:extLst>
            <a:ext uri="{909E8E84-426E-40DD-AFC4-6F175D3DCCD1}">
              <a14:hiddenFill xmlns:a14="http://schemas.microsoft.com/office/drawing/2010/main">
                <a:solidFill>
                  <a:schemeClr val="bg1"/>
                </a:solidFill>
              </a14:hiddenFill>
            </a:ext>
          </a:extLst>
        </p:spPr>
        <p:txBody>
          <a:bodyPr wrap="square" rtlCol="0" anchor="t">
            <a:spAutoFit/>
          </a:bodyPr>
          <a:lstStyle/>
          <a:p>
            <a:pPr algn="ctr">
              <a:lnSpc>
                <a:spcPct val="150000"/>
              </a:lnSpc>
            </a:pPr>
            <a:r>
              <a:rPr lang="en-US" altLang="zh-CN" sz="2800" b="1" dirty="0">
                <a:ln/>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sym typeface="幼圆" panose="02010509060101010101" pitchFamily="49" charset="-122"/>
              </a:rPr>
              <a:t>Yang  Xiaolin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6696710"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lithium ion battery material industry chain</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3" name="标题 1"/>
          <p:cNvSpPr>
            <a:spLocks noChangeArrowheads="1"/>
          </p:cNvSpPr>
          <p:nvPr/>
        </p:nvSpPr>
        <p:spPr bwMode="auto">
          <a:xfrm>
            <a:off x="507166" y="1304444"/>
            <a:ext cx="56007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The structure of typical battery</a:t>
            </a:r>
          </a:p>
          <a:p>
            <a:pPr>
              <a:spcBef>
                <a:spcPct val="0"/>
              </a:spcBef>
              <a:buFont typeface="Arial" panose="020B0604020202020204" pitchFamily="34" charset="0"/>
              <a:buNone/>
            </a:pPr>
            <a:endParaRPr lang="zh-CN" altLang="en-US" sz="20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ct val="0"/>
              </a:spcBef>
              <a:buFont typeface="Arial" panose="020B0604020202020204" pitchFamily="34" charset="0"/>
              <a:buNone/>
            </a:pPr>
            <a:endParaRPr lang="zh-CN" altLang="en-US" sz="2400" b="1" dirty="0">
              <a:solidFill>
                <a:srgbClr val="000000"/>
              </a:solidFill>
              <a:latin typeface="黑体" panose="02010609060101010101" pitchFamily="49" charset="-122"/>
              <a:ea typeface="黑体" panose="02010609060101010101" pitchFamily="49" charset="-122"/>
              <a:sym typeface="黑体" panose="02010609060101010101" pitchFamily="49" charset="-122"/>
            </a:endParaRPr>
          </a:p>
        </p:txBody>
      </p:sp>
      <p:grpSp>
        <p:nvGrpSpPr>
          <p:cNvPr id="65" name="组合 36"/>
          <p:cNvGrpSpPr/>
          <p:nvPr/>
        </p:nvGrpSpPr>
        <p:grpSpPr bwMode="auto">
          <a:xfrm>
            <a:off x="2638822" y="1738333"/>
            <a:ext cx="5328592" cy="5119667"/>
            <a:chOff x="0" y="-48639"/>
            <a:chExt cx="3308350" cy="5228652"/>
          </a:xfrm>
        </p:grpSpPr>
        <p:pic>
          <p:nvPicPr>
            <p:cNvPr id="66" name="图片 6" descr="1.jpg"/>
            <p:cNvPicPr>
              <a:picLocks noChangeAspect="1" noChangeArrowheads="1"/>
            </p:cNvPicPr>
            <p:nvPr/>
          </p:nvPicPr>
          <p:blipFill>
            <a:blip r:embed="rId4" cstate="print">
              <a:extLst>
                <a:ext uri="{28A0092B-C50C-407E-A947-70E740481C1C}">
                  <a14:useLocalDpi xmlns:a14="http://schemas.microsoft.com/office/drawing/2010/main" val="0"/>
                </a:ext>
              </a:extLst>
            </a:blip>
            <a:srcRect l="38495" t="18239" r="39983" b="9813"/>
            <a:stretch>
              <a:fillRect/>
            </a:stretch>
          </p:blipFill>
          <p:spPr bwMode="auto">
            <a:xfrm>
              <a:off x="0" y="266700"/>
              <a:ext cx="1902144"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线形标注 2 33"/>
            <p:cNvSpPr/>
            <p:nvPr/>
          </p:nvSpPr>
          <p:spPr bwMode="auto">
            <a:xfrm>
              <a:off x="1732733" y="-48639"/>
              <a:ext cx="1575427" cy="282754"/>
            </a:xfrm>
            <a:prstGeom prst="borderCallout2">
              <a:avLst>
                <a:gd name="adj1" fmla="val 18750"/>
                <a:gd name="adj2" fmla="val -8329"/>
                <a:gd name="adj3" fmla="val 18750"/>
                <a:gd name="adj4" fmla="val -16667"/>
                <a:gd name="adj5" fmla="val 202671"/>
                <a:gd name="adj6" fmla="val -54208"/>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Electric quantity indication</a:t>
              </a:r>
            </a:p>
            <a:p>
              <a:pPr>
                <a:spcBef>
                  <a:spcPct val="0"/>
                </a:spcBef>
                <a:buFont typeface="Arial" panose="020B0604020202020204" pitchFamily="34" charset="0"/>
                <a:buNone/>
              </a:pPr>
              <a:endPar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线形标注 2 34"/>
            <p:cNvSpPr/>
            <p:nvPr/>
          </p:nvSpPr>
          <p:spPr bwMode="auto">
            <a:xfrm>
              <a:off x="1732740" y="345334"/>
              <a:ext cx="1575610" cy="232051"/>
            </a:xfrm>
            <a:prstGeom prst="borderCallout2">
              <a:avLst>
                <a:gd name="adj1" fmla="val 18750"/>
                <a:gd name="adj2" fmla="val -8329"/>
                <a:gd name="adj3" fmla="val 18750"/>
                <a:gd name="adj4" fmla="val -16667"/>
                <a:gd name="adj5" fmla="val 153579"/>
                <a:gd name="adj6" fmla="val -46144"/>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handle</a:t>
              </a:r>
              <a:endParaRPr lang="zh-CN" altLang="en-US" sz="1800">
                <a:latin typeface="Arial" panose="020B0604020202020204" pitchFamily="34" charset="0"/>
              </a:endParaRPr>
            </a:p>
          </p:txBody>
        </p:sp>
        <p:sp>
          <p:nvSpPr>
            <p:cNvPr id="69" name="线形标注 2 35"/>
            <p:cNvSpPr/>
            <p:nvPr/>
          </p:nvSpPr>
          <p:spPr bwMode="auto">
            <a:xfrm>
              <a:off x="1732740" y="743656"/>
              <a:ext cx="1575610" cy="233877"/>
            </a:xfrm>
            <a:prstGeom prst="borderCallout2">
              <a:avLst>
                <a:gd name="adj1" fmla="val 18750"/>
                <a:gd name="adj2" fmla="val -8329"/>
                <a:gd name="adj3" fmla="val 18750"/>
                <a:gd name="adj4" fmla="val -16667"/>
                <a:gd name="adj5" fmla="val 148125"/>
                <a:gd name="adj6" fmla="val -46944"/>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lock</a:t>
              </a:r>
              <a:endParaRPr lang="en-US" altLang="zh-CN" sz="1800">
                <a:latin typeface="Arial" panose="020B0604020202020204" pitchFamily="34" charset="0"/>
              </a:endParaRPr>
            </a:p>
          </p:txBody>
        </p:sp>
        <p:sp>
          <p:nvSpPr>
            <p:cNvPr id="70" name="线形标注 2 36"/>
            <p:cNvSpPr/>
            <p:nvPr/>
          </p:nvSpPr>
          <p:spPr bwMode="auto">
            <a:xfrm>
              <a:off x="1732740" y="1156595"/>
              <a:ext cx="1575610" cy="232051"/>
            </a:xfrm>
            <a:prstGeom prst="borderCallout2">
              <a:avLst>
                <a:gd name="adj1" fmla="val 18750"/>
                <a:gd name="adj2" fmla="val -8329"/>
                <a:gd name="adj3" fmla="val 18750"/>
                <a:gd name="adj4" fmla="val -16667"/>
                <a:gd name="adj5" fmla="val -4597"/>
                <a:gd name="adj6" fmla="val -31620"/>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C0C0C"/>
                  </a:solidFill>
                  <a:latin typeface="微软雅黑" panose="020B0503020204020204" pitchFamily="34" charset="-122"/>
                  <a:ea typeface="微软雅黑" panose="020B0503020204020204" pitchFamily="34" charset="-122"/>
                </a:rPr>
                <a:t>container</a:t>
              </a:r>
              <a:endParaRPr lang="en-US" altLang="zh-CN" sz="1800">
                <a:latin typeface="Arial" panose="020B0604020202020204" pitchFamily="34" charset="0"/>
              </a:endParaRPr>
            </a:p>
          </p:txBody>
        </p:sp>
        <p:sp>
          <p:nvSpPr>
            <p:cNvPr id="71" name="线形标注 2 37"/>
            <p:cNvSpPr/>
            <p:nvPr/>
          </p:nvSpPr>
          <p:spPr bwMode="auto">
            <a:xfrm>
              <a:off x="1732740" y="2033634"/>
              <a:ext cx="1575610" cy="233877"/>
            </a:xfrm>
            <a:prstGeom prst="borderCallout2">
              <a:avLst>
                <a:gd name="adj1" fmla="val 18750"/>
                <a:gd name="adj2" fmla="val -8329"/>
                <a:gd name="adj3" fmla="val 18750"/>
                <a:gd name="adj4" fmla="val -16667"/>
                <a:gd name="adj5" fmla="val -211875"/>
                <a:gd name="adj6" fmla="val -42106"/>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BMS</a:t>
              </a:r>
              <a:r>
                <a:rPr lang="en-US" altLang="zh-CN" sz="1200">
                  <a:solidFill>
                    <a:srgbClr val="0C0C0C"/>
                  </a:solidFill>
                </a:rPr>
                <a:t>）</a:t>
              </a:r>
              <a:endParaRPr lang="zh-CN" altLang="en-US" sz="1200">
                <a:solidFill>
                  <a:srgbClr val="0C0C0C"/>
                </a:solidFill>
                <a:latin typeface="Arial" panose="020B0604020202020204" pitchFamily="34" charset="0"/>
              </a:endParaRPr>
            </a:p>
          </p:txBody>
        </p:sp>
        <p:sp>
          <p:nvSpPr>
            <p:cNvPr id="72" name="线形标注 2 38"/>
            <p:cNvSpPr/>
            <p:nvPr/>
          </p:nvSpPr>
          <p:spPr bwMode="auto">
            <a:xfrm>
              <a:off x="1732740" y="2523315"/>
              <a:ext cx="1575610" cy="232051"/>
            </a:xfrm>
            <a:prstGeom prst="borderCallout2">
              <a:avLst>
                <a:gd name="adj1" fmla="val 18750"/>
                <a:gd name="adj2" fmla="val -8329"/>
                <a:gd name="adj3" fmla="val 18750"/>
                <a:gd name="adj4" fmla="val -16667"/>
                <a:gd name="adj5" fmla="val -359148"/>
                <a:gd name="adj6" fmla="val -52593"/>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keysets</a:t>
              </a:r>
            </a:p>
            <a:p>
              <a:pPr>
                <a:spcBef>
                  <a:spcPct val="0"/>
                </a:spcBef>
                <a:buFont typeface="Arial" panose="020B0604020202020204" pitchFamily="34" charset="0"/>
                <a:buNone/>
              </a:pPr>
              <a:endPar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线形标注 2 39"/>
            <p:cNvSpPr/>
            <p:nvPr/>
          </p:nvSpPr>
          <p:spPr bwMode="auto">
            <a:xfrm>
              <a:off x="1732740" y="1589634"/>
              <a:ext cx="1575610" cy="232049"/>
            </a:xfrm>
            <a:prstGeom prst="borderCallout2">
              <a:avLst>
                <a:gd name="adj1" fmla="val 18750"/>
                <a:gd name="adj2" fmla="val -8329"/>
                <a:gd name="adj3" fmla="val 18750"/>
                <a:gd name="adj4" fmla="val -16667"/>
                <a:gd name="adj5" fmla="val -195509"/>
                <a:gd name="adj6" fmla="val -75986"/>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Insurance seat</a:t>
              </a:r>
            </a:p>
            <a:p>
              <a:pPr>
                <a:spcBef>
                  <a:spcPct val="0"/>
                </a:spcBef>
                <a:buFont typeface="Arial" panose="020B0604020202020204" pitchFamily="34" charset="0"/>
                <a:buNone/>
              </a:pPr>
              <a:endPar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线形标注 2 40"/>
            <p:cNvSpPr/>
            <p:nvPr/>
          </p:nvSpPr>
          <p:spPr bwMode="auto">
            <a:xfrm>
              <a:off x="1732740" y="3022131"/>
              <a:ext cx="1575610" cy="233877"/>
            </a:xfrm>
            <a:prstGeom prst="borderCallout2">
              <a:avLst>
                <a:gd name="adj1" fmla="val 18750"/>
                <a:gd name="adj2" fmla="val -8329"/>
                <a:gd name="adj3" fmla="val 18750"/>
                <a:gd name="adj4" fmla="val -16667"/>
                <a:gd name="adj5" fmla="val -391875"/>
                <a:gd name="adj6" fmla="val -45333"/>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Soft package core</a:t>
              </a:r>
            </a:p>
            <a:p>
              <a:pPr>
                <a:spcBef>
                  <a:spcPct val="0"/>
                </a:spcBef>
                <a:buFont typeface="Arial" panose="020B0604020202020204" pitchFamily="34" charset="0"/>
                <a:buNone/>
              </a:pPr>
              <a:endPar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线形标注 2 41"/>
            <p:cNvSpPr/>
            <p:nvPr/>
          </p:nvSpPr>
          <p:spPr bwMode="auto">
            <a:xfrm>
              <a:off x="1713999" y="3572108"/>
              <a:ext cx="1575611" cy="233877"/>
            </a:xfrm>
            <a:prstGeom prst="borderCallout2">
              <a:avLst>
                <a:gd name="adj1" fmla="val 18750"/>
                <a:gd name="adj2" fmla="val -8329"/>
                <a:gd name="adj3" fmla="val 18750"/>
                <a:gd name="adj4" fmla="val -16667"/>
                <a:gd name="adj5" fmla="val -446421"/>
                <a:gd name="adj6" fmla="val -50981"/>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Electric core sheath</a:t>
              </a:r>
            </a:p>
            <a:p>
              <a:pPr>
                <a:spcBef>
                  <a:spcPct val="0"/>
                </a:spcBef>
                <a:buFont typeface="Arial" panose="020B0604020202020204" pitchFamily="34" charset="0"/>
                <a:buNone/>
              </a:pPr>
              <a:endPar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线形标注 2 42"/>
            <p:cNvSpPr/>
            <p:nvPr/>
          </p:nvSpPr>
          <p:spPr bwMode="auto">
            <a:xfrm>
              <a:off x="1732733" y="3955957"/>
              <a:ext cx="1575427" cy="328798"/>
            </a:xfrm>
            <a:prstGeom prst="borderCallout2">
              <a:avLst>
                <a:gd name="adj1" fmla="val 18750"/>
                <a:gd name="adj2" fmla="val -8329"/>
                <a:gd name="adj3" fmla="val 18750"/>
                <a:gd name="adj4" fmla="val -16667"/>
                <a:gd name="adj5" fmla="val -146417"/>
                <a:gd name="adj6" fmla="val -47755"/>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Battery </a:t>
              </a:r>
              <a:r>
                <a:rPr lang="en-US" altLang="zh-CN"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container</a:t>
              </a: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 (aluminum bucket)</a:t>
              </a:r>
            </a:p>
            <a:p>
              <a:pPr>
                <a:spcBef>
                  <a:spcPct val="0"/>
                </a:spcBef>
                <a:buFont typeface="Arial" panose="020B0604020202020204" pitchFamily="34" charset="0"/>
                <a:buNone/>
              </a:pPr>
              <a:endPar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线形标注 2 43"/>
            <p:cNvSpPr/>
            <p:nvPr/>
          </p:nvSpPr>
          <p:spPr bwMode="auto">
            <a:xfrm>
              <a:off x="1732740" y="4434530"/>
              <a:ext cx="1575610" cy="232051"/>
            </a:xfrm>
            <a:prstGeom prst="borderCallout2">
              <a:avLst>
                <a:gd name="adj1" fmla="val 18750"/>
                <a:gd name="adj2" fmla="val -8329"/>
                <a:gd name="adj3" fmla="val 18750"/>
                <a:gd name="adj4" fmla="val -16667"/>
                <a:gd name="adj5" fmla="val 159037"/>
                <a:gd name="adj6" fmla="val -55819"/>
              </a:avLst>
            </a:prstGeom>
            <a:gradFill rotWithShape="1">
              <a:gsLst>
                <a:gs pos="0">
                  <a:srgbClr val="FFFFFF"/>
                </a:gs>
                <a:gs pos="34000">
                  <a:srgbClr val="FFFFFF"/>
                </a:gs>
                <a:gs pos="100000">
                  <a:srgbClr val="FFFFFF"/>
                </a:gs>
              </a:gsLst>
              <a:lin ang="5400000" scaled="1"/>
            </a:gradFill>
            <a:ln w="9525">
              <a:solidFill>
                <a:srgbClr val="7F7F7F"/>
              </a:solidFill>
              <a:miter lim="800000"/>
              <a:headEnd type="oval" w="lg" len="lg"/>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Battery case base</a:t>
              </a:r>
            </a:p>
            <a:p>
              <a:pPr>
                <a:spcBef>
                  <a:spcPct val="0"/>
                </a:spcBef>
                <a:buFont typeface="Arial" panose="020B0604020202020204" pitchFamily="34" charset="0"/>
                <a:buNone/>
              </a:pPr>
              <a:endParaRPr lang="zh-CN" altLang="en-US" sz="120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20" name="图片 19" descr="b89932edc99e2524e893659d3b7843f.jpg"/>
          <p:cNvPicPr>
            <a:picLocks noChangeAspect="1"/>
          </p:cNvPicPr>
          <p:nvPr/>
        </p:nvPicPr>
        <p:blipFill>
          <a:blip r:embed="rId5" cstate="print"/>
          <a:stretch>
            <a:fillRect/>
          </a:stretch>
        </p:blipFill>
        <p:spPr>
          <a:xfrm>
            <a:off x="9374399" y="548680"/>
            <a:ext cx="2462585" cy="16561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6851015"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Four key Materials for Lithium Ion batteries</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27"/>
          <p:cNvGrpSpPr/>
          <p:nvPr/>
        </p:nvGrpSpPr>
        <p:grpSpPr bwMode="auto">
          <a:xfrm>
            <a:off x="9406255" y="1960880"/>
            <a:ext cx="2452370" cy="4794885"/>
            <a:chOff x="416496" y="2204864"/>
            <a:chExt cx="2295525" cy="4020273"/>
          </a:xfrm>
        </p:grpSpPr>
        <p:sp>
          <p:nvSpPr>
            <p:cNvPr id="7" name="AutoShape 18"/>
            <p:cNvSpPr>
              <a:spLocks noChangeArrowheads="1"/>
            </p:cNvSpPr>
            <p:nvPr/>
          </p:nvSpPr>
          <p:spPr bwMode="auto">
            <a:xfrm>
              <a:off x="416496" y="2372579"/>
              <a:ext cx="2295525" cy="3852558"/>
            </a:xfrm>
            <a:prstGeom prst="roundRect">
              <a:avLst>
                <a:gd name="adj" fmla="val 4690"/>
              </a:avLst>
            </a:prstGeom>
            <a:noFill/>
            <a:ln w="34925">
              <a:solidFill>
                <a:srgbClr val="00B0F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latin typeface="黑体" panose="02010609060101010101" pitchFamily="49" charset="-122"/>
                <a:ea typeface="黑体" panose="02010609060101010101" pitchFamily="49" charset="-122"/>
              </a:endParaRPr>
            </a:p>
          </p:txBody>
        </p:sp>
        <p:sp>
          <p:nvSpPr>
            <p:cNvPr id="8" name="AutoShape 19"/>
            <p:cNvSpPr>
              <a:spLocks noChangeArrowheads="1"/>
            </p:cNvSpPr>
            <p:nvPr/>
          </p:nvSpPr>
          <p:spPr bwMode="gray">
            <a:xfrm>
              <a:off x="632927" y="2230917"/>
              <a:ext cx="1862663" cy="286581"/>
            </a:xfrm>
            <a:prstGeom prst="roundRect">
              <a:avLst>
                <a:gd name="adj" fmla="val 50000"/>
              </a:avLst>
            </a:prstGeom>
            <a:solidFill>
              <a:schemeClr val="tx1">
                <a:lumMod val="65000"/>
                <a:lumOff val="35000"/>
              </a:schemeClr>
            </a:solidFill>
            <a:ln w="9525">
              <a:noFill/>
              <a:round/>
            </a:ln>
            <a:effec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11" name="Text Box 22"/>
            <p:cNvSpPr txBox="1">
              <a:spLocks noChangeArrowheads="1"/>
            </p:cNvSpPr>
            <p:nvPr/>
          </p:nvSpPr>
          <p:spPr bwMode="gray">
            <a:xfrm>
              <a:off x="924338" y="2204864"/>
              <a:ext cx="1261090" cy="25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1400" b="1" dirty="0">
                  <a:solidFill>
                    <a:schemeClr val="bg1"/>
                  </a:solidFill>
                  <a:latin typeface="黑体" panose="02010609060101010101" pitchFamily="49" charset="-122"/>
                  <a:ea typeface="黑体" panose="02010609060101010101" pitchFamily="49" charset="-122"/>
                </a:rPr>
                <a:t>electrolyte</a:t>
              </a:r>
            </a:p>
          </p:txBody>
        </p:sp>
      </p:grpSp>
      <p:sp>
        <p:nvSpPr>
          <p:cNvPr id="12" name="Text Box 7"/>
          <p:cNvSpPr txBox="1">
            <a:spLocks noChangeArrowheads="1"/>
          </p:cNvSpPr>
          <p:nvPr/>
        </p:nvSpPr>
        <p:spPr bwMode="auto">
          <a:xfrm>
            <a:off x="215265" y="2402840"/>
            <a:ext cx="3286125" cy="526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During charging and discharging, the oxidation-reduction potential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The change is small and the stability is good.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Particle Morphology and Collocation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Higher electron and ion conductivity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The charging and discharging performance of large current is good</a:t>
            </a:r>
          </a:p>
          <a:p>
            <a:pPr marL="285750" indent="-285750" eaLnBrk="1" hangingPunct="1">
              <a:lnSpc>
                <a:spcPct val="150000"/>
              </a:lnSpc>
              <a:spcBef>
                <a:spcPct val="50000"/>
              </a:spcBef>
              <a:buFont typeface="Arial" panose="020B0604020202020204" pitchFamily="34" charset="0"/>
              <a:buChar char="•"/>
              <a:defRPr/>
            </a:pPr>
            <a:endParaRPr lang="zh-CN" altLang="en-US" sz="1400" dirty="0">
              <a:latin typeface="黑体" panose="02010609060101010101" pitchFamily="49" charset="-122"/>
              <a:ea typeface="黑体" panose="02010609060101010101" pitchFamily="49" charset="-122"/>
            </a:endParaRPr>
          </a:p>
          <a:p>
            <a:pPr marL="285750" indent="-285750" eaLnBrk="1" hangingPunct="1">
              <a:lnSpc>
                <a:spcPct val="150000"/>
              </a:lnSpc>
              <a:spcBef>
                <a:spcPct val="50000"/>
              </a:spcBef>
              <a:buFont typeface="Arial" panose="020B0604020202020204" pitchFamily="34" charset="0"/>
              <a:buChar char="•"/>
              <a:defRPr/>
            </a:pPr>
            <a:endParaRPr lang="zh-CN" altLang="en-US" sz="1400" dirty="0">
              <a:latin typeface="黑体" panose="02010609060101010101" pitchFamily="49" charset="-122"/>
              <a:ea typeface="黑体" panose="02010609060101010101" pitchFamily="49" charset="-122"/>
            </a:endParaRPr>
          </a:p>
        </p:txBody>
      </p:sp>
      <p:sp>
        <p:nvSpPr>
          <p:cNvPr id="13" name="Text Box 19"/>
          <p:cNvSpPr txBox="1">
            <a:spLocks noChangeArrowheads="1"/>
          </p:cNvSpPr>
          <p:nvPr/>
        </p:nvSpPr>
        <p:spPr bwMode="auto">
          <a:xfrm>
            <a:off x="3596005" y="2402840"/>
            <a:ext cx="2983230" cy="461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In the process of charge and discharge, the redox potential changes little, the chemical stability is good, and the reaction with electrolyte is small.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Good surface structure, the formation of good SEI film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 High electron and ion conductivity, high current charge and discharge performance</a:t>
            </a:r>
          </a:p>
          <a:p>
            <a:pPr marL="285750" indent="-285750" eaLnBrk="1" hangingPunct="1">
              <a:lnSpc>
                <a:spcPct val="150000"/>
              </a:lnSpc>
              <a:spcBef>
                <a:spcPct val="50000"/>
              </a:spcBef>
              <a:buFont typeface="Arial" panose="020B0604020202020204" pitchFamily="34" charset="0"/>
              <a:buChar char="•"/>
              <a:defRPr/>
            </a:pPr>
            <a:endParaRPr lang="zh-CN" altLang="en-US" sz="1400" dirty="0">
              <a:latin typeface="黑体" panose="02010609060101010101" pitchFamily="49" charset="-122"/>
              <a:ea typeface="黑体" panose="02010609060101010101" pitchFamily="49" charset="-122"/>
            </a:endParaRPr>
          </a:p>
        </p:txBody>
      </p:sp>
      <p:sp>
        <p:nvSpPr>
          <p:cNvPr id="14" name="Text Box 20"/>
          <p:cNvSpPr txBox="1">
            <a:spLocks noChangeArrowheads="1"/>
          </p:cNvSpPr>
          <p:nvPr/>
        </p:nvSpPr>
        <p:spPr bwMode="auto">
          <a:xfrm>
            <a:off x="6794975" y="2511096"/>
            <a:ext cx="2341563" cy="364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Ceramic coated diaphragm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Ion conductor coated diaphragm, high voltage resistant diaphragm, solid electrolyte diaphragm, etc.</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Othe</a:t>
            </a:r>
            <a:r>
              <a:rPr lang="en-US" altLang="zh-CN" sz="1400" dirty="0">
                <a:latin typeface="黑体" panose="02010609060101010101" pitchFamily="49" charset="-122"/>
                <a:ea typeface="黑体" panose="02010609060101010101" pitchFamily="49" charset="-122"/>
              </a:rPr>
              <a:t>rs</a:t>
            </a:r>
            <a:endParaRPr lang="zh-CN" altLang="en-US" sz="1400" dirty="0">
              <a:latin typeface="黑体" panose="02010609060101010101" pitchFamily="49" charset="-122"/>
              <a:ea typeface="黑体" panose="02010609060101010101" pitchFamily="49" charset="-122"/>
            </a:endParaRPr>
          </a:p>
          <a:p>
            <a:pPr marL="285750" indent="-285750" eaLnBrk="1" hangingPunct="1">
              <a:lnSpc>
                <a:spcPct val="150000"/>
              </a:lnSpc>
              <a:spcBef>
                <a:spcPct val="50000"/>
              </a:spcBef>
              <a:buFont typeface="Arial" panose="020B0604020202020204" pitchFamily="34" charset="0"/>
              <a:buChar char="•"/>
              <a:defRPr/>
            </a:pPr>
            <a:endParaRPr lang="zh-CN" altLang="en-US" sz="1400" dirty="0">
              <a:latin typeface="黑体" panose="02010609060101010101" pitchFamily="49" charset="-122"/>
              <a:ea typeface="黑体" panose="02010609060101010101" pitchFamily="49" charset="-122"/>
            </a:endParaRPr>
          </a:p>
        </p:txBody>
      </p:sp>
      <p:sp>
        <p:nvSpPr>
          <p:cNvPr id="15" name="Text Box 21"/>
          <p:cNvSpPr txBox="1">
            <a:spLocks noChangeArrowheads="1"/>
          </p:cNvSpPr>
          <p:nvPr/>
        </p:nvSpPr>
        <p:spPr bwMode="auto">
          <a:xfrm>
            <a:off x="9597672" y="2511096"/>
            <a:ext cx="2070100" cy="439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New Lithium Salt and its collocation</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SEI film forming additive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Have been filled with additives </a:t>
            </a:r>
          </a:p>
          <a:p>
            <a:pPr marL="285750" indent="-285750" eaLnBrk="1" hangingPunct="1">
              <a:lnSpc>
                <a:spcPct val="150000"/>
              </a:lnSpc>
              <a:spcBef>
                <a:spcPct val="50000"/>
              </a:spcBef>
              <a:buFont typeface="Arial" panose="020B0604020202020204" pitchFamily="34" charset="0"/>
              <a:buChar char="•"/>
              <a:defRPr/>
            </a:pPr>
            <a:r>
              <a:rPr lang="zh-CN" altLang="en-US" sz="1400" dirty="0">
                <a:latin typeface="黑体" panose="02010609060101010101" pitchFamily="49" charset="-122"/>
                <a:ea typeface="黑体" panose="02010609060101010101" pitchFamily="49" charset="-122"/>
              </a:rPr>
              <a:t>Anti-collecting fluid corrosion additive 5. Other additives</a:t>
            </a:r>
          </a:p>
          <a:p>
            <a:pPr marL="285750" indent="-285750" eaLnBrk="1" hangingPunct="1">
              <a:lnSpc>
                <a:spcPct val="150000"/>
              </a:lnSpc>
              <a:spcBef>
                <a:spcPct val="50000"/>
              </a:spcBef>
              <a:buFont typeface="Arial" panose="020B0604020202020204" pitchFamily="34" charset="0"/>
              <a:buChar char="•"/>
              <a:defRPr/>
            </a:pPr>
            <a:endParaRPr lang="zh-CN" altLang="en-US" sz="1400" dirty="0">
              <a:latin typeface="黑体" panose="02010609060101010101" pitchFamily="49" charset="-122"/>
              <a:ea typeface="黑体" panose="02010609060101010101" pitchFamily="49" charset="-122"/>
            </a:endParaRPr>
          </a:p>
        </p:txBody>
      </p:sp>
      <p:grpSp>
        <p:nvGrpSpPr>
          <p:cNvPr id="16" name="组合 38"/>
          <p:cNvGrpSpPr/>
          <p:nvPr/>
        </p:nvGrpSpPr>
        <p:grpSpPr bwMode="auto">
          <a:xfrm>
            <a:off x="215265" y="1960245"/>
            <a:ext cx="3287395" cy="4795520"/>
            <a:chOff x="416496" y="2204864"/>
            <a:chExt cx="2295525" cy="4020273"/>
          </a:xfrm>
        </p:grpSpPr>
        <p:sp>
          <p:nvSpPr>
            <p:cNvPr id="17" name="AutoShape 18"/>
            <p:cNvSpPr>
              <a:spLocks noChangeArrowheads="1"/>
            </p:cNvSpPr>
            <p:nvPr/>
          </p:nvSpPr>
          <p:spPr bwMode="auto">
            <a:xfrm>
              <a:off x="416496" y="2372579"/>
              <a:ext cx="2295525" cy="3852558"/>
            </a:xfrm>
            <a:prstGeom prst="roundRect">
              <a:avLst>
                <a:gd name="adj" fmla="val 4690"/>
              </a:avLst>
            </a:prstGeom>
            <a:noFill/>
            <a:ln w="34925">
              <a:solidFill>
                <a:srgbClr val="00B0F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latin typeface="黑体" panose="02010609060101010101" pitchFamily="49" charset="-122"/>
                <a:ea typeface="黑体" panose="02010609060101010101" pitchFamily="49" charset="-122"/>
              </a:endParaRPr>
            </a:p>
          </p:txBody>
        </p:sp>
        <p:sp>
          <p:nvSpPr>
            <p:cNvPr id="18" name="AutoShape 19"/>
            <p:cNvSpPr>
              <a:spLocks noChangeArrowheads="1"/>
            </p:cNvSpPr>
            <p:nvPr/>
          </p:nvSpPr>
          <p:spPr bwMode="gray">
            <a:xfrm>
              <a:off x="632926" y="2230917"/>
              <a:ext cx="1862665" cy="286581"/>
            </a:xfrm>
            <a:prstGeom prst="roundRect">
              <a:avLst>
                <a:gd name="adj" fmla="val 50000"/>
              </a:avLst>
            </a:prstGeom>
            <a:solidFill>
              <a:schemeClr val="tx1">
                <a:lumMod val="65000"/>
                <a:lumOff val="35000"/>
              </a:schemeClr>
            </a:solidFill>
            <a:ln w="9525">
              <a:noFill/>
              <a:round/>
            </a:ln>
            <a:effec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21" name="Text Box 22"/>
            <p:cNvSpPr txBox="1">
              <a:spLocks noChangeArrowheads="1"/>
            </p:cNvSpPr>
            <p:nvPr/>
          </p:nvSpPr>
          <p:spPr bwMode="gray">
            <a:xfrm>
              <a:off x="633095" y="2204864"/>
              <a:ext cx="1841874" cy="25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1400" b="1" dirty="0">
                  <a:solidFill>
                    <a:schemeClr val="bg1"/>
                  </a:solidFill>
                  <a:latin typeface="黑体" panose="02010609060101010101" pitchFamily="49" charset="-122"/>
                  <a:ea typeface="黑体" panose="02010609060101010101" pitchFamily="49" charset="-122"/>
                </a:rPr>
                <a:t>positive material</a:t>
              </a:r>
            </a:p>
          </p:txBody>
        </p:sp>
      </p:grpSp>
      <p:grpSp>
        <p:nvGrpSpPr>
          <p:cNvPr id="22" name="组合 39"/>
          <p:cNvGrpSpPr/>
          <p:nvPr/>
        </p:nvGrpSpPr>
        <p:grpSpPr bwMode="auto">
          <a:xfrm>
            <a:off x="6678295" y="1960245"/>
            <a:ext cx="2574925" cy="4794885"/>
            <a:chOff x="416496" y="2204864"/>
            <a:chExt cx="2295525" cy="4020273"/>
          </a:xfrm>
        </p:grpSpPr>
        <p:sp>
          <p:nvSpPr>
            <p:cNvPr id="23" name="AutoShape 18"/>
            <p:cNvSpPr>
              <a:spLocks noChangeArrowheads="1"/>
            </p:cNvSpPr>
            <p:nvPr/>
          </p:nvSpPr>
          <p:spPr bwMode="auto">
            <a:xfrm>
              <a:off x="416496" y="2372579"/>
              <a:ext cx="2295525" cy="3852558"/>
            </a:xfrm>
            <a:prstGeom prst="roundRect">
              <a:avLst>
                <a:gd name="adj" fmla="val 4690"/>
              </a:avLst>
            </a:prstGeom>
            <a:noFill/>
            <a:ln w="34925">
              <a:solidFill>
                <a:srgbClr val="00B0F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latin typeface="黑体" panose="02010609060101010101" pitchFamily="49" charset="-122"/>
                <a:ea typeface="黑体" panose="02010609060101010101" pitchFamily="49" charset="-122"/>
              </a:endParaRPr>
            </a:p>
          </p:txBody>
        </p:sp>
        <p:sp>
          <p:nvSpPr>
            <p:cNvPr id="24" name="AutoShape 19"/>
            <p:cNvSpPr>
              <a:spLocks noChangeArrowheads="1"/>
            </p:cNvSpPr>
            <p:nvPr/>
          </p:nvSpPr>
          <p:spPr bwMode="gray">
            <a:xfrm>
              <a:off x="633087" y="2230917"/>
              <a:ext cx="1862343" cy="286581"/>
            </a:xfrm>
            <a:prstGeom prst="roundRect">
              <a:avLst>
                <a:gd name="adj" fmla="val 50000"/>
              </a:avLst>
            </a:prstGeom>
            <a:solidFill>
              <a:schemeClr val="tx1">
                <a:lumMod val="65000"/>
                <a:lumOff val="35000"/>
              </a:schemeClr>
            </a:solidFill>
            <a:ln w="9525">
              <a:noFill/>
              <a:round/>
            </a:ln>
            <a:effec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27" name="Text Box 22"/>
            <p:cNvSpPr txBox="1">
              <a:spLocks noChangeArrowheads="1"/>
            </p:cNvSpPr>
            <p:nvPr/>
          </p:nvSpPr>
          <p:spPr bwMode="gray">
            <a:xfrm>
              <a:off x="1019880" y="2204864"/>
              <a:ext cx="1068289" cy="25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1400" b="1" dirty="0">
                  <a:solidFill>
                    <a:schemeClr val="bg1"/>
                  </a:solidFill>
                  <a:latin typeface="黑体" panose="02010609060101010101" pitchFamily="49" charset="-122"/>
                  <a:ea typeface="黑体" panose="02010609060101010101" pitchFamily="49" charset="-122"/>
                </a:rPr>
                <a:t>seperator</a:t>
              </a:r>
            </a:p>
          </p:txBody>
        </p:sp>
      </p:grpSp>
      <p:grpSp>
        <p:nvGrpSpPr>
          <p:cNvPr id="28" name="组合 40"/>
          <p:cNvGrpSpPr/>
          <p:nvPr/>
        </p:nvGrpSpPr>
        <p:grpSpPr bwMode="auto">
          <a:xfrm>
            <a:off x="3660140" y="1960880"/>
            <a:ext cx="2854325" cy="4794250"/>
            <a:chOff x="416496" y="2204864"/>
            <a:chExt cx="2295525" cy="4020273"/>
          </a:xfrm>
        </p:grpSpPr>
        <p:sp>
          <p:nvSpPr>
            <p:cNvPr id="29" name="AutoShape 18"/>
            <p:cNvSpPr>
              <a:spLocks noChangeArrowheads="1"/>
            </p:cNvSpPr>
            <p:nvPr/>
          </p:nvSpPr>
          <p:spPr bwMode="auto">
            <a:xfrm>
              <a:off x="416496" y="2372579"/>
              <a:ext cx="2295525" cy="3852558"/>
            </a:xfrm>
            <a:prstGeom prst="roundRect">
              <a:avLst>
                <a:gd name="adj" fmla="val 4690"/>
              </a:avLst>
            </a:prstGeom>
            <a:noFill/>
            <a:ln w="34925">
              <a:solidFill>
                <a:srgbClr val="00B0F0"/>
              </a:solidFill>
              <a:rou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a:latin typeface="黑体" panose="02010609060101010101" pitchFamily="49" charset="-122"/>
                <a:ea typeface="黑体" panose="02010609060101010101" pitchFamily="49" charset="-122"/>
              </a:endParaRPr>
            </a:p>
          </p:txBody>
        </p:sp>
        <p:sp>
          <p:nvSpPr>
            <p:cNvPr id="30" name="AutoShape 19"/>
            <p:cNvSpPr>
              <a:spLocks noChangeArrowheads="1"/>
            </p:cNvSpPr>
            <p:nvPr/>
          </p:nvSpPr>
          <p:spPr bwMode="gray">
            <a:xfrm>
              <a:off x="632927" y="2230917"/>
              <a:ext cx="1862663" cy="286581"/>
            </a:xfrm>
            <a:prstGeom prst="roundRect">
              <a:avLst>
                <a:gd name="adj" fmla="val 50000"/>
              </a:avLst>
            </a:prstGeom>
            <a:solidFill>
              <a:schemeClr val="tx1">
                <a:lumMod val="65000"/>
                <a:lumOff val="35000"/>
              </a:schemeClr>
            </a:solidFill>
            <a:ln w="9525">
              <a:noFill/>
              <a:round/>
            </a:ln>
            <a:effectLst/>
          </p:spPr>
          <p:txBody>
            <a:bodyPr wrap="none" anchor="ct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黑体" panose="02010609060101010101" pitchFamily="49" charset="-122"/>
                <a:ea typeface="黑体" panose="02010609060101010101" pitchFamily="49" charset="-122"/>
              </a:endParaRPr>
            </a:p>
          </p:txBody>
        </p:sp>
        <p:sp>
          <p:nvSpPr>
            <p:cNvPr id="33" name="Text Box 22"/>
            <p:cNvSpPr txBox="1">
              <a:spLocks noChangeArrowheads="1"/>
            </p:cNvSpPr>
            <p:nvPr/>
          </p:nvSpPr>
          <p:spPr bwMode="gray">
            <a:xfrm>
              <a:off x="633097" y="2204864"/>
              <a:ext cx="1841873" cy="25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1pPr>
              <a:lvl2pPr marL="514350" indent="-571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2pPr>
              <a:lvl3pPr marL="1028700" indent="-1143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3pPr>
              <a:lvl4pPr marL="1543050" indent="-17145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4pPr>
              <a:lvl5pPr marL="2057400" indent="-228600" algn="l" defTabSz="1028700" rtl="0" fontAlgn="base">
                <a:spcBef>
                  <a:spcPct val="0"/>
                </a:spcBef>
                <a:spcAft>
                  <a:spcPct val="0"/>
                </a:spcAft>
                <a:defRPr sz="20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Calibri" panose="020F0502020204030204" pitchFamily="34" charset="0"/>
                  <a:ea typeface="宋体" panose="02010600030101010101" pitchFamily="2" charset="-122"/>
                  <a:cs typeface="+mn-cs"/>
                </a:defRPr>
              </a:lvl9pPr>
            </a:lstStyle>
            <a:p>
              <a:pPr algn="ctr">
                <a:defRPr/>
              </a:pPr>
              <a:r>
                <a:rPr lang="en-US" altLang="zh-CN" sz="1400" b="1" dirty="0">
                  <a:solidFill>
                    <a:schemeClr val="bg1"/>
                  </a:solidFill>
                  <a:latin typeface="黑体" panose="02010609060101010101" pitchFamily="49" charset="-122"/>
                  <a:ea typeface="黑体" panose="02010609060101010101" pitchFamily="49" charset="-122"/>
                  <a:sym typeface="+mn-ea"/>
                </a:rPr>
                <a:t>negative material</a:t>
              </a:r>
              <a:endParaRPr lang="zh-CN" altLang="en-US" sz="1400" b="1" dirty="0">
                <a:solidFill>
                  <a:schemeClr val="bg1"/>
                </a:solidFill>
                <a:latin typeface="黑体" panose="02010609060101010101" pitchFamily="49" charset="-122"/>
                <a:ea typeface="黑体" panose="02010609060101010101" pitchFamily="49" charset="-122"/>
              </a:endParaRPr>
            </a:p>
          </p:txBody>
        </p:sp>
      </p:grpSp>
      <p:sp>
        <p:nvSpPr>
          <p:cNvPr id="34" name="Rectangle 5"/>
          <p:cNvSpPr>
            <a:spLocks noGrp="1"/>
          </p:cNvSpPr>
          <p:nvPr/>
        </p:nvSpPr>
        <p:spPr>
          <a:xfrm>
            <a:off x="1633855" y="1472565"/>
            <a:ext cx="8531225" cy="628650"/>
          </a:xfrm>
        </p:spPr>
        <p:txBody>
          <a:bodyPr lIns="68572" tIns="34286" rIns="68572" bIns="34286"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defRPr/>
            </a:pPr>
            <a:r>
              <a:rPr lang="zh-CN" sz="2000" b="1" dirty="0">
                <a:solidFill>
                  <a:schemeClr val="tx1"/>
                </a:solidFill>
                <a:latin typeface="黑体" panose="02010609060101010101" pitchFamily="49" charset="-122"/>
                <a:ea typeface="黑体" panose="02010609060101010101" pitchFamily="49" charset="-122"/>
              </a:rPr>
              <a:t>Four key Materials of Lithium Ion Battery and their functions</a:t>
            </a:r>
          </a:p>
          <a:p>
            <a:pPr eaLnBrk="1" hangingPunct="1">
              <a:defRPr/>
            </a:pPr>
            <a:endParaRPr lang="zh-CN" sz="2000" b="1" dirty="0">
              <a:solidFill>
                <a:schemeClr val="tx1"/>
              </a:solidFill>
              <a:latin typeface="黑体" panose="02010609060101010101" pitchFamily="49" charset="-122"/>
              <a:ea typeface="黑体" panose="02010609060101010101" pitchFamily="49" charset="-122"/>
            </a:endParaRPr>
          </a:p>
        </p:txBody>
      </p:sp>
      <p:sp>
        <p:nvSpPr>
          <p:cNvPr id="36"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26" name="图片 25" descr="b89932edc99e2524e893659d3b7843f.jpg"/>
          <p:cNvPicPr>
            <a:picLocks noChangeAspect="1"/>
          </p:cNvPicPr>
          <p:nvPr/>
        </p:nvPicPr>
        <p:blipFill>
          <a:blip r:embed="rId4" cstate="print"/>
          <a:stretch>
            <a:fillRect/>
          </a:stretch>
        </p:blipFill>
        <p:spPr>
          <a:xfrm>
            <a:off x="9911630" y="548680"/>
            <a:ext cx="1800200" cy="12107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590550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Four key Materials-cathode Materials</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TextBox 3"/>
          <p:cNvSpPr txBox="1">
            <a:spLocks noChangeArrowheads="1"/>
          </p:cNvSpPr>
          <p:nvPr/>
        </p:nvSpPr>
        <p:spPr bwMode="auto">
          <a:xfrm>
            <a:off x="571500" y="1472565"/>
            <a:ext cx="803084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a:spcBef>
                <a:spcPct val="0"/>
              </a:spcBef>
              <a:buNone/>
            </a:pPr>
            <a:r>
              <a:rPr lang="zh-CN" altLang="en-US" sz="2000" b="1" dirty="0">
                <a:latin typeface="微软雅黑" panose="020B0503020204020204" pitchFamily="34" charset="-122"/>
                <a:ea typeface="微软雅黑" panose="020B0503020204020204" pitchFamily="34" charset="-122"/>
                <a:cs typeface="Arial Unicode MS" panose="020B0604020202020204" charset="-122"/>
              </a:rPr>
              <a:t>The characteristics of positive active substances require:</a:t>
            </a:r>
          </a:p>
          <a:p>
            <a:pPr marL="0" indent="0">
              <a:spcBef>
                <a:spcPct val="0"/>
              </a:spcBef>
              <a:buNone/>
            </a:pPr>
            <a:endParaRPr lang="zh-CN" altLang="en-US" sz="2000" b="1" dirty="0">
              <a:latin typeface="微软雅黑" panose="020B0503020204020204" pitchFamily="34" charset="-122"/>
              <a:ea typeface="微软雅黑" panose="020B0503020204020204" pitchFamily="34" charset="-122"/>
              <a:cs typeface="Arial Unicode MS" panose="020B0604020202020204" charset="-122"/>
            </a:endParaRPr>
          </a:p>
        </p:txBody>
      </p:sp>
      <p:sp>
        <p:nvSpPr>
          <p:cNvPr id="7" name="TextBox 5"/>
          <p:cNvSpPr txBox="1">
            <a:spLocks noChangeArrowheads="1"/>
          </p:cNvSpPr>
          <p:nvPr/>
        </p:nvSpPr>
        <p:spPr bwMode="auto">
          <a:xfrm>
            <a:off x="432435" y="1913255"/>
            <a:ext cx="11325860" cy="479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1. The specific capacity is large, the positive electrode material is required to have a low relative molecular weight, and the host structure thereof is capable of inserting a large amount of Li;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2. The operating voltage is high, and the Gibbs free radical negative value of the system discharge reaction is large;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3. the rate performance is good, Li is required to have a higher diffusion rate inside the electrode material and on the surface;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4. The cycle life of the material is long, and the structure change of the material during the insertion/ removal process of Li is as small as possible;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5. the safety is good, and the material has higher chemical stability and thermal stability;</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 6. easy to prepare, Is environment-friendly and low in price.</a:t>
            </a:r>
          </a:p>
          <a:p>
            <a:pPr>
              <a:lnSpc>
                <a:spcPct val="200000"/>
              </a:lnSpc>
              <a:spcBef>
                <a:spcPct val="0"/>
              </a:spcBef>
              <a:buFontTx/>
              <a:buAutoNum type="arabicPeriod"/>
            </a:pPr>
            <a:endParaRPr sz="18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8" name="图片 7" descr="b89932edc99e2524e893659d3b7843f.jpg"/>
          <p:cNvPicPr>
            <a:picLocks noChangeAspect="1"/>
          </p:cNvPicPr>
          <p:nvPr/>
        </p:nvPicPr>
        <p:blipFill>
          <a:blip r:embed="rId4" cstate="print"/>
          <a:stretch>
            <a:fillRect/>
          </a:stretch>
        </p:blipFill>
        <p:spPr>
          <a:xfrm>
            <a:off x="9695606" y="548680"/>
            <a:ext cx="2141378" cy="14401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6936740"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Cathode material different cathode material</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4" name="Picture 1" descr="Li-cobalt structure"/>
          <p:cNvPicPr>
            <a:picLocks noChangeAspect="1" noChangeArrowheads="1"/>
          </p:cNvPicPr>
          <p:nvPr/>
        </p:nvPicPr>
        <p:blipFill>
          <a:blip r:embed="rId4" cstate="print"/>
          <a:srcRect/>
          <a:stretch>
            <a:fillRect/>
          </a:stretch>
        </p:blipFill>
        <p:spPr bwMode="auto">
          <a:xfrm>
            <a:off x="190026" y="1628800"/>
            <a:ext cx="2762718" cy="223224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5"/>
          <p:cNvSpPr txBox="1">
            <a:spLocks noChangeArrowheads="1"/>
          </p:cNvSpPr>
          <p:nvPr/>
        </p:nvSpPr>
        <p:spPr bwMode="auto">
          <a:xfrm>
            <a:off x="140335" y="5829300"/>
            <a:ext cx="3146425" cy="123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lvl="0" defTabSz="457200" eaLnBrk="0" hangingPunct="0">
              <a:spcBef>
                <a:spcPct val="20000"/>
              </a:spcBef>
              <a:defRPr sz="2000" b="1">
                <a:solidFill>
                  <a:prstClr val="white"/>
                </a:solidFill>
                <a:latin typeface="楷体" panose="02010609060101010101" charset="-122"/>
                <a:ea typeface="楷体" panose="02010609060101010101" charset="-122"/>
              </a:defRPr>
            </a:lvl1pPr>
            <a:lvl2pPr defTabSz="457200"/>
            <a:lvl3pPr defTabSz="457200"/>
            <a:lvl4pPr defTabSz="457200"/>
            <a:lvl5pPr defTabSz="457200"/>
            <a:lvl6pPr defTabSz="457200"/>
            <a:lvl7pPr defTabSz="457200"/>
            <a:lvl8pPr defTabSz="457200"/>
            <a:lvl9pPr defTabSz="457200"/>
          </a:lstStyle>
          <a:p>
            <a:pPr fontAlgn="auto">
              <a:spcBef>
                <a:spcPts val="0"/>
              </a:spcBef>
            </a:pPr>
            <a:r>
              <a:rPr sz="1600" b="0" dirty="0">
                <a:solidFill>
                  <a:schemeClr val="tx1">
                    <a:lumMod val="75000"/>
                    <a:lumOff val="25000"/>
                  </a:schemeClr>
                </a:solidFill>
                <a:latin typeface="微软雅黑" panose="020B0503020204020204" pitchFamily="34" charset="-122"/>
                <a:ea typeface="微软雅黑" panose="020B0503020204020204" pitchFamily="34" charset="-122"/>
              </a:rPr>
              <a:t>Advantages: layered structure, two-dimensional movement of ions, disadvantages: poor life, poor safety;</a:t>
            </a:r>
          </a:p>
          <a:p>
            <a:endParaRPr sz="16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9" name="Picture 3" descr="Snapshot of an average Li-cobalt battery"/>
          <p:cNvPicPr>
            <a:picLocks noChangeAspect="1" noChangeArrowheads="1"/>
          </p:cNvPicPr>
          <p:nvPr/>
        </p:nvPicPr>
        <p:blipFill>
          <a:blip r:embed="rId5" cstate="print"/>
          <a:srcRect/>
          <a:stretch>
            <a:fillRect/>
          </a:stretch>
        </p:blipFill>
        <p:spPr bwMode="auto">
          <a:xfrm>
            <a:off x="190550" y="3634353"/>
            <a:ext cx="2762718" cy="20839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1294578" y="1259468"/>
            <a:ext cx="553613" cy="369332"/>
          </a:xfrm>
          <a:prstGeom prst="rect">
            <a:avLst/>
          </a:prstGeom>
          <a:noFill/>
        </p:spPr>
        <p:txBody>
          <a:bodyPr wrap="none" rtlCol="0">
            <a:spAutoFit/>
          </a:bodyPr>
          <a:lstStyle/>
          <a:p>
            <a:r>
              <a:rPr lang="en-US" altLang="zh-CN" dirty="0"/>
              <a:t>LCO</a:t>
            </a:r>
            <a:endParaRPr lang="zh-CN" altLang="en-US" dirty="0"/>
          </a:p>
        </p:txBody>
      </p:sp>
      <p:pic>
        <p:nvPicPr>
          <p:cNvPr id="10" name="Picture 1" descr="Li-cobalt structure"/>
          <p:cNvPicPr>
            <a:picLocks noChangeAspect="1" noChangeArrowheads="1"/>
          </p:cNvPicPr>
          <p:nvPr/>
        </p:nvPicPr>
        <p:blipFill>
          <a:blip r:embed="rId4" cstate="print"/>
          <a:srcRect/>
          <a:stretch>
            <a:fillRect/>
          </a:stretch>
        </p:blipFill>
        <p:spPr bwMode="auto">
          <a:xfrm>
            <a:off x="3209325" y="1593860"/>
            <a:ext cx="2624364" cy="219302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Snapshot of NMC"/>
          <p:cNvPicPr>
            <a:picLocks noChangeAspect="1" noChangeArrowheads="1"/>
          </p:cNvPicPr>
          <p:nvPr/>
        </p:nvPicPr>
        <p:blipFill>
          <a:blip r:embed="rId6" cstate="print"/>
          <a:srcRect/>
          <a:stretch>
            <a:fillRect/>
          </a:stretch>
        </p:blipFill>
        <p:spPr bwMode="auto">
          <a:xfrm>
            <a:off x="3209325" y="3634353"/>
            <a:ext cx="2624364" cy="20839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5"/>
          <p:cNvSpPr txBox="1">
            <a:spLocks noChangeArrowheads="1"/>
          </p:cNvSpPr>
          <p:nvPr/>
        </p:nvSpPr>
        <p:spPr bwMode="auto">
          <a:xfrm>
            <a:off x="3009265" y="5829300"/>
            <a:ext cx="3077845" cy="13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lvl="0" defTabSz="457200" eaLnBrk="0" hangingPunct="0">
              <a:spcBef>
                <a:spcPct val="20000"/>
              </a:spcBef>
              <a:defRPr sz="2000" b="1">
                <a:solidFill>
                  <a:prstClr val="white"/>
                </a:solidFill>
                <a:latin typeface="楷体" panose="02010609060101010101" charset="-122"/>
                <a:ea typeface="楷体" panose="02010609060101010101" charset="-122"/>
              </a:defRPr>
            </a:lvl1pPr>
            <a:lvl2pPr defTabSz="457200"/>
            <a:lvl3pPr defTabSz="457200"/>
            <a:lvl4pPr defTabSz="457200"/>
            <a:lvl5pPr defTabSz="457200"/>
            <a:lvl6pPr defTabSz="457200"/>
            <a:lvl7pPr defTabSz="457200"/>
            <a:lvl8pPr defTabSz="457200"/>
            <a:lvl9pPr defTabSz="457200"/>
          </a:lstStyle>
          <a:p>
            <a:r>
              <a:rPr sz="1600" b="0" dirty="0">
                <a:solidFill>
                  <a:schemeClr val="tx1">
                    <a:lumMod val="75000"/>
                    <a:lumOff val="25000"/>
                  </a:schemeClr>
                </a:solidFill>
                <a:latin typeface="微软雅黑" panose="020B0503020204020204" pitchFamily="34" charset="-122"/>
                <a:ea typeface="微软雅黑" panose="020B0503020204020204" pitchFamily="34" charset="-122"/>
              </a:rPr>
              <a:t>Advantages: layered structure, two-dimensional movement of ions, high energy density, disadvantages: high price, poor safety;</a:t>
            </a:r>
            <a:endParaRPr sz="16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244700" y="1187444"/>
            <a:ext cx="654346" cy="369332"/>
          </a:xfrm>
          <a:prstGeom prst="rect">
            <a:avLst/>
          </a:prstGeom>
          <a:noFill/>
        </p:spPr>
        <p:txBody>
          <a:bodyPr wrap="none" rtlCol="0">
            <a:spAutoFit/>
          </a:bodyPr>
          <a:lstStyle/>
          <a:p>
            <a:r>
              <a:rPr lang="en-US" altLang="zh-CN" dirty="0"/>
              <a:t>NCM</a:t>
            </a:r>
            <a:endParaRPr lang="zh-CN" altLang="en-US" dirty="0"/>
          </a:p>
        </p:txBody>
      </p:sp>
      <p:pic>
        <p:nvPicPr>
          <p:cNvPr id="14" name="Picture 1" descr="Li-manganese structure"/>
          <p:cNvPicPr>
            <a:picLocks noChangeAspect="1" noChangeArrowheads="1"/>
          </p:cNvPicPr>
          <p:nvPr/>
        </p:nvPicPr>
        <p:blipFill>
          <a:blip r:embed="rId7" cstate="print"/>
          <a:srcRect/>
          <a:stretch>
            <a:fillRect/>
          </a:stretch>
        </p:blipFill>
        <p:spPr bwMode="auto">
          <a:xfrm>
            <a:off x="6087275" y="1605624"/>
            <a:ext cx="2771858" cy="219302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descr="Snapshot of a typical Li-manganese battery"/>
          <p:cNvPicPr>
            <a:picLocks noChangeAspect="1" noChangeArrowheads="1"/>
          </p:cNvPicPr>
          <p:nvPr/>
        </p:nvPicPr>
        <p:blipFill>
          <a:blip r:embed="rId8" cstate="print"/>
          <a:srcRect/>
          <a:stretch>
            <a:fillRect/>
          </a:stretch>
        </p:blipFill>
        <p:spPr bwMode="auto">
          <a:xfrm>
            <a:off x="6094959" y="3634351"/>
            <a:ext cx="2771858" cy="20839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5"/>
          <p:cNvSpPr txBox="1"/>
          <p:nvPr/>
        </p:nvSpPr>
        <p:spPr>
          <a:xfrm>
            <a:off x="7142285" y="1200933"/>
            <a:ext cx="654346" cy="369332"/>
          </a:xfrm>
          <a:prstGeom prst="rect">
            <a:avLst/>
          </a:prstGeom>
          <a:noFill/>
        </p:spPr>
        <p:txBody>
          <a:bodyPr wrap="none" rtlCol="0">
            <a:spAutoFit/>
          </a:bodyPr>
          <a:lstStyle/>
          <a:p>
            <a:r>
              <a:rPr lang="en-US" altLang="zh-CN" dirty="0"/>
              <a:t>LMO</a:t>
            </a:r>
            <a:endParaRPr lang="zh-CN" altLang="en-US" dirty="0"/>
          </a:p>
        </p:txBody>
      </p:sp>
      <p:pic>
        <p:nvPicPr>
          <p:cNvPr id="17" name="Picture 1" descr="Snapshot of a typical Li-phosphate battery"/>
          <p:cNvPicPr>
            <a:picLocks noChangeAspect="1" noChangeArrowheads="1"/>
          </p:cNvPicPr>
          <p:nvPr/>
        </p:nvPicPr>
        <p:blipFill>
          <a:blip r:embed="rId9" cstate="print"/>
          <a:srcRect/>
          <a:stretch>
            <a:fillRect/>
          </a:stretch>
        </p:blipFill>
        <p:spPr bwMode="auto">
          <a:xfrm>
            <a:off x="9230917" y="3634017"/>
            <a:ext cx="2771858" cy="206646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5" descr="C:\Users\Administrator\Desktop\SEM Image\Olivine crystal structure.jpeg"/>
          <p:cNvPicPr>
            <a:picLocks noChangeAspect="1" noChangeArrowheads="1"/>
          </p:cNvPicPr>
          <p:nvPr/>
        </p:nvPicPr>
        <p:blipFill>
          <a:blip r:embed="rId10" cstate="print"/>
          <a:srcRect/>
          <a:stretch>
            <a:fillRect/>
          </a:stretch>
        </p:blipFill>
        <p:spPr bwMode="auto">
          <a:xfrm>
            <a:off x="9094964" y="1605624"/>
            <a:ext cx="2771858" cy="215724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文本框 18"/>
          <p:cNvSpPr txBox="1"/>
          <p:nvPr/>
        </p:nvSpPr>
        <p:spPr>
          <a:xfrm>
            <a:off x="10130282" y="1200933"/>
            <a:ext cx="506870" cy="369332"/>
          </a:xfrm>
          <a:prstGeom prst="rect">
            <a:avLst/>
          </a:prstGeom>
          <a:noFill/>
        </p:spPr>
        <p:txBody>
          <a:bodyPr wrap="none" rtlCol="0">
            <a:spAutoFit/>
          </a:bodyPr>
          <a:lstStyle/>
          <a:p>
            <a:r>
              <a:rPr lang="en-US" altLang="zh-CN" dirty="0"/>
              <a:t>LFP</a:t>
            </a:r>
            <a:endParaRPr lang="zh-CN" altLang="en-US" dirty="0"/>
          </a:p>
        </p:txBody>
      </p:sp>
      <p:cxnSp>
        <p:nvCxnSpPr>
          <p:cNvPr id="20" name="直接连接符 19"/>
          <p:cNvCxnSpPr/>
          <p:nvPr/>
        </p:nvCxnSpPr>
        <p:spPr>
          <a:xfrm>
            <a:off x="8968241" y="1520725"/>
            <a:ext cx="0" cy="5337275"/>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963784" y="1506273"/>
            <a:ext cx="0" cy="5351727"/>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147196" y="1570255"/>
            <a:ext cx="0" cy="5337275"/>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27" name="TextBox 5"/>
          <p:cNvSpPr txBox="1">
            <a:spLocks noChangeArrowheads="1"/>
          </p:cNvSpPr>
          <p:nvPr/>
        </p:nvSpPr>
        <p:spPr bwMode="auto">
          <a:xfrm>
            <a:off x="5970270" y="6070600"/>
            <a:ext cx="299783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lvl="0" defTabSz="457200" eaLnBrk="0" hangingPunct="0">
              <a:spcBef>
                <a:spcPct val="20000"/>
              </a:spcBef>
              <a:defRPr sz="2000" b="1">
                <a:solidFill>
                  <a:prstClr val="white"/>
                </a:solidFill>
                <a:latin typeface="楷体" panose="02010609060101010101" charset="-122"/>
                <a:ea typeface="楷体" panose="02010609060101010101" charset="-122"/>
              </a:defRPr>
            </a:lvl1pPr>
            <a:lvl2pPr defTabSz="457200"/>
            <a:lvl3pPr defTabSz="457200"/>
            <a:lvl4pPr defTabSz="457200"/>
            <a:lvl5pPr defTabSz="457200"/>
            <a:lvl6pPr defTabSz="457200"/>
            <a:lvl7pPr defTabSz="457200"/>
            <a:lvl8pPr defTabSz="457200"/>
            <a:lvl9pPr defTabSz="457200"/>
          </a:lstStyle>
          <a:p>
            <a:r>
              <a:rPr sz="1600" b="0" dirty="0">
                <a:solidFill>
                  <a:schemeClr val="tx1">
                    <a:lumMod val="75000"/>
                    <a:lumOff val="25000"/>
                  </a:schemeClr>
                </a:solidFill>
                <a:latin typeface="微软雅黑" panose="020B0503020204020204" pitchFamily="34" charset="-122"/>
                <a:ea typeface="微软雅黑" panose="020B0503020204020204" pitchFamily="34" charset="-122"/>
              </a:rPr>
              <a:t>Advantages: spinel structure, three-dimensional movement, cheap; </a:t>
            </a:r>
          </a:p>
          <a:p>
            <a:r>
              <a:rPr sz="1600" b="0" dirty="0">
                <a:solidFill>
                  <a:schemeClr val="tx1">
                    <a:lumMod val="75000"/>
                    <a:lumOff val="25000"/>
                  </a:schemeClr>
                </a:solidFill>
                <a:latin typeface="微软雅黑" panose="020B0503020204020204" pitchFamily="34" charset="-122"/>
                <a:ea typeface="微软雅黑" panose="020B0503020204020204" pitchFamily="34" charset="-122"/>
              </a:rPr>
              <a:t>disadvantages: low energy density, good safety;</a:t>
            </a:r>
          </a:p>
          <a:p>
            <a:endParaRPr sz="16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TextBox 5"/>
          <p:cNvSpPr txBox="1">
            <a:spLocks noChangeArrowheads="1"/>
          </p:cNvSpPr>
          <p:nvPr/>
        </p:nvSpPr>
        <p:spPr bwMode="auto">
          <a:xfrm>
            <a:off x="9043832" y="6060580"/>
            <a:ext cx="3146581" cy="77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lvl="0" defTabSz="457200" eaLnBrk="0" hangingPunct="0">
              <a:spcBef>
                <a:spcPct val="20000"/>
              </a:spcBef>
              <a:defRPr sz="2000" b="1">
                <a:solidFill>
                  <a:prstClr val="white"/>
                </a:solidFill>
                <a:latin typeface="楷体" panose="02010609060101010101" charset="-122"/>
                <a:ea typeface="楷体" panose="02010609060101010101" charset="-122"/>
              </a:defRPr>
            </a:lvl1pPr>
            <a:lvl2pPr defTabSz="457200"/>
            <a:lvl3pPr defTabSz="457200"/>
            <a:lvl4pPr defTabSz="457200"/>
            <a:lvl5pPr defTabSz="457200"/>
            <a:lvl6pPr defTabSz="457200"/>
            <a:lvl7pPr defTabSz="457200"/>
            <a:lvl8pPr defTabSz="457200"/>
            <a:lvl9pPr defTabSz="457200"/>
          </a:lstStyle>
          <a:p>
            <a:r>
              <a:rPr sz="1600" b="0" dirty="0">
                <a:solidFill>
                  <a:schemeClr val="tx1">
                    <a:lumMod val="75000"/>
                    <a:lumOff val="25000"/>
                  </a:schemeClr>
                </a:solidFill>
                <a:latin typeface="微软雅黑" panose="020B0503020204020204" pitchFamily="34" charset="-122"/>
                <a:ea typeface="微软雅黑" panose="020B0503020204020204" pitchFamily="34" charset="-122"/>
              </a:rPr>
              <a:t>Advantages: olivine structure, one-dimensional movement, cheap; </a:t>
            </a:r>
          </a:p>
          <a:p>
            <a:r>
              <a:rPr sz="1600" b="0" dirty="0">
                <a:solidFill>
                  <a:schemeClr val="tx1">
                    <a:lumMod val="75000"/>
                    <a:lumOff val="25000"/>
                  </a:schemeClr>
                </a:solidFill>
                <a:latin typeface="微软雅黑" panose="020B0503020204020204" pitchFamily="34" charset="-122"/>
                <a:ea typeface="微软雅黑" panose="020B0503020204020204" pitchFamily="34" charset="-122"/>
              </a:rPr>
              <a:t>disadvantages: low platform voltage, the best safety;</a:t>
            </a:r>
          </a:p>
          <a:p>
            <a:endParaRPr sz="16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9836785"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Comparison of discharge Curves of different cathode Materials</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Title 1"/>
          <p:cNvSpPr>
            <a:spLocks noGrp="1"/>
          </p:cNvSpPr>
          <p:nvPr>
            <p:ph type="title"/>
          </p:nvPr>
        </p:nvSpPr>
        <p:spPr>
          <a:xfrm>
            <a:off x="737235" y="1278890"/>
            <a:ext cx="7301230" cy="514350"/>
          </a:xfrm>
        </p:spPr>
        <p:txBody>
          <a:bodyPr>
            <a:normAutofit fontScale="90000"/>
          </a:bodyPr>
          <a:lstStyle/>
          <a:p>
            <a:pPr algn="l"/>
            <a:r>
              <a:rPr lang="zh-CN" altLang="en-US" sz="2000" b="1" dirty="0">
                <a:latin typeface="微软雅黑" panose="020B0503020204020204" pitchFamily="34" charset="-122"/>
                <a:ea typeface="微软雅黑" panose="020B0503020204020204" pitchFamily="34" charset="-122"/>
              </a:rPr>
              <a:t>Comparison of discharge curves of positive active substances:</a:t>
            </a:r>
            <a:br>
              <a:rPr lang="zh-CN" altLang="en-US" sz="2000" b="1" dirty="0">
                <a:latin typeface="微软雅黑" panose="020B0503020204020204" pitchFamily="34" charset="-122"/>
                <a:ea typeface="微软雅黑" panose="020B0503020204020204" pitchFamily="34" charset="-122"/>
              </a:rPr>
            </a:br>
            <a:endParaRPr lang="zh-CN" altLang="en-US" sz="2000" b="1" dirty="0">
              <a:latin typeface="微软雅黑" panose="020B0503020204020204" pitchFamily="34" charset="-122"/>
              <a:ea typeface="微软雅黑" panose="020B0503020204020204" pitchFamily="34" charset="-122"/>
            </a:endParaRPr>
          </a:p>
        </p:txBody>
      </p:sp>
      <p:pic>
        <p:nvPicPr>
          <p:cNvPr id="7"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8902" y="1792945"/>
            <a:ext cx="5224320" cy="246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2"/>
          <p:cNvGraphicFramePr>
            <a:graphicFrameLocks noGrp="1"/>
          </p:cNvGraphicFramePr>
          <p:nvPr/>
        </p:nvGraphicFramePr>
        <p:xfrm>
          <a:off x="1558702" y="4307728"/>
          <a:ext cx="9073008" cy="2461687"/>
        </p:xfrm>
        <a:graphic>
          <a:graphicData uri="http://schemas.openxmlformats.org/drawingml/2006/table">
            <a:tbl>
              <a:tblPr firstRow="1" bandRow="1">
                <a:tableStyleId>{5C22544A-7EE6-4342-B048-85BDC9FD1C3A}</a:tableStyleId>
              </a:tblPr>
              <a:tblGrid>
                <a:gridCol w="1625388">
                  <a:extLst>
                    <a:ext uri="{9D8B030D-6E8A-4147-A177-3AD203B41FA5}">
                      <a16:colId xmlns:a16="http://schemas.microsoft.com/office/drawing/2014/main" val="20000"/>
                    </a:ext>
                  </a:extLst>
                </a:gridCol>
                <a:gridCol w="1625388">
                  <a:extLst>
                    <a:ext uri="{9D8B030D-6E8A-4147-A177-3AD203B41FA5}">
                      <a16:colId xmlns:a16="http://schemas.microsoft.com/office/drawing/2014/main" val="20001"/>
                    </a:ext>
                  </a:extLst>
                </a:gridCol>
                <a:gridCol w="3878016">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tblGrid>
              <a:tr h="375163">
                <a:tc>
                  <a:txBody>
                    <a:bodyPr/>
                    <a:lstStyle/>
                    <a:p>
                      <a:r>
                        <a:rPr lang="en-US" altLang="zh-CN" sz="1600" dirty="0">
                          <a:latin typeface="times" panose="02020603050405020304" pitchFamily="18" charset="0"/>
                          <a:cs typeface="times" panose="02020603050405020304" pitchFamily="18" charset="0"/>
                        </a:rPr>
                        <a:t>Cathode Type</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Chemistry</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Example Metal Portions</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Example</a:t>
                      </a:r>
                      <a:r>
                        <a:rPr lang="en-US" altLang="zh-CN" sz="1600" baseline="0" dirty="0">
                          <a:latin typeface="times" panose="02020603050405020304" pitchFamily="18" charset="0"/>
                          <a:cs typeface="times" panose="02020603050405020304" pitchFamily="18" charset="0"/>
                        </a:rPr>
                        <a:t> Use</a:t>
                      </a:r>
                      <a:endParaRPr lang="zh-CN" altLang="en-US"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0"/>
                  </a:ext>
                </a:extLst>
              </a:tr>
              <a:tr h="375163">
                <a:tc>
                  <a:txBody>
                    <a:bodyPr/>
                    <a:lstStyle/>
                    <a:p>
                      <a:r>
                        <a:rPr lang="en-US" altLang="zh-CN" sz="1600" dirty="0">
                          <a:latin typeface="times" panose="02020603050405020304" pitchFamily="18" charset="0"/>
                          <a:cs typeface="times" panose="02020603050405020304" pitchFamily="18" charset="0"/>
                        </a:rPr>
                        <a:t>NCA</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LiNiCoAlO</a:t>
                      </a:r>
                      <a:r>
                        <a:rPr lang="en-US" altLang="zh-CN" sz="1600" baseline="-25000" dirty="0">
                          <a:latin typeface="times" panose="02020603050405020304" pitchFamily="18" charset="0"/>
                          <a:cs typeface="times" panose="02020603050405020304" pitchFamily="18" charset="0"/>
                        </a:rPr>
                        <a:t>2</a:t>
                      </a:r>
                      <a:endParaRPr lang="zh-CN" altLang="en-US" sz="1600" baseline="-250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80% Nickel,15% Cobalt,5% Aluminum</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Tesla</a:t>
                      </a:r>
                      <a:r>
                        <a:rPr lang="en-US" altLang="zh-CN" sz="1600" baseline="0" dirty="0">
                          <a:latin typeface="times" panose="02020603050405020304" pitchFamily="18" charset="0"/>
                          <a:cs typeface="times" panose="02020603050405020304" pitchFamily="18" charset="0"/>
                        </a:rPr>
                        <a:t> Model S</a:t>
                      </a:r>
                      <a:endParaRPr lang="zh-CN" altLang="en-US"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1"/>
                  </a:ext>
                </a:extLst>
              </a:tr>
              <a:tr h="375163">
                <a:tc>
                  <a:txBody>
                    <a:bodyPr/>
                    <a:lstStyle/>
                    <a:p>
                      <a:r>
                        <a:rPr lang="en-US" altLang="zh-CN" sz="1600" dirty="0">
                          <a:latin typeface="times" panose="02020603050405020304" pitchFamily="18" charset="0"/>
                          <a:cs typeface="times" panose="02020603050405020304" pitchFamily="18" charset="0"/>
                        </a:rPr>
                        <a:t>LCO</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LiCoO</a:t>
                      </a:r>
                      <a:r>
                        <a:rPr lang="en-US" altLang="zh-CN" sz="1600" baseline="-25000" dirty="0">
                          <a:latin typeface="times" panose="02020603050405020304" pitchFamily="18" charset="0"/>
                          <a:cs typeface="times" panose="02020603050405020304" pitchFamily="18" charset="0"/>
                        </a:rPr>
                        <a:t>2</a:t>
                      </a:r>
                      <a:endParaRPr lang="zh-CN" altLang="en-US" sz="1600" baseline="-250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100% Cobalt</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Apple</a:t>
                      </a:r>
                      <a:r>
                        <a:rPr lang="en-US" altLang="zh-CN" sz="1600" baseline="0" dirty="0">
                          <a:latin typeface="times" panose="02020603050405020304" pitchFamily="18" charset="0"/>
                          <a:cs typeface="times" panose="02020603050405020304" pitchFamily="18" charset="0"/>
                        </a:rPr>
                        <a:t> iPhone</a:t>
                      </a:r>
                      <a:endParaRPr lang="zh-CN" altLang="en-US"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2"/>
                  </a:ext>
                </a:extLst>
              </a:tr>
              <a:tr h="375163">
                <a:tc>
                  <a:txBody>
                    <a:bodyPr/>
                    <a:lstStyle/>
                    <a:p>
                      <a:r>
                        <a:rPr lang="en-US" altLang="zh-CN" sz="1600" dirty="0">
                          <a:latin typeface="times" panose="02020603050405020304" pitchFamily="18" charset="0"/>
                          <a:cs typeface="times" panose="02020603050405020304" pitchFamily="18" charset="0"/>
                        </a:rPr>
                        <a:t>LMO</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LiMn</a:t>
                      </a:r>
                      <a:r>
                        <a:rPr lang="en-US" altLang="zh-CN" sz="1600" baseline="-25000" dirty="0">
                          <a:latin typeface="times" panose="02020603050405020304" pitchFamily="18" charset="0"/>
                          <a:cs typeface="times" panose="02020603050405020304" pitchFamily="18" charset="0"/>
                        </a:rPr>
                        <a:t>2</a:t>
                      </a:r>
                      <a:r>
                        <a:rPr lang="en-US" altLang="zh-CN" sz="1600" dirty="0">
                          <a:latin typeface="times" panose="02020603050405020304" pitchFamily="18" charset="0"/>
                          <a:cs typeface="times" panose="02020603050405020304" pitchFamily="18" charset="0"/>
                        </a:rPr>
                        <a:t>O</a:t>
                      </a:r>
                      <a:r>
                        <a:rPr lang="en-US" altLang="zh-CN" sz="1600" baseline="-25000" dirty="0">
                          <a:latin typeface="times" panose="02020603050405020304" pitchFamily="18" charset="0"/>
                          <a:cs typeface="times" panose="02020603050405020304" pitchFamily="18" charset="0"/>
                        </a:rPr>
                        <a:t>4</a:t>
                      </a:r>
                      <a:endParaRPr lang="zh-CN" altLang="en-US" sz="1600" baseline="-250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100%</a:t>
                      </a:r>
                      <a:r>
                        <a:rPr lang="en-US" altLang="zh-CN" sz="1600" baseline="0" dirty="0">
                          <a:latin typeface="times" panose="02020603050405020304" pitchFamily="18" charset="0"/>
                          <a:cs typeface="times" panose="02020603050405020304" pitchFamily="18" charset="0"/>
                        </a:rPr>
                        <a:t> Manganese</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Nissan</a:t>
                      </a:r>
                      <a:r>
                        <a:rPr lang="en-US" altLang="zh-CN" sz="1600" baseline="0" dirty="0">
                          <a:latin typeface="times" panose="02020603050405020304" pitchFamily="18" charset="0"/>
                          <a:cs typeface="times" panose="02020603050405020304" pitchFamily="18" charset="0"/>
                        </a:rPr>
                        <a:t> Leaf</a:t>
                      </a:r>
                      <a:endParaRPr lang="zh-CN" altLang="en-US"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3"/>
                  </a:ext>
                </a:extLst>
              </a:tr>
              <a:tr h="585872">
                <a:tc>
                  <a:txBody>
                    <a:bodyPr/>
                    <a:lstStyle/>
                    <a:p>
                      <a:r>
                        <a:rPr lang="en-US" altLang="zh-CN" sz="1600" dirty="0">
                          <a:latin typeface="times" panose="02020603050405020304" pitchFamily="18" charset="0"/>
                          <a:cs typeface="times" panose="02020603050405020304" pitchFamily="18" charset="0"/>
                        </a:rPr>
                        <a:t>NMC</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LiNiMnCoO</a:t>
                      </a:r>
                      <a:r>
                        <a:rPr lang="en-US" altLang="zh-CN" sz="1600" baseline="-25000" dirty="0">
                          <a:latin typeface="times" panose="02020603050405020304" pitchFamily="18" charset="0"/>
                          <a:cs typeface="times" panose="02020603050405020304" pitchFamily="18" charset="0"/>
                        </a:rPr>
                        <a:t>2</a:t>
                      </a:r>
                      <a:endParaRPr lang="zh-CN" altLang="en-US" sz="1600" baseline="-250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33.3% Nickel,33.3% </a:t>
                      </a:r>
                      <a:r>
                        <a:rPr lang="en-US" altLang="zh-CN" sz="1600" baseline="0" dirty="0">
                          <a:latin typeface="times" panose="02020603050405020304" pitchFamily="18" charset="0"/>
                          <a:cs typeface="times" panose="02020603050405020304" pitchFamily="18" charset="0"/>
                        </a:rPr>
                        <a:t>Manganese,33.3% </a:t>
                      </a:r>
                      <a:r>
                        <a:rPr lang="en-US" altLang="zh-CN" sz="1600" dirty="0">
                          <a:latin typeface="times" panose="02020603050405020304" pitchFamily="18" charset="0"/>
                          <a:cs typeface="times" panose="02020603050405020304" pitchFamily="18" charset="0"/>
                        </a:rPr>
                        <a:t>Cobalt</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Tesla </a:t>
                      </a:r>
                      <a:r>
                        <a:rPr lang="en-US" altLang="zh-CN" sz="1600" dirty="0" err="1">
                          <a:latin typeface="times" panose="02020603050405020304" pitchFamily="18" charset="0"/>
                          <a:cs typeface="times" panose="02020603050405020304" pitchFamily="18" charset="0"/>
                        </a:rPr>
                        <a:t>Powerwall</a:t>
                      </a:r>
                      <a:endParaRPr lang="zh-CN" altLang="en-US"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4"/>
                  </a:ext>
                </a:extLst>
              </a:tr>
              <a:tr h="375163">
                <a:tc>
                  <a:txBody>
                    <a:bodyPr/>
                    <a:lstStyle/>
                    <a:p>
                      <a:r>
                        <a:rPr lang="en-US" altLang="zh-CN" sz="1600" dirty="0">
                          <a:latin typeface="times" panose="02020603050405020304" pitchFamily="18" charset="0"/>
                          <a:cs typeface="times" panose="02020603050405020304" pitchFamily="18" charset="0"/>
                        </a:rPr>
                        <a:t>LFP</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LiFePO</a:t>
                      </a:r>
                      <a:r>
                        <a:rPr lang="en-US" altLang="zh-CN" sz="1600" baseline="-25000" dirty="0">
                          <a:latin typeface="times" panose="02020603050405020304" pitchFamily="18" charset="0"/>
                          <a:cs typeface="times" panose="02020603050405020304" pitchFamily="18" charset="0"/>
                        </a:rPr>
                        <a:t>4</a:t>
                      </a:r>
                      <a:endParaRPr lang="zh-CN" altLang="en-US" sz="1600" baseline="-250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100% Iron</a:t>
                      </a:r>
                      <a:endParaRPr lang="zh-CN" altLang="en-US" sz="1600" dirty="0">
                        <a:latin typeface="times" panose="02020603050405020304" pitchFamily="18" charset="0"/>
                        <a:cs typeface="times" panose="02020603050405020304" pitchFamily="18" charset="0"/>
                      </a:endParaRPr>
                    </a:p>
                  </a:txBody>
                  <a:tcPr/>
                </a:tc>
                <a:tc>
                  <a:txBody>
                    <a:bodyPr/>
                    <a:lstStyle/>
                    <a:p>
                      <a:r>
                        <a:rPr lang="en-US" altLang="zh-CN" sz="1600" dirty="0">
                          <a:latin typeface="times" panose="02020603050405020304" pitchFamily="18" charset="0"/>
                          <a:cs typeface="times" panose="02020603050405020304" pitchFamily="18" charset="0"/>
                        </a:rPr>
                        <a:t>Starter batteries</a:t>
                      </a:r>
                      <a:endParaRPr lang="zh-CN" altLang="en-US"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5"/>
                  </a:ext>
                </a:extLst>
              </a:tr>
            </a:tbl>
          </a:graphicData>
        </a:graphic>
      </p:graphicFrame>
      <p:sp>
        <p:nvSpPr>
          <p:cNvPr id="9"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8" name="图片 7" descr="b89932edc99e2524e893659d3b7843f.jpg"/>
          <p:cNvPicPr>
            <a:picLocks noChangeAspect="1"/>
          </p:cNvPicPr>
          <p:nvPr/>
        </p:nvPicPr>
        <p:blipFill>
          <a:blip r:embed="rId5" cstate="print"/>
          <a:stretch>
            <a:fillRect/>
          </a:stretch>
        </p:blipFill>
        <p:spPr>
          <a:xfrm>
            <a:off x="9623598" y="1268760"/>
            <a:ext cx="2141378" cy="14401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404664"/>
            <a:ext cx="11667366" cy="642942"/>
          </a:xfrm>
          <a:prstGeom prst="rect">
            <a:avLst/>
          </a:prstGeom>
          <a:noFill/>
          <a:ln w="9525">
            <a:noFill/>
            <a:miter lim="800000"/>
            <a:headEnd/>
            <a:tailEnd/>
          </a:ln>
          <a:effectLst/>
        </p:spPr>
      </p:pic>
      <p:sp>
        <p:nvSpPr>
          <p:cNvPr id="6" name="TextBox 5"/>
          <p:cNvSpPr txBox="1"/>
          <p:nvPr/>
        </p:nvSpPr>
        <p:spPr>
          <a:xfrm>
            <a:off x="737356" y="642918"/>
            <a:ext cx="10495915"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Performance comparison of different kinds of Lithium Ion batteries</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aphicFrame>
        <p:nvGraphicFramePr>
          <p:cNvPr id="2" name="表格 2"/>
          <p:cNvGraphicFramePr>
            <a:graphicFrameLocks noGrp="1"/>
          </p:cNvGraphicFramePr>
          <p:nvPr/>
        </p:nvGraphicFramePr>
        <p:xfrm>
          <a:off x="550590" y="1011060"/>
          <a:ext cx="10729192" cy="584694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533797">
                  <a:extLst>
                    <a:ext uri="{9D8B030D-6E8A-4147-A177-3AD203B41FA5}">
                      <a16:colId xmlns:a16="http://schemas.microsoft.com/office/drawing/2014/main" val="20002"/>
                    </a:ext>
                  </a:extLst>
                </a:gridCol>
                <a:gridCol w="1786683">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370840">
                <a:tc>
                  <a:txBody>
                    <a:bodyPr/>
                    <a:lstStyle/>
                    <a:p>
                      <a:pPr algn="ctr"/>
                      <a:r>
                        <a:rPr lang="en-US" sz="1600" b="1" dirty="0">
                          <a:latin typeface="微软雅黑" panose="020B0503020204020204" pitchFamily="34" charset="-122"/>
                          <a:ea typeface="微软雅黑" panose="020B0503020204020204" pitchFamily="34" charset="-122"/>
                          <a:cs typeface="Times New Roman" panose="02020603050405020304" pitchFamily="18" charset="0"/>
                        </a:rPr>
                        <a:t>NAME       </a:t>
                      </a:r>
                    </a:p>
                  </a:txBody>
                  <a:tcPr marL="3063" marR="3063" marT="2778" marB="2778" anchor="ctr"/>
                </a:tc>
                <a:tc>
                  <a:txBody>
                    <a:bodyPr/>
                    <a:lstStyle/>
                    <a:p>
                      <a:pPr algn="ct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lithium cobaltate</a:t>
                      </a:r>
                    </a:p>
                  </a:txBody>
                  <a:tcPr marL="3063" marR="3063" marT="2778" marB="2778" anchor="ctr"/>
                </a:tc>
                <a:tc>
                  <a:txBody>
                    <a:bodyPr/>
                    <a:lstStyle/>
                    <a:p>
                      <a:pPr algn="ct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 lithium manganate</a:t>
                      </a:r>
                    </a:p>
                  </a:txBody>
                  <a:tcPr marL="3063" marR="3063" marT="2778" marB="2778" anchor="ctr"/>
                </a:tc>
                <a:tc>
                  <a:txBody>
                    <a:bodyPr/>
                    <a:lstStyle/>
                    <a:p>
                      <a:pPr algn="ct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Lithium iron phosphate</a:t>
                      </a:r>
                    </a:p>
                  </a:txBody>
                  <a:tcPr marL="3063" marR="3063" marT="2778" marB="2778" anchor="ctr"/>
                </a:tc>
                <a:tc>
                  <a:txBody>
                    <a:bodyPr/>
                    <a:lstStyle/>
                    <a:p>
                      <a:pPr algn="ct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Lithium nickel cobalt manganate</a:t>
                      </a:r>
                    </a:p>
                  </a:txBody>
                  <a:tcPr marL="3063" marR="3063" marT="2778" marB="2778" anchor="ctr"/>
                </a:tc>
                <a:extLst>
                  <a:ext uri="{0D108BD9-81ED-4DB2-BD59-A6C34878D82A}">
                    <a16:rowId xmlns:a16="http://schemas.microsoft.com/office/drawing/2014/main" val="10000"/>
                  </a:ext>
                </a:extLst>
              </a:tr>
              <a:tr h="370840">
                <a:tc>
                  <a:txBody>
                    <a:bodyPr/>
                    <a:lstStyle/>
                    <a:p>
                      <a:pPr algn="ct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chemical reaction</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LiCoO</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LiMn</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2</a:t>
                      </a:r>
                      <a:r>
                        <a:rPr lang="en-US" sz="1400" dirty="0">
                          <a:latin typeface="微软雅黑" panose="020B0503020204020204" pitchFamily="34" charset="-122"/>
                          <a:ea typeface="微软雅黑" panose="020B0503020204020204" pitchFamily="34" charset="-122"/>
                          <a:cs typeface="Times New Roman" panose="02020603050405020304" pitchFamily="18" charset="0"/>
                        </a:rPr>
                        <a:t>O</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4</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LiFePO</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4</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Li(Ni</a:t>
                      </a:r>
                      <a:r>
                        <a:rPr lang="en-US" altLang="zh-CN" sz="1400" baseline="-25000" dirty="0">
                          <a:latin typeface="微软雅黑" panose="020B0503020204020204" pitchFamily="34" charset="-122"/>
                          <a:ea typeface="微软雅黑" panose="020B0503020204020204" pitchFamily="34" charset="-122"/>
                          <a:cs typeface="Times New Roman" panose="02020603050405020304" pitchFamily="18" charset="0"/>
                        </a:rPr>
                        <a:t>x</a:t>
                      </a:r>
                      <a:r>
                        <a:rPr lang="en-US" sz="1400" dirty="0">
                          <a:latin typeface="微软雅黑" panose="020B0503020204020204" pitchFamily="34" charset="-122"/>
                          <a:ea typeface="微软雅黑" panose="020B0503020204020204" pitchFamily="34" charset="-122"/>
                          <a:cs typeface="Times New Roman" panose="02020603050405020304" pitchFamily="18" charset="0"/>
                        </a:rPr>
                        <a:t>Co</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y</a:t>
                      </a:r>
                      <a:r>
                        <a:rPr lang="en-US" sz="1400" dirty="0">
                          <a:latin typeface="微软雅黑" panose="020B0503020204020204" pitchFamily="34" charset="-122"/>
                          <a:ea typeface="微软雅黑" panose="020B0503020204020204" pitchFamily="34" charset="-122"/>
                          <a:cs typeface="Times New Roman" panose="02020603050405020304" pitchFamily="18" charset="0"/>
                        </a:rPr>
                        <a:t>Mn</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z</a:t>
                      </a:r>
                      <a:r>
                        <a:rPr lang="en-US" sz="1400" dirty="0">
                          <a:latin typeface="微软雅黑" panose="020B0503020204020204" pitchFamily="34" charset="-122"/>
                          <a:ea typeface="微软雅黑" panose="020B0503020204020204" pitchFamily="34" charset="-122"/>
                          <a:cs typeface="Times New Roman" panose="02020603050405020304" pitchFamily="18" charset="0"/>
                        </a:rPr>
                        <a:t>)O</a:t>
                      </a:r>
                      <a:r>
                        <a:rPr lang="en-US" sz="14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3063" marR="3063" marT="2778" marB="2778" anchor="ctr"/>
                </a:tc>
                <a:extLst>
                  <a:ext uri="{0D108BD9-81ED-4DB2-BD59-A6C34878D82A}">
                    <a16:rowId xmlns:a16="http://schemas.microsoft.com/office/drawing/2014/main" val="10001"/>
                  </a:ext>
                </a:extLst>
              </a:tr>
              <a:tr h="457696">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Average voltage (with graphite)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3.7V</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3.7V</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3.2V</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3.6</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V</a:t>
                      </a:r>
                      <a:endParaRPr lang="en-US" sz="1400" dirty="0">
                        <a:latin typeface="微软雅黑" panose="020B0503020204020204" pitchFamily="34" charset="-122"/>
                        <a:ea typeface="微软雅黑" panose="020B0503020204020204" pitchFamily="34" charset="-122"/>
                        <a:cs typeface="Times New Roman" panose="02020603050405020304" pitchFamily="18" charset="0"/>
                      </a:endParaRPr>
                    </a:p>
                  </a:txBody>
                  <a:tcPr marL="3063" marR="3063" marT="2778" marB="2778" anchor="ctr"/>
                </a:tc>
                <a:extLst>
                  <a:ext uri="{0D108BD9-81ED-4DB2-BD59-A6C34878D82A}">
                    <a16:rowId xmlns:a16="http://schemas.microsoft.com/office/drawing/2014/main" val="10002"/>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crystal structure</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stratiform</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spinel</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olivine</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stratiform</a:t>
                      </a:r>
                    </a:p>
                  </a:txBody>
                  <a:tcPr marL="3063" marR="3063" marT="2778" marB="2778" anchor="ctr"/>
                </a:tc>
                <a:extLst>
                  <a:ext uri="{0D108BD9-81ED-4DB2-BD59-A6C34878D82A}">
                    <a16:rowId xmlns:a16="http://schemas.microsoft.com/office/drawing/2014/main" val="10003"/>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cycle life</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500-1000</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500–1000</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2000–6000</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800–2000</a:t>
                      </a:r>
                    </a:p>
                  </a:txBody>
                  <a:tcPr marL="3063" marR="3063" marT="2778" marB="2778" anchor="ctr"/>
                </a:tc>
                <a:extLst>
                  <a:ext uri="{0D108BD9-81ED-4DB2-BD59-A6C34878D82A}">
                    <a16:rowId xmlns:a16="http://schemas.microsoft.com/office/drawing/2014/main" val="10004"/>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running temperature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Average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Average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Good</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Good</a:t>
                      </a:r>
                    </a:p>
                  </a:txBody>
                  <a:tcPr marL="3063" marR="3063" marT="2778" marB="2778" anchor="ctr"/>
                </a:tc>
                <a:extLst>
                  <a:ext uri="{0D108BD9-81ED-4DB2-BD59-A6C34878D82A}">
                    <a16:rowId xmlns:a16="http://schemas.microsoft.com/office/drawing/2014/main" val="10005"/>
                  </a:ext>
                </a:extLst>
              </a:tr>
              <a:tr h="370840">
                <a:tc>
                  <a:txBody>
                    <a:bodyPr/>
                    <a:lstStyle/>
                    <a:p>
                      <a:pPr algn="ct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cell energy density</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180</a:t>
                      </a:r>
                      <a:r>
                        <a:rPr lang="en-US"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24</a:t>
                      </a:r>
                      <a:r>
                        <a:rPr lang="en-US" sz="1400" dirty="0">
                          <a:latin typeface="微软雅黑" panose="020B0503020204020204" pitchFamily="34" charset="-122"/>
                          <a:ea typeface="微软雅黑" panose="020B0503020204020204" pitchFamily="34" charset="-122"/>
                          <a:cs typeface="Times New Roman" panose="02020603050405020304" pitchFamily="18" charset="0"/>
                        </a:rPr>
                        <a:t>0Wh/kg</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30</a:t>
                      </a:r>
                      <a:r>
                        <a:rPr lang="en-US" sz="1400" dirty="0">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60</a:t>
                      </a:r>
                      <a:r>
                        <a:rPr lang="en-US" sz="1400" dirty="0">
                          <a:latin typeface="微软雅黑" panose="020B0503020204020204" pitchFamily="34" charset="-122"/>
                          <a:ea typeface="微软雅黑" panose="020B0503020204020204" pitchFamily="34" charset="-122"/>
                          <a:cs typeface="Times New Roman" panose="02020603050405020304" pitchFamily="18" charset="0"/>
                        </a:rPr>
                        <a:t>Wh/kg</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130</a:t>
                      </a:r>
                      <a:r>
                        <a:rPr lang="en-US" sz="1400" dirty="0">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6</a:t>
                      </a:r>
                      <a:r>
                        <a:rPr lang="en-US" sz="1400" dirty="0">
                          <a:latin typeface="微软雅黑" panose="020B0503020204020204" pitchFamily="34" charset="-122"/>
                          <a:ea typeface="微软雅黑" panose="020B0503020204020204" pitchFamily="34" charset="-122"/>
                          <a:cs typeface="Times New Roman" panose="02020603050405020304" pitchFamily="18" charset="0"/>
                        </a:rPr>
                        <a:t>0Wh/kg</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180–280</a:t>
                      </a:r>
                      <a:r>
                        <a:rPr lang="en-US" sz="1400" dirty="0">
                          <a:latin typeface="微软雅黑" panose="020B0503020204020204" pitchFamily="34" charset="-122"/>
                          <a:ea typeface="微软雅黑" panose="020B0503020204020204" pitchFamily="34" charset="-122"/>
                          <a:cs typeface="Times New Roman" panose="02020603050405020304" pitchFamily="18" charset="0"/>
                        </a:rPr>
                        <a:t>Wh/kg</a:t>
                      </a:r>
                    </a:p>
                  </a:txBody>
                  <a:tcPr marL="3063" marR="3063" marT="2778" marB="2778" anchor="ctr"/>
                </a:tc>
                <a:extLst>
                  <a:ext uri="{0D108BD9-81ED-4DB2-BD59-A6C34878D82A}">
                    <a16:rowId xmlns:a16="http://schemas.microsoft.com/office/drawing/2014/main" val="10006"/>
                  </a:ext>
                </a:extLst>
              </a:tr>
              <a:tr h="36322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power</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1C</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10C,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impulse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  35C ,</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continuation</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6C</a:t>
                      </a:r>
                    </a:p>
                  </a:txBody>
                  <a:tcPr marL="3063" marR="3063" marT="2778" marB="2778" anchor="ctr"/>
                </a:tc>
                <a:extLst>
                  <a:ext uri="{0D108BD9-81ED-4DB2-BD59-A6C34878D82A}">
                    <a16:rowId xmlns:a16="http://schemas.microsoft.com/office/drawing/2014/main" val="10007"/>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safety</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Bad</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Good</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Excellent</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Good</a:t>
                      </a:r>
                    </a:p>
                  </a:txBody>
                  <a:tcPr marL="3063" marR="3063" marT="2778" marB="2778" anchor="ctr"/>
                </a:tc>
                <a:extLst>
                  <a:ext uri="{0D108BD9-81ED-4DB2-BD59-A6C34878D82A}">
                    <a16:rowId xmlns:a16="http://schemas.microsoft.com/office/drawing/2014/main" val="10008"/>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Thermal runaway start temperature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150°C</a:t>
                      </a:r>
                      <a:br>
                        <a:rPr lang="en-US" sz="1400" dirty="0">
                          <a:latin typeface="微软雅黑" panose="020B0503020204020204" pitchFamily="34" charset="-122"/>
                          <a:ea typeface="微软雅黑" panose="020B0503020204020204" pitchFamily="34" charset="-122"/>
                          <a:cs typeface="Times New Roman" panose="02020603050405020304" pitchFamily="18" charset="0"/>
                        </a:rPr>
                      </a:br>
                      <a:r>
                        <a:rPr lang="en-US" sz="1400" dirty="0">
                          <a:latin typeface="微软雅黑" panose="020B0503020204020204" pitchFamily="34" charset="-122"/>
                          <a:ea typeface="微软雅黑" panose="020B0503020204020204" pitchFamily="34" charset="-122"/>
                          <a:cs typeface="Times New Roman" panose="02020603050405020304" pitchFamily="18" charset="0"/>
                        </a:rPr>
                        <a:t>(302°F)</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250°C</a:t>
                      </a:r>
                      <a:br>
                        <a:rPr lang="en-US" sz="1400" dirty="0">
                          <a:latin typeface="微软雅黑" panose="020B0503020204020204" pitchFamily="34" charset="-122"/>
                          <a:ea typeface="微软雅黑" panose="020B0503020204020204" pitchFamily="34" charset="-122"/>
                          <a:cs typeface="Times New Roman" panose="02020603050405020304" pitchFamily="18" charset="0"/>
                        </a:rPr>
                      </a:br>
                      <a:r>
                        <a:rPr lang="en-US" sz="1400" dirty="0">
                          <a:latin typeface="微软雅黑" panose="020B0503020204020204" pitchFamily="34" charset="-122"/>
                          <a:ea typeface="微软雅黑" panose="020B0503020204020204" pitchFamily="34" charset="-122"/>
                          <a:cs typeface="Times New Roman" panose="02020603050405020304" pitchFamily="18" charset="0"/>
                        </a:rPr>
                        <a:t>(482°F)</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270°C</a:t>
                      </a:r>
                      <a:br>
                        <a:rPr lang="en-US" sz="1400" dirty="0">
                          <a:latin typeface="微软雅黑" panose="020B0503020204020204" pitchFamily="34" charset="-122"/>
                          <a:ea typeface="微软雅黑" panose="020B0503020204020204" pitchFamily="34" charset="-122"/>
                          <a:cs typeface="Times New Roman" panose="02020603050405020304" pitchFamily="18" charset="0"/>
                        </a:rPr>
                      </a:br>
                      <a:r>
                        <a:rPr lang="en-US" sz="1400" dirty="0">
                          <a:latin typeface="微软雅黑" panose="020B0503020204020204" pitchFamily="34" charset="-122"/>
                          <a:ea typeface="微软雅黑" panose="020B0503020204020204" pitchFamily="34" charset="-122"/>
                          <a:cs typeface="Times New Roman" panose="02020603050405020304" pitchFamily="18" charset="0"/>
                        </a:rPr>
                        <a:t>(518°F)</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210°C</a:t>
                      </a:r>
                      <a:br>
                        <a:rPr lang="en-US" sz="1400" dirty="0">
                          <a:latin typeface="微软雅黑" panose="020B0503020204020204" pitchFamily="34" charset="-122"/>
                          <a:ea typeface="微软雅黑" panose="020B0503020204020204" pitchFamily="34" charset="-122"/>
                          <a:cs typeface="Times New Roman" panose="02020603050405020304" pitchFamily="18" charset="0"/>
                        </a:rPr>
                      </a:br>
                      <a:r>
                        <a:rPr lang="en-US" sz="1400" dirty="0">
                          <a:latin typeface="微软雅黑" panose="020B0503020204020204" pitchFamily="34" charset="-122"/>
                          <a:ea typeface="微软雅黑" panose="020B0503020204020204" pitchFamily="34" charset="-122"/>
                          <a:cs typeface="Times New Roman" panose="02020603050405020304" pitchFamily="18" charset="0"/>
                        </a:rPr>
                        <a:t>(410°F)</a:t>
                      </a:r>
                    </a:p>
                  </a:txBody>
                  <a:tcPr marL="3063" marR="3063" marT="2778" marB="2778" anchor="ctr"/>
                </a:tc>
                <a:extLst>
                  <a:ext uri="{0D108BD9-81ED-4DB2-BD59-A6C34878D82A}">
                    <a16:rowId xmlns:a16="http://schemas.microsoft.com/office/drawing/2014/main" val="10009"/>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Commercial period</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1994</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2002</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1999</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2003</a:t>
                      </a:r>
                    </a:p>
                  </a:txBody>
                  <a:tcPr marL="3063" marR="3063" marT="2778" marB="2778" anchor="ctr"/>
                </a:tc>
                <a:extLst>
                  <a:ext uri="{0D108BD9-81ED-4DB2-BD59-A6C34878D82A}">
                    <a16:rowId xmlns:a16="http://schemas.microsoft.com/office/drawing/2014/main" val="10010"/>
                  </a:ext>
                </a:extLst>
              </a:tr>
              <a:tr h="370840">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Research and production institutions</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Samsung, LG, Sony, Sanyo</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NEC, Samsung, Hitachi</a:t>
                      </a:r>
                    </a:p>
                  </a:txBody>
                  <a:tcPr marL="3063" marR="3063" marT="2778" marB="2778" anchor="ctr"/>
                </a:tc>
                <a:tc>
                  <a:txBody>
                    <a:bodyPr/>
                    <a:lstStyle/>
                    <a:p>
                      <a:pPr algn="ctr"/>
                      <a:r>
                        <a:rPr lang="fr-FR" sz="1400" dirty="0">
                          <a:latin typeface="微软雅黑" panose="020B0503020204020204" pitchFamily="34" charset="-122"/>
                          <a:ea typeface="微软雅黑" panose="020B0503020204020204" pitchFamily="34" charset="-122"/>
                          <a:cs typeface="Times New Roman" panose="02020603050405020304" pitchFamily="18" charset="0"/>
                        </a:rPr>
                        <a:t>UT, QH, MIT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a:t>
                      </a:r>
                      <a:r>
                        <a:rPr lang="fr-FR" sz="1400" dirty="0">
                          <a:latin typeface="微软雅黑" panose="020B0503020204020204" pitchFamily="34" charset="-122"/>
                          <a:ea typeface="微软雅黑" panose="020B0503020204020204" pitchFamily="34" charset="-122"/>
                          <a:cs typeface="Times New Roman" panose="02020603050405020304" pitchFamily="18" charset="0"/>
                        </a:rPr>
                        <a:t>A123, Valence</a:t>
                      </a:r>
                    </a:p>
                  </a:txBody>
                  <a:tcPr marL="3063" marR="3063" marT="2778" marB="2778" anchor="ctr"/>
                </a:tc>
                <a:tc>
                  <a:txBody>
                    <a:bodyPr/>
                    <a:lstStyle/>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Samsung,</a:t>
                      </a:r>
                      <a:r>
                        <a:rPr lang="en-US" sz="1400" baseline="0" dirty="0">
                          <a:latin typeface="微软雅黑" panose="020B0503020204020204" pitchFamily="34" charset="-122"/>
                          <a:ea typeface="微软雅黑" panose="020B0503020204020204" pitchFamily="34" charset="-122"/>
                          <a:cs typeface="Times New Roman" panose="02020603050405020304" pitchFamily="18" charset="0"/>
                        </a:rPr>
                        <a:t> LG, </a:t>
                      </a:r>
                      <a:r>
                        <a:rPr lang="en-US" sz="1400" dirty="0">
                          <a:latin typeface="微软雅黑" panose="020B0503020204020204" pitchFamily="34" charset="-122"/>
                          <a:ea typeface="微软雅黑" panose="020B0503020204020204" pitchFamily="34" charset="-122"/>
                          <a:cs typeface="Times New Roman" panose="02020603050405020304" pitchFamily="18" charset="0"/>
                        </a:rPr>
                        <a:t>Sony,</a:t>
                      </a:r>
                    </a:p>
                    <a:p>
                      <a:pPr algn="ctr"/>
                      <a:r>
                        <a:rPr lang="en-US" sz="1400" dirty="0">
                          <a:latin typeface="微软雅黑" panose="020B0503020204020204" pitchFamily="34" charset="-122"/>
                          <a:ea typeface="微软雅黑" panose="020B0503020204020204" pitchFamily="34" charset="-122"/>
                          <a:cs typeface="Times New Roman" panose="02020603050405020304" pitchFamily="18" charset="0"/>
                        </a:rPr>
                        <a:t> Sanyo, Nissan Motor</a:t>
                      </a:r>
                    </a:p>
                  </a:txBody>
                  <a:tcPr marL="3063" marR="3063" marT="2778" marB="2778" anchor="ctr"/>
                </a:tc>
                <a:extLst>
                  <a:ext uri="{0D108BD9-81ED-4DB2-BD59-A6C34878D82A}">
                    <a16:rowId xmlns:a16="http://schemas.microsoft.com/office/drawing/2014/main" val="10011"/>
                  </a:ext>
                </a:extLst>
              </a:tr>
              <a:tr h="370840">
                <a:tc>
                  <a:txBody>
                    <a:bodyPr/>
                    <a:lstStyle/>
                    <a:p>
                      <a:pPr algn="ctr"/>
                      <a:r>
                        <a:rPr lang="en-US" altLang="zh-CN" sz="1400" b="0" dirty="0">
                          <a:latin typeface="微软雅黑" panose="020B0503020204020204" pitchFamily="34" charset="-122"/>
                          <a:ea typeface="微软雅黑" panose="020B0503020204020204" pitchFamily="34" charset="-122"/>
                          <a:cs typeface="Times New Roman" panose="02020603050405020304" pitchFamily="18" charset="0"/>
                        </a:rPr>
                        <a:t>Main application fields</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3Celectronic product</a:t>
                      </a:r>
                    </a:p>
                    <a:p>
                      <a:pPr algn="ct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Electric tools, medical machines</a:t>
                      </a: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EV</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EB</a:t>
                      </a:r>
                      <a:r>
                        <a:rPr lang="en-US" altLang="zh-CN" sz="1400" baseline="0" dirty="0">
                          <a:latin typeface="微软雅黑" panose="020B0503020204020204" pitchFamily="34" charset="-122"/>
                          <a:ea typeface="微软雅黑" panose="020B0503020204020204" pitchFamily="34" charset="-122"/>
                          <a:cs typeface="Times New Roman" panose="02020603050405020304" pitchFamily="18" charset="0"/>
                        </a:rPr>
                        <a:t> a</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nd energy storage</a:t>
                      </a:r>
                    </a:p>
                    <a:p>
                      <a:pPr algn="ct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en-US" altLang="ko-KR" sz="1400" dirty="0">
                        <a:latin typeface="微软雅黑" panose="020B0503020204020204" pitchFamily="34" charset="-122"/>
                        <a:ea typeface="微软雅黑" panose="020B0503020204020204" pitchFamily="34" charset="-122"/>
                        <a:cs typeface="Times New Roman" panose="02020603050405020304" pitchFamily="18" charset="0"/>
                      </a:endParaRPr>
                    </a:p>
                  </a:txBody>
                  <a:tcPr marL="3063" marR="3063" marT="2778" marB="2778" anchor="ctr"/>
                </a:tc>
                <a:tc>
                  <a:txBody>
                    <a:bodyPr/>
                    <a:lstStyle/>
                    <a:p>
                      <a:pPr algn="ct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EV</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EB3CElectronic product, electric tool, medical machine</a:t>
                      </a:r>
                    </a:p>
                  </a:txBody>
                  <a:tcPr marL="3063" marR="3063" marT="2778" marB="2778" anchor="ctr"/>
                </a:tc>
                <a:extLst>
                  <a:ext uri="{0D108BD9-81ED-4DB2-BD59-A6C34878D82A}">
                    <a16:rowId xmlns:a16="http://schemas.microsoft.com/office/drawing/2014/main" val="10012"/>
                  </a:ext>
                </a:extLst>
              </a:tr>
            </a:tbl>
          </a:graphicData>
        </a:graphic>
      </p:graphicFrame>
      <p:sp>
        <p:nvSpPr>
          <p:cNvPr id="3" name="矩形: 圆角 2"/>
          <p:cNvSpPr/>
          <p:nvPr/>
        </p:nvSpPr>
        <p:spPr>
          <a:xfrm>
            <a:off x="7319342" y="1346464"/>
            <a:ext cx="1656184" cy="54106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4" name="TextBox 3"/>
          <p:cNvSpPr txBox="1">
            <a:spLocks noChangeArrowheads="1"/>
          </p:cNvSpPr>
          <p:nvPr/>
        </p:nvSpPr>
        <p:spPr bwMode="auto">
          <a:xfrm>
            <a:off x="737235" y="1463675"/>
            <a:ext cx="920178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a:spcBef>
                <a:spcPct val="0"/>
              </a:spcBef>
              <a:buNone/>
            </a:pPr>
            <a:r>
              <a:rPr lang="zh-CN" altLang="en-US" sz="2000" b="1" dirty="0">
                <a:latin typeface="微软雅黑" panose="020B0503020204020204" pitchFamily="34" charset="-122"/>
                <a:ea typeface="微软雅黑" panose="020B0503020204020204" pitchFamily="34" charset="-122"/>
              </a:rPr>
              <a:t>The characteristics of negative active substances require:</a:t>
            </a:r>
          </a:p>
          <a:p>
            <a:pPr marL="0" indent="0">
              <a:spcBef>
                <a:spcPct val="0"/>
              </a:spcBef>
              <a:buNone/>
            </a:pPr>
            <a:endParaRPr lang="zh-CN" altLang="en-US" sz="2000" b="1" dirty="0">
              <a:latin typeface="微软雅黑" panose="020B0503020204020204" pitchFamily="34" charset="-122"/>
              <a:ea typeface="微软雅黑" panose="020B0503020204020204" pitchFamily="34" charset="-122"/>
            </a:endParaRPr>
          </a:p>
        </p:txBody>
      </p:sp>
      <p:sp>
        <p:nvSpPr>
          <p:cNvPr id="7" name="TextBox 5"/>
          <p:cNvSpPr txBox="1">
            <a:spLocks noChangeArrowheads="1"/>
          </p:cNvSpPr>
          <p:nvPr/>
        </p:nvSpPr>
        <p:spPr bwMode="auto">
          <a:xfrm>
            <a:off x="737235" y="1941830"/>
            <a:ext cx="10566400"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1. The embedded stripping Li reaction has a low redox potential to meet the higher output voltage of the battery;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2.In the process of Li embedding and stripping, the electrode potential changes little to ensure that the voltage fluctuation is small during charge and discharge.</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3.Li embedded stripping process has good structural stability and chemical stability to ensure the higher cycle and safety of the battery;</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 4. It has a high reversible specific capacity;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5. Good lithium ion and electronic conductivity to obtain better rate and low temperature performance; </a:t>
            </a:r>
          </a:p>
          <a:p>
            <a:pPr marL="0" indent="0" fontAlgn="auto">
              <a:lnSpc>
                <a:spcPct val="150000"/>
              </a:lnSpc>
              <a:spcBef>
                <a:spcPct val="0"/>
              </a:spcBef>
              <a:buFontTx/>
              <a:buNone/>
            </a:pPr>
            <a:r>
              <a:rPr sz="1800" dirty="0">
                <a:latin typeface="微软雅黑" panose="020B0503020204020204" pitchFamily="34" charset="-122"/>
                <a:ea typeface="微软雅黑" panose="020B0503020204020204" pitchFamily="34" charset="-122"/>
                <a:cs typeface="Times New Roman" panose="02020603050405020304" pitchFamily="18" charset="0"/>
              </a:rPr>
              <a:t>6. The preparation process is simple, easy to scale, and the cost of manufacture and use is low. </a:t>
            </a:r>
          </a:p>
          <a:p>
            <a:pPr marL="0" indent="0" fontAlgn="auto">
              <a:lnSpc>
                <a:spcPct val="150000"/>
              </a:lnSpc>
              <a:spcBef>
                <a:spcPct val="0"/>
              </a:spcBef>
              <a:buFontTx/>
              <a:buNone/>
            </a:pPr>
            <a:r>
              <a:rPr lang="en-US" sz="1800" dirty="0">
                <a:latin typeface="微软雅黑" panose="020B0503020204020204" pitchFamily="34" charset="-122"/>
                <a:ea typeface="微软雅黑" panose="020B0503020204020204" pitchFamily="34" charset="-122"/>
                <a:cs typeface="Times New Roman" panose="02020603050405020304" pitchFamily="18" charset="0"/>
              </a:rPr>
              <a:t>7.</a:t>
            </a:r>
            <a:r>
              <a:rPr sz="1800" dirty="0">
                <a:latin typeface="微软雅黑" panose="020B0503020204020204" pitchFamily="34" charset="-122"/>
                <a:ea typeface="微软雅黑" panose="020B0503020204020204" pitchFamily="34" charset="-122"/>
                <a:cs typeface="Times New Roman" panose="02020603050405020304" pitchFamily="18" charset="0"/>
              </a:rPr>
              <a:t>The environment is friendly and the resources are rich.</a:t>
            </a:r>
          </a:p>
          <a:p>
            <a:pPr marL="0" indent="0" fontAlgn="auto">
              <a:lnSpc>
                <a:spcPct val="150000"/>
              </a:lnSpc>
              <a:spcBef>
                <a:spcPct val="0"/>
              </a:spcBef>
              <a:buFontTx/>
              <a:buAutoNum type="arabicPeriod"/>
            </a:pPr>
            <a:endParaRPr sz="18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5"/>
          <p:cNvSpPr txBox="1"/>
          <p:nvPr/>
        </p:nvSpPr>
        <p:spPr>
          <a:xfrm>
            <a:off x="737356" y="642918"/>
            <a:ext cx="590550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Four key Materials-cathode Materials</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10" name="图片 9" descr="b89932edc99e2524e893659d3b7843f.jpg"/>
          <p:cNvPicPr>
            <a:picLocks noChangeAspect="1"/>
          </p:cNvPicPr>
          <p:nvPr/>
        </p:nvPicPr>
        <p:blipFill>
          <a:blip r:embed="rId4" cstate="print"/>
          <a:stretch>
            <a:fillRect/>
          </a:stretch>
        </p:blipFill>
        <p:spPr>
          <a:xfrm>
            <a:off x="9695606" y="548680"/>
            <a:ext cx="2141378" cy="14401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10" name="TextBox 3"/>
          <p:cNvSpPr txBox="1">
            <a:spLocks noChangeArrowheads="1"/>
          </p:cNvSpPr>
          <p:nvPr/>
        </p:nvSpPr>
        <p:spPr bwMode="auto">
          <a:xfrm>
            <a:off x="474345" y="1375410"/>
            <a:ext cx="5832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a:spcBef>
                <a:spcPct val="0"/>
              </a:spcBef>
              <a:buNone/>
            </a:pPr>
            <a:r>
              <a:rPr lang="zh-CN" altLang="en-US" sz="1800" b="1" dirty="0">
                <a:latin typeface="微软雅黑" panose="020B0503020204020204" pitchFamily="34" charset="-122"/>
                <a:ea typeface="微软雅黑" panose="020B0503020204020204" pitchFamily="34" charset="-122"/>
              </a:rPr>
              <a:t>Classification of negative electrode materials</a:t>
            </a:r>
            <a:r>
              <a:rPr lang="en-US" altLang="zh-CN" sz="1800" b="1" dirty="0">
                <a:latin typeface="微软雅黑" panose="020B0503020204020204" pitchFamily="34" charset="-122"/>
                <a:ea typeface="微软雅黑" panose="020B0503020204020204" pitchFamily="34" charset="-122"/>
              </a:rPr>
              <a:t>:</a:t>
            </a:r>
            <a:endParaRPr lang="zh-CN" altLang="en-US" sz="1800" b="1" dirty="0">
              <a:latin typeface="微软雅黑" panose="020B0503020204020204" pitchFamily="34" charset="-122"/>
              <a:ea typeface="微软雅黑" panose="020B0503020204020204" pitchFamily="34" charset="-122"/>
            </a:endParaRPr>
          </a:p>
        </p:txBody>
      </p:sp>
      <p:sp>
        <p:nvSpPr>
          <p:cNvPr id="11" name="圆角矩形 3"/>
          <p:cNvSpPr/>
          <p:nvPr/>
        </p:nvSpPr>
        <p:spPr>
          <a:xfrm>
            <a:off x="737870" y="4239895"/>
            <a:ext cx="2023745" cy="16033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Negative electrode material for lithium ion battery</a:t>
            </a:r>
          </a:p>
          <a:p>
            <a:pPr algn="ctr"/>
            <a:endParaRPr lang="zh-CN" altLang="en-US" b="1" dirty="0">
              <a:latin typeface="楷体" panose="02010609060101010101" charset="-122"/>
              <a:ea typeface="楷体" panose="02010609060101010101" charset="-122"/>
            </a:endParaRPr>
          </a:p>
        </p:txBody>
      </p:sp>
      <p:sp>
        <p:nvSpPr>
          <p:cNvPr id="12" name="圆角矩形 9"/>
          <p:cNvSpPr/>
          <p:nvPr/>
        </p:nvSpPr>
        <p:spPr>
          <a:xfrm>
            <a:off x="6863080" y="2251075"/>
            <a:ext cx="1583055" cy="53911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 artificial graphite</a:t>
            </a:r>
          </a:p>
        </p:txBody>
      </p:sp>
      <p:sp>
        <p:nvSpPr>
          <p:cNvPr id="13" name="圆角矩形 10"/>
          <p:cNvSpPr/>
          <p:nvPr/>
        </p:nvSpPr>
        <p:spPr>
          <a:xfrm>
            <a:off x="6854190" y="1490345"/>
            <a:ext cx="1583055" cy="5334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natural graphite</a:t>
            </a:r>
          </a:p>
        </p:txBody>
      </p:sp>
      <p:sp>
        <p:nvSpPr>
          <p:cNvPr id="14" name="圆角矩形 11"/>
          <p:cNvSpPr/>
          <p:nvPr/>
        </p:nvSpPr>
        <p:spPr>
          <a:xfrm>
            <a:off x="5178425" y="5996940"/>
            <a:ext cx="1334770" cy="101028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Metals and their oxides</a:t>
            </a:r>
          </a:p>
          <a:p>
            <a:pPr algn="ctr"/>
            <a:endParaRPr lang="zh-CN" altLang="en-US" b="1" dirty="0">
              <a:latin typeface="楷体" panose="02010609060101010101" charset="-122"/>
              <a:ea typeface="楷体" panose="02010609060101010101" charset="-122"/>
            </a:endParaRPr>
          </a:p>
        </p:txBody>
      </p:sp>
      <p:sp>
        <p:nvSpPr>
          <p:cNvPr id="15" name="圆角矩形 12"/>
          <p:cNvSpPr/>
          <p:nvPr/>
        </p:nvSpPr>
        <p:spPr>
          <a:xfrm>
            <a:off x="5166360" y="5080635"/>
            <a:ext cx="1334770" cy="7620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Alloy material</a:t>
            </a:r>
          </a:p>
          <a:p>
            <a:pPr algn="ctr"/>
            <a:endParaRPr lang="zh-CN" altLang="en-US" b="1" dirty="0">
              <a:latin typeface="楷体" panose="02010609060101010101" charset="-122"/>
              <a:ea typeface="楷体" panose="02010609060101010101" charset="-122"/>
            </a:endParaRPr>
          </a:p>
        </p:txBody>
      </p:sp>
      <p:sp>
        <p:nvSpPr>
          <p:cNvPr id="16" name="圆角矩形 13"/>
          <p:cNvSpPr/>
          <p:nvPr/>
        </p:nvSpPr>
        <p:spPr>
          <a:xfrm>
            <a:off x="5133975" y="4239895"/>
            <a:ext cx="1537295" cy="7239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nanophase materials</a:t>
            </a:r>
          </a:p>
          <a:p>
            <a:pPr algn="ctr"/>
            <a:endParaRPr lang="zh-CN" altLang="en-US" b="1" dirty="0">
              <a:latin typeface="楷体" panose="02010609060101010101" charset="-122"/>
              <a:ea typeface="楷体" panose="02010609060101010101" charset="-122"/>
            </a:endParaRPr>
          </a:p>
        </p:txBody>
      </p:sp>
      <p:sp>
        <p:nvSpPr>
          <p:cNvPr id="17" name="圆角矩形 14"/>
          <p:cNvSpPr/>
          <p:nvPr/>
        </p:nvSpPr>
        <p:spPr>
          <a:xfrm>
            <a:off x="5109845" y="3286125"/>
            <a:ext cx="1489417" cy="84963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agraphitic carbon</a:t>
            </a:r>
          </a:p>
          <a:p>
            <a:pPr algn="ctr"/>
            <a:endParaRPr lang="zh-CN" altLang="en-US" b="1" dirty="0">
              <a:latin typeface="楷体" panose="02010609060101010101" charset="-122"/>
              <a:ea typeface="楷体" panose="02010609060101010101" charset="-122"/>
            </a:endParaRPr>
          </a:p>
        </p:txBody>
      </p:sp>
      <p:sp>
        <p:nvSpPr>
          <p:cNvPr id="18" name="圆角矩形 15"/>
          <p:cNvSpPr/>
          <p:nvPr/>
        </p:nvSpPr>
        <p:spPr>
          <a:xfrm>
            <a:off x="5133975" y="1988840"/>
            <a:ext cx="1402715" cy="99248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graphitized carbon</a:t>
            </a:r>
          </a:p>
          <a:p>
            <a:pPr algn="ctr"/>
            <a:endParaRPr lang="zh-CN" altLang="en-US" b="1" dirty="0">
              <a:latin typeface="楷体" panose="02010609060101010101" charset="-122"/>
              <a:ea typeface="楷体" panose="02010609060101010101" charset="-122"/>
            </a:endParaRPr>
          </a:p>
        </p:txBody>
      </p:sp>
      <p:sp>
        <p:nvSpPr>
          <p:cNvPr id="19" name="圆角矩形 16"/>
          <p:cNvSpPr/>
          <p:nvPr/>
        </p:nvSpPr>
        <p:spPr>
          <a:xfrm>
            <a:off x="3041650" y="5085184"/>
            <a:ext cx="1696720" cy="100954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Non-carbon anode material</a:t>
            </a:r>
          </a:p>
          <a:p>
            <a:pPr algn="ctr"/>
            <a:endParaRPr lang="zh-CN" altLang="en-US" b="1" dirty="0">
              <a:latin typeface="楷体" panose="02010609060101010101" charset="-122"/>
              <a:ea typeface="楷体" panose="02010609060101010101" charset="-122"/>
            </a:endParaRPr>
          </a:p>
        </p:txBody>
      </p:sp>
      <p:sp>
        <p:nvSpPr>
          <p:cNvPr id="20" name="圆角矩形 17"/>
          <p:cNvSpPr/>
          <p:nvPr/>
        </p:nvSpPr>
        <p:spPr>
          <a:xfrm>
            <a:off x="3008630" y="3501009"/>
            <a:ext cx="1729740" cy="99352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Carbon anode material</a:t>
            </a:r>
          </a:p>
          <a:p>
            <a:pPr algn="ctr"/>
            <a:endParaRPr lang="zh-CN" altLang="en-US" b="1" dirty="0">
              <a:latin typeface="楷体" panose="02010609060101010101" charset="-122"/>
              <a:ea typeface="楷体" panose="02010609060101010101" charset="-122"/>
            </a:endParaRPr>
          </a:p>
        </p:txBody>
      </p:sp>
      <p:sp>
        <p:nvSpPr>
          <p:cNvPr id="21" name="圆角矩形 18"/>
          <p:cNvSpPr/>
          <p:nvPr/>
        </p:nvSpPr>
        <p:spPr>
          <a:xfrm>
            <a:off x="6849110" y="4444365"/>
            <a:ext cx="3159125" cy="73977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Difficult graphitization carbon (hard carbon)</a:t>
            </a:r>
          </a:p>
          <a:p>
            <a:pPr algn="ctr"/>
            <a:endParaRPr lang="zh-CN" altLang="en-US" b="1" dirty="0">
              <a:latin typeface="楷体" panose="02010609060101010101" charset="-122"/>
              <a:ea typeface="楷体" panose="02010609060101010101" charset="-122"/>
            </a:endParaRPr>
          </a:p>
        </p:txBody>
      </p:sp>
      <p:sp>
        <p:nvSpPr>
          <p:cNvPr id="22" name="圆角矩形 19"/>
          <p:cNvSpPr/>
          <p:nvPr/>
        </p:nvSpPr>
        <p:spPr>
          <a:xfrm>
            <a:off x="6863080" y="3458210"/>
            <a:ext cx="3145155" cy="78168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Easy graphitization carbon (soft carbon)</a:t>
            </a:r>
          </a:p>
          <a:p>
            <a:pPr algn="ctr"/>
            <a:endParaRPr lang="zh-CN" altLang="en-US" b="1" dirty="0">
              <a:latin typeface="楷体" panose="02010609060101010101" charset="-122"/>
              <a:ea typeface="楷体" panose="02010609060101010101" charset="-122"/>
            </a:endParaRPr>
          </a:p>
        </p:txBody>
      </p:sp>
      <p:sp>
        <p:nvSpPr>
          <p:cNvPr id="23" name="圆角矩形 20"/>
          <p:cNvSpPr/>
          <p:nvPr/>
        </p:nvSpPr>
        <p:spPr>
          <a:xfrm>
            <a:off x="6862917" y="2935629"/>
            <a:ext cx="1583140" cy="35059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ea typeface="楷体" panose="02010609060101010101" charset="-122"/>
                <a:cs typeface="Times New Roman" panose="02020603050405020304" pitchFamily="18" charset="0"/>
              </a:rPr>
              <a:t>MCMB</a:t>
            </a:r>
            <a:endParaRPr lang="zh-CN" altLang="en-US" b="1" dirty="0">
              <a:latin typeface="Times New Roman" panose="02020603050405020304" pitchFamily="18" charset="0"/>
              <a:ea typeface="楷体" panose="02010609060101010101" charset="-122"/>
              <a:cs typeface="Times New Roman" panose="02020603050405020304" pitchFamily="18" charset="0"/>
            </a:endParaRPr>
          </a:p>
        </p:txBody>
      </p:sp>
      <p:sp>
        <p:nvSpPr>
          <p:cNvPr id="24" name="圆角矩形 21"/>
          <p:cNvSpPr/>
          <p:nvPr/>
        </p:nvSpPr>
        <p:spPr>
          <a:xfrm>
            <a:off x="8615486" y="2060848"/>
            <a:ext cx="1859915" cy="76581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Microcrystal graphite</a:t>
            </a:r>
          </a:p>
          <a:p>
            <a:pPr algn="ctr"/>
            <a:endParaRPr lang="zh-CN" altLang="en-US" b="1" dirty="0">
              <a:latin typeface="楷体" panose="02010609060101010101" charset="-122"/>
              <a:ea typeface="楷体" panose="02010609060101010101" charset="-122"/>
            </a:endParaRPr>
          </a:p>
        </p:txBody>
      </p:sp>
      <p:sp>
        <p:nvSpPr>
          <p:cNvPr id="25" name="圆角矩形 22"/>
          <p:cNvSpPr/>
          <p:nvPr/>
        </p:nvSpPr>
        <p:spPr>
          <a:xfrm>
            <a:off x="8616315" y="1215390"/>
            <a:ext cx="1859915" cy="62943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Crystal graphite</a:t>
            </a:r>
          </a:p>
          <a:p>
            <a:pPr algn="ctr"/>
            <a:endParaRPr lang="zh-CN" altLang="en-US" b="1" dirty="0">
              <a:latin typeface="楷体" panose="02010609060101010101" charset="-122"/>
              <a:ea typeface="楷体" panose="02010609060101010101" charset="-122"/>
            </a:endParaRPr>
          </a:p>
        </p:txBody>
      </p:sp>
      <p:sp>
        <p:nvSpPr>
          <p:cNvPr id="26" name="左大括号 25"/>
          <p:cNvSpPr/>
          <p:nvPr/>
        </p:nvSpPr>
        <p:spPr>
          <a:xfrm>
            <a:off x="2822407" y="4136031"/>
            <a:ext cx="187077" cy="1449903"/>
          </a:xfrm>
          <a:prstGeom prst="leftBrace">
            <a:avLst/>
          </a:prstGeom>
          <a:noFill/>
          <a:ln w="38100" cap="flat" cmpd="sng" algn="ctr">
            <a:solidFill>
              <a:schemeClr val="bg1">
                <a:lumMod val="65000"/>
              </a:schemeClr>
            </a:solidFill>
            <a:prstDash val="solid"/>
          </a:ln>
          <a:effectLst>
            <a:outerShdw blurRad="139700" dir="8100000" sx="98000" sy="98000" algn="tr" rotWithShape="0">
              <a:prstClr val="black">
                <a:alpha val="20000"/>
              </a:prstClr>
            </a:outerShdw>
          </a:effectLst>
        </p:spPr>
        <p:txBody>
          <a:bodyPr rtlCol="0" anchor="ctr"/>
          <a:lstStyle/>
          <a:p>
            <a:pPr algn="ctr" defTabSz="1219200"/>
            <a:endParaRPr lang="zh-CN" altLang="en-US" sz="2400" kern="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27" name="左大括号 26"/>
          <p:cNvSpPr/>
          <p:nvPr/>
        </p:nvSpPr>
        <p:spPr>
          <a:xfrm>
            <a:off x="6593814" y="3458322"/>
            <a:ext cx="255270" cy="1151396"/>
          </a:xfrm>
          <a:prstGeom prst="leftBrace">
            <a:avLst>
              <a:gd name="adj1" fmla="val 8333"/>
              <a:gd name="adj2" fmla="val 32220"/>
            </a:avLst>
          </a:prstGeom>
          <a:noFill/>
          <a:ln w="38100" cap="flat" cmpd="sng" algn="ctr">
            <a:solidFill>
              <a:schemeClr val="bg1">
                <a:lumMod val="65000"/>
              </a:schemeClr>
            </a:solidFill>
            <a:prstDash val="solid"/>
          </a:ln>
          <a:effectLst>
            <a:outerShdw blurRad="139700" dir="8100000" sx="98000" sy="98000" algn="tr" rotWithShape="0">
              <a:prstClr val="black">
                <a:alpha val="20000"/>
              </a:prstClr>
            </a:outerShdw>
          </a:effectLst>
        </p:spPr>
        <p:txBody>
          <a:bodyPr rtlCol="0" anchor="ctr"/>
          <a:lstStyle/>
          <a:p>
            <a:pPr algn="ctr" defTabSz="1219200"/>
            <a:endParaRPr lang="zh-CN" altLang="en-US" sz="2400" kern="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28" name="左大括号 27"/>
          <p:cNvSpPr/>
          <p:nvPr/>
        </p:nvSpPr>
        <p:spPr>
          <a:xfrm>
            <a:off x="6593813" y="1531742"/>
            <a:ext cx="269347" cy="1449903"/>
          </a:xfrm>
          <a:prstGeom prst="leftBrace">
            <a:avLst>
              <a:gd name="adj1" fmla="val 8333"/>
              <a:gd name="adj2" fmla="val 76356"/>
            </a:avLst>
          </a:prstGeom>
          <a:noFill/>
          <a:ln w="38100" cap="flat" cmpd="sng" algn="ctr">
            <a:solidFill>
              <a:schemeClr val="bg1">
                <a:lumMod val="65000"/>
              </a:schemeClr>
            </a:solidFill>
            <a:prstDash val="solid"/>
          </a:ln>
          <a:effectLst>
            <a:outerShdw blurRad="139700" dir="8100000" sx="98000" sy="98000" algn="tr" rotWithShape="0">
              <a:prstClr val="black">
                <a:alpha val="20000"/>
              </a:prstClr>
            </a:outerShdw>
          </a:effectLst>
        </p:spPr>
        <p:txBody>
          <a:bodyPr rtlCol="0" anchor="ctr"/>
          <a:lstStyle/>
          <a:p>
            <a:pPr algn="ctr" defTabSz="1219200"/>
            <a:endParaRPr lang="zh-CN" altLang="en-US" sz="2400" kern="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29" name="左大括号 28"/>
          <p:cNvSpPr/>
          <p:nvPr/>
        </p:nvSpPr>
        <p:spPr>
          <a:xfrm>
            <a:off x="4773504" y="5169984"/>
            <a:ext cx="409958" cy="1449903"/>
          </a:xfrm>
          <a:prstGeom prst="leftBrace">
            <a:avLst>
              <a:gd name="adj1" fmla="val 8333"/>
              <a:gd name="adj2" fmla="val 27350"/>
            </a:avLst>
          </a:prstGeom>
          <a:noFill/>
          <a:ln w="38100" cap="flat" cmpd="sng" algn="ctr">
            <a:solidFill>
              <a:schemeClr val="bg1">
                <a:lumMod val="65000"/>
              </a:schemeClr>
            </a:solidFill>
            <a:prstDash val="solid"/>
          </a:ln>
          <a:effectLst>
            <a:outerShdw blurRad="139700" dir="8100000" sx="98000" sy="98000" algn="tr" rotWithShape="0">
              <a:prstClr val="black">
                <a:alpha val="20000"/>
              </a:prstClr>
            </a:outerShdw>
          </a:effectLst>
        </p:spPr>
        <p:txBody>
          <a:bodyPr rtlCol="0" anchor="ctr"/>
          <a:lstStyle/>
          <a:p>
            <a:pPr algn="ctr" defTabSz="1219200"/>
            <a:endParaRPr lang="zh-CN" altLang="en-US" sz="2400" kern="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30" name="左大括号 29"/>
          <p:cNvSpPr/>
          <p:nvPr/>
        </p:nvSpPr>
        <p:spPr>
          <a:xfrm>
            <a:off x="4773295" y="2790190"/>
            <a:ext cx="350520" cy="1704340"/>
          </a:xfrm>
          <a:prstGeom prst="leftBrace">
            <a:avLst>
              <a:gd name="adj1" fmla="val 8333"/>
              <a:gd name="adj2" fmla="val 89535"/>
            </a:avLst>
          </a:prstGeom>
          <a:noFill/>
          <a:ln w="38100" cap="flat" cmpd="sng" algn="ctr">
            <a:solidFill>
              <a:schemeClr val="bg1">
                <a:lumMod val="65000"/>
              </a:schemeClr>
            </a:solidFill>
            <a:prstDash val="solid"/>
          </a:ln>
          <a:effectLst>
            <a:outerShdw blurRad="139700" dir="8100000" sx="98000" sy="98000" algn="tr" rotWithShape="0">
              <a:prstClr val="black">
                <a:alpha val="20000"/>
              </a:prstClr>
            </a:outerShdw>
          </a:effectLst>
        </p:spPr>
        <p:txBody>
          <a:bodyPr rtlCol="0" anchor="ctr"/>
          <a:lstStyle/>
          <a:p>
            <a:pPr algn="ctr" defTabSz="1219200"/>
            <a:endParaRPr lang="zh-CN" altLang="en-US" sz="2400" kern="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31" name="左大括号 30"/>
          <p:cNvSpPr/>
          <p:nvPr/>
        </p:nvSpPr>
        <p:spPr>
          <a:xfrm>
            <a:off x="8446301" y="1410090"/>
            <a:ext cx="170221" cy="614317"/>
          </a:xfrm>
          <a:prstGeom prst="leftBrace">
            <a:avLst/>
          </a:prstGeom>
          <a:noFill/>
          <a:ln w="38100" cap="flat" cmpd="sng" algn="ctr">
            <a:solidFill>
              <a:schemeClr val="bg1">
                <a:lumMod val="65000"/>
              </a:schemeClr>
            </a:solidFill>
            <a:prstDash val="solid"/>
          </a:ln>
          <a:effectLst>
            <a:outerShdw blurRad="139700" dir="8100000" sx="98000" sy="98000" algn="tr" rotWithShape="0">
              <a:prstClr val="black">
                <a:alpha val="20000"/>
              </a:prstClr>
            </a:outerShdw>
          </a:effectLst>
        </p:spPr>
        <p:txBody>
          <a:bodyPr rtlCol="0" anchor="ctr"/>
          <a:lstStyle/>
          <a:p>
            <a:pPr algn="ctr" defTabSz="1219200"/>
            <a:endParaRPr lang="zh-CN" altLang="en-US" sz="2400" kern="0">
              <a:solidFill>
                <a:sysClr val="windowText" lastClr="000000"/>
              </a:solidFill>
              <a:latin typeface="微软雅黑" panose="020B0503020204020204" pitchFamily="34" charset="-122"/>
              <a:ea typeface="微软雅黑" panose="020B0503020204020204" pitchFamily="34" charset="-122"/>
              <a:cs typeface="+mn-ea"/>
            </a:endParaRPr>
          </a:p>
        </p:txBody>
      </p:sp>
      <p:sp>
        <p:nvSpPr>
          <p:cNvPr id="32" name="TextBox 5"/>
          <p:cNvSpPr txBox="1"/>
          <p:nvPr/>
        </p:nvSpPr>
        <p:spPr>
          <a:xfrm>
            <a:off x="737356" y="642918"/>
            <a:ext cx="7513955"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Four key Materials-negative electrode Materials</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4"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33" name="图片 32" descr="b89932edc99e2524e893659d3b7843f.jpg"/>
          <p:cNvPicPr>
            <a:picLocks noChangeAspect="1"/>
          </p:cNvPicPr>
          <p:nvPr/>
        </p:nvPicPr>
        <p:blipFill>
          <a:blip r:embed="rId4" cstate="print"/>
          <a:stretch>
            <a:fillRect/>
          </a:stretch>
        </p:blipFill>
        <p:spPr>
          <a:xfrm>
            <a:off x="9911630" y="5417840"/>
            <a:ext cx="2141378" cy="14401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2" name="矩形 31"/>
          <p:cNvSpPr/>
          <p:nvPr/>
        </p:nvSpPr>
        <p:spPr>
          <a:xfrm>
            <a:off x="737235" y="1591945"/>
            <a:ext cx="10337165" cy="139192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ct val="0"/>
              </a:spcBef>
            </a:pPr>
            <a:r>
              <a:rPr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 Lithium intercalation potential is low and flat, which can provide high and stable working voltage for lithium ion, and the lithium insertion capacity is between 0.2 V and 0 V. </a:t>
            </a:r>
          </a:p>
          <a:p>
            <a:pPr fontAlgn="auto">
              <a:lnSpc>
                <a:spcPct val="100000"/>
              </a:lnSpc>
              <a:spcBef>
                <a:spcPct val="0"/>
              </a:spcBef>
            </a:pPr>
            <a:r>
              <a:rPr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a:t>
            </a:r>
            <a:r>
              <a:rPr 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the theoretical capacity of LiC6 is 372 mAh/g; </a:t>
            </a:r>
          </a:p>
          <a:p>
            <a:pPr fontAlgn="auto">
              <a:lnSpc>
                <a:spcPct val="100000"/>
              </a:lnSpc>
              <a:spcBef>
                <a:spcPct val="0"/>
              </a:spcBef>
            </a:pPr>
            <a:r>
              <a:rPr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a:t>
            </a:r>
            <a:r>
              <a:rPr lang="en-US"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which is poor compatibility with organic solution and easy to occur solvent co-insertion, thus reducing the performance of lithium insertion.</a:t>
            </a:r>
          </a:p>
          <a:p>
            <a:pPr>
              <a:lnSpc>
                <a:spcPct val="150000"/>
              </a:lnSpc>
              <a:spcBef>
                <a:spcPct val="0"/>
              </a:spcBef>
            </a:pPr>
            <a:endParaRPr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4" name="图片 33"/>
          <p:cNvPicPr>
            <a:picLocks noChangeAspect="1"/>
          </p:cNvPicPr>
          <p:nvPr/>
        </p:nvPicPr>
        <p:blipFill>
          <a:blip r:embed="rId4" cstate="print"/>
          <a:stretch>
            <a:fillRect/>
          </a:stretch>
        </p:blipFill>
        <p:spPr>
          <a:xfrm>
            <a:off x="1314831" y="3567188"/>
            <a:ext cx="4978994" cy="2797494"/>
          </a:xfrm>
          <a:prstGeom prst="rect">
            <a:avLst/>
          </a:prstGeom>
        </p:spPr>
      </p:pic>
      <p:sp>
        <p:nvSpPr>
          <p:cNvPr id="35" name="矩形 34"/>
          <p:cNvSpPr/>
          <p:nvPr/>
        </p:nvSpPr>
        <p:spPr>
          <a:xfrm>
            <a:off x="6815287" y="3568970"/>
            <a:ext cx="4258914" cy="2796347"/>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ct val="0"/>
              </a:spcBef>
            </a:pPr>
            <a:r>
              <a:rPr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The insertion reaction of lithium is generally carried out from the rhomboid position (that is, the end face, Z profile and armchair surface), because lithium cannot pass through the complete ink base surface. However, if there are defects in the base surface, such as micropores, lithium can also be inserted through the base surface.</a:t>
            </a:r>
          </a:p>
          <a:p>
            <a:pPr>
              <a:lnSpc>
                <a:spcPct val="200000"/>
              </a:lnSpc>
              <a:spcBef>
                <a:spcPct val="0"/>
              </a:spcBef>
            </a:pPr>
            <a:endParaRPr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TextBox 5"/>
          <p:cNvSpPr txBox="1"/>
          <p:nvPr/>
        </p:nvSpPr>
        <p:spPr>
          <a:xfrm>
            <a:off x="737356" y="642918"/>
            <a:ext cx="11471275"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Negative electrode material - lithium insertion characteristics of graphite.</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958723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Mechanism of Lithium Storage by Graphite as anode material</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5941695" y="1412875"/>
            <a:ext cx="5640070" cy="519811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ct val="0"/>
              </a:spcBef>
            </a:pPr>
            <a:r>
              <a:rPr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1. It can be seen from the charge-discharge curve that the potential decreases rapidly at the beginning of charging, and a small platform appears at about 0.8V, which is considered to be the decomposition of electrolyte on the surface of graphite electrode to form insoluble SEI film. </a:t>
            </a:r>
          </a:p>
          <a:p>
            <a:pPr fontAlgn="auto">
              <a:lnSpc>
                <a:spcPct val="100000"/>
              </a:lnSpc>
              <a:spcBef>
                <a:spcPct val="0"/>
              </a:spcBef>
            </a:pPr>
            <a:r>
              <a:rPr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2, the curve between 0.25V~0.005V is flat, and most of the capacity is in this potential range. There is almost no capacity above 0.25 V, that is, the reversible capacity is in the range of 0.25V~0.005V potential.</a:t>
            </a:r>
          </a:p>
          <a:p>
            <a:pPr fontAlgn="auto">
              <a:lnSpc>
                <a:spcPct val="100000"/>
              </a:lnSpc>
              <a:spcBef>
                <a:spcPct val="0"/>
              </a:spcBef>
            </a:pPr>
            <a:r>
              <a:rPr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3, when the SEI film reaches a certain thickness, the film has insulation effect on electrons, only ion conductivity, which can prevent the electrolyte from further reduction, so from the second cycle, the charge-discharge efficiency is close to 100%.</a:t>
            </a:r>
          </a:p>
          <a:p>
            <a:pPr>
              <a:lnSpc>
                <a:spcPct val="200000"/>
              </a:lnSpc>
              <a:spcBef>
                <a:spcPct val="0"/>
              </a:spcBef>
            </a:pPr>
            <a:endParaRPr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8" name="图片 37"/>
          <p:cNvPicPr>
            <a:picLocks noChangeAspect="1"/>
          </p:cNvPicPr>
          <p:nvPr/>
        </p:nvPicPr>
        <p:blipFill>
          <a:blip r:embed="rId4" cstate="print"/>
          <a:stretch>
            <a:fillRect/>
          </a:stretch>
        </p:blipFill>
        <p:spPr>
          <a:xfrm>
            <a:off x="478582" y="1844824"/>
            <a:ext cx="5031072" cy="3395450"/>
          </a:xfrm>
          <a:prstGeom prst="rect">
            <a:avLst/>
          </a:prstGeom>
        </p:spPr>
      </p:pic>
      <p:sp>
        <p:nvSpPr>
          <p:cNvPr id="39" name="矩形 38"/>
          <p:cNvSpPr/>
          <p:nvPr/>
        </p:nvSpPr>
        <p:spPr>
          <a:xfrm>
            <a:off x="478893" y="5555329"/>
            <a:ext cx="5212080" cy="645160"/>
          </a:xfrm>
          <a:prstGeom prst="rect">
            <a:avLst/>
          </a:prstGeom>
        </p:spPr>
        <p:txBody>
          <a:bodyPr wrap="none">
            <a:spAutoFit/>
          </a:bodyPr>
          <a:lstStyle/>
          <a:p>
            <a:pPr algn="l"/>
            <a:r>
              <a:rPr lang="zh-CN" altLang="en-US" dirty="0">
                <a:latin typeface="楷体" panose="02010609060101010101" charset="-122"/>
                <a:ea typeface="楷体" panose="02010609060101010101" charset="-122"/>
              </a:rPr>
              <a:t>Charge-discharge Curve of Graphite electrode</a:t>
            </a:r>
          </a:p>
          <a:p>
            <a:endParaRPr lang="zh-CN" altLang="en-US" dirty="0">
              <a:latin typeface="楷体" panose="02010609060101010101" charset="-122"/>
              <a:ea typeface="楷体" panose="02010609060101010101" charset="-122"/>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356" y="769600"/>
            <a:ext cx="11667366" cy="642942"/>
          </a:xfrm>
          <a:prstGeom prst="rect">
            <a:avLst/>
          </a:prstGeom>
          <a:noFill/>
          <a:ln w="9525">
            <a:noFill/>
            <a:miter lim="800000"/>
            <a:headEnd/>
            <a:tailEnd/>
          </a:ln>
          <a:effectLst/>
        </p:spPr>
      </p:pic>
      <p:sp>
        <p:nvSpPr>
          <p:cNvPr id="6" name="TextBox 5"/>
          <p:cNvSpPr txBox="1"/>
          <p:nvPr/>
        </p:nvSpPr>
        <p:spPr>
          <a:xfrm>
            <a:off x="697230" y="769620"/>
            <a:ext cx="2400935" cy="460375"/>
          </a:xfrm>
          <a:prstGeom prst="rect">
            <a:avLst/>
          </a:prstGeom>
          <a:noFill/>
        </p:spPr>
        <p:txBody>
          <a:bodyPr wrap="squar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catalogue：</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906" y="2602923"/>
            <a:ext cx="5184576" cy="4053112"/>
          </a:xfrm>
          <a:prstGeom prst="ellipse">
            <a:avLst/>
          </a:prstGeom>
          <a:ln>
            <a:noFill/>
          </a:ln>
          <a:effectLst>
            <a:softEdge rad="112500"/>
          </a:effectLst>
        </p:spPr>
      </p:pic>
      <p:sp>
        <p:nvSpPr>
          <p:cNvPr id="11" name="Text Box 6"/>
          <p:cNvSpPr txBox="1">
            <a:spLocks noChangeArrowheads="1"/>
          </p:cNvSpPr>
          <p:nvPr/>
        </p:nvSpPr>
        <p:spPr bwMode="auto">
          <a:xfrm>
            <a:off x="149860" y="100965"/>
            <a:ext cx="11523980" cy="829945"/>
          </a:xfrm>
          <a:prstGeom prst="rect">
            <a:avLst/>
          </a:prstGeom>
          <a:noFill/>
          <a:ln w="9525">
            <a:noFill/>
            <a:miter lim="800000"/>
          </a:ln>
        </p:spPr>
        <p:txBody>
          <a:bodyPr wrap="square">
            <a:spAutoFit/>
          </a:bodyPr>
          <a:lstStyle/>
          <a:p>
            <a:pPr eaLnBrk="0" hangingPunct="0">
              <a:spcBef>
                <a:spcPct val="0"/>
              </a:spcBef>
            </a:pPr>
            <a:r>
              <a:rPr sz="1600" b="1" dirty="0">
                <a:solidFill>
                  <a:schemeClr val="tx2"/>
                </a:solidFill>
                <a:latin typeface="微软雅黑" panose="020B0503020204020204" pitchFamily="34" charset="-122"/>
                <a:ea typeface="微软雅黑" panose="020B0503020204020204" pitchFamily="34" charset="-122"/>
              </a:rPr>
              <a:t>1. Basic concept 2. Key technical route 3. Lithium iron phosphate advantage 4. Electrical performance and safety performance 5. The Development Trend and Application of the Future</a:t>
            </a:r>
          </a:p>
          <a:p>
            <a:pPr eaLnBrk="0" hangingPunct="0">
              <a:spcBef>
                <a:spcPct val="0"/>
              </a:spcBef>
            </a:pPr>
            <a:endParaRPr sz="1600" b="1" dirty="0">
              <a:solidFill>
                <a:schemeClr val="tx2"/>
              </a:solidFill>
              <a:latin typeface="微软雅黑" panose="020B0503020204020204" pitchFamily="34" charset="-122"/>
              <a:ea typeface="微软雅黑" panose="020B0503020204020204" pitchFamily="34" charset="-122"/>
            </a:endParaRPr>
          </a:p>
        </p:txBody>
      </p:sp>
      <p:sp>
        <p:nvSpPr>
          <p:cNvPr id="12" name="Text Box 6"/>
          <p:cNvSpPr txBox="1">
            <a:spLocks noChangeArrowheads="1"/>
          </p:cNvSpPr>
          <p:nvPr/>
        </p:nvSpPr>
        <p:spPr bwMode="auto">
          <a:xfrm>
            <a:off x="274910" y="1896006"/>
            <a:ext cx="5820108" cy="706755"/>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tx2"/>
                </a:solidFill>
                <a:latin typeface="微软雅黑" panose="020B0503020204020204" pitchFamily="34" charset="-122"/>
                <a:ea typeface="微软雅黑" panose="020B0503020204020204" pitchFamily="34" charset="-122"/>
              </a:rPr>
              <a:t>1.</a:t>
            </a:r>
            <a:r>
              <a:rPr sz="2000" b="1" dirty="0">
                <a:solidFill>
                  <a:schemeClr val="tx2"/>
                </a:solidFill>
                <a:latin typeface="微软雅黑" panose="020B0503020204020204" pitchFamily="34" charset="-122"/>
                <a:ea typeface="微软雅黑" panose="020B0503020204020204" pitchFamily="34" charset="-122"/>
              </a:rPr>
              <a:t>Basic concept of Lithium Ion Battery</a:t>
            </a:r>
          </a:p>
          <a:p>
            <a:pPr eaLnBrk="0" hangingPunct="0">
              <a:spcBef>
                <a:spcPct val="0"/>
              </a:spcBef>
            </a:pPr>
            <a:endParaRPr sz="2000" b="1" dirty="0">
              <a:solidFill>
                <a:schemeClr val="tx2"/>
              </a:solidFill>
              <a:latin typeface="微软雅黑" panose="020B0503020204020204" pitchFamily="34" charset="-122"/>
              <a:ea typeface="微软雅黑" panose="020B0503020204020204" pitchFamily="34" charset="-122"/>
            </a:endParaRPr>
          </a:p>
        </p:txBody>
      </p:sp>
      <p:sp>
        <p:nvSpPr>
          <p:cNvPr id="13" name="Text Box 10"/>
          <p:cNvSpPr txBox="1">
            <a:spLocks noChangeArrowheads="1"/>
          </p:cNvSpPr>
          <p:nvPr/>
        </p:nvSpPr>
        <p:spPr bwMode="auto">
          <a:xfrm>
            <a:off x="274955" y="2338070"/>
            <a:ext cx="9612630" cy="3169285"/>
          </a:xfrm>
          <a:prstGeom prst="rect">
            <a:avLst/>
          </a:prstGeom>
          <a:noFill/>
          <a:ln w="9525">
            <a:noFill/>
            <a:miter lim="800000"/>
          </a:ln>
        </p:spPr>
        <p:txBody>
          <a:bodyPr wrap="square">
            <a:spAutoFit/>
          </a:bodyPr>
          <a:lstStyle/>
          <a:p>
            <a:pPr eaLnBrk="0" hangingPunct="0">
              <a:lnSpc>
                <a:spcPct val="200000"/>
              </a:lnSpc>
              <a:spcBef>
                <a:spcPct val="0"/>
              </a:spcBef>
            </a:pPr>
            <a:r>
              <a:rPr lang="en-US" altLang="zh-CN" sz="2000" b="1" dirty="0">
                <a:solidFill>
                  <a:schemeClr val="tx2"/>
                </a:solidFill>
                <a:latin typeface="微软雅黑" panose="020B0503020204020204" pitchFamily="34" charset="-122"/>
                <a:ea typeface="微软雅黑" panose="020B0503020204020204" pitchFamily="34" charset="-122"/>
              </a:rPr>
              <a:t>2. </a:t>
            </a:r>
            <a:r>
              <a:rPr lang="zh-CN" altLang="en-US" sz="2000" b="1" dirty="0">
                <a:solidFill>
                  <a:schemeClr val="tx2"/>
                </a:solidFill>
                <a:latin typeface="微软雅黑" panose="020B0503020204020204" pitchFamily="34" charset="-122"/>
                <a:ea typeface="微软雅黑" panose="020B0503020204020204" pitchFamily="34" charset="-122"/>
              </a:rPr>
              <a:t>Key technical route of light power battery </a:t>
            </a:r>
          </a:p>
          <a:p>
            <a:pPr eaLnBrk="0" hangingPunct="0">
              <a:lnSpc>
                <a:spcPct val="200000"/>
              </a:lnSpc>
              <a:spcBef>
                <a:spcPct val="0"/>
              </a:spcBef>
            </a:pPr>
            <a:r>
              <a:rPr lang="zh-CN" altLang="en-US" sz="1600" b="1" dirty="0">
                <a:solidFill>
                  <a:schemeClr val="tx2"/>
                </a:solidFill>
                <a:latin typeface="微软雅黑" panose="020B0503020204020204" pitchFamily="34" charset="-122"/>
                <a:ea typeface="微软雅黑" panose="020B0503020204020204" pitchFamily="34" charset="-122"/>
              </a:rPr>
              <a:t>2.1.</a:t>
            </a:r>
            <a:r>
              <a:rPr lang="zh-CN" altLang="en-US" sz="2000" b="1" dirty="0">
                <a:solidFill>
                  <a:schemeClr val="tx2"/>
                </a:solidFill>
                <a:latin typeface="微软雅黑" panose="020B0503020204020204" pitchFamily="34" charset="-122"/>
                <a:ea typeface="微软雅黑" panose="020B0503020204020204" pitchFamily="34" charset="-122"/>
              </a:rPr>
              <a:t> Electric core-four main materials and process route                                    </a:t>
            </a:r>
            <a:r>
              <a:rPr lang="en-US" altLang="zh-CN" sz="1600" b="1" dirty="0">
                <a:solidFill>
                  <a:schemeClr val="tx2"/>
                </a:solidFill>
                <a:latin typeface="微软雅黑" panose="020B0503020204020204" pitchFamily="34" charset="-122"/>
                <a:ea typeface="微软雅黑" panose="020B0503020204020204" pitchFamily="34" charset="-122"/>
              </a:rPr>
              <a:t>2.</a:t>
            </a:r>
            <a:r>
              <a:rPr lang="zh-CN" altLang="en-US" sz="1600" b="1" dirty="0">
                <a:solidFill>
                  <a:schemeClr val="tx2"/>
                </a:solidFill>
                <a:latin typeface="微软雅黑" panose="020B0503020204020204" pitchFamily="34" charset="-122"/>
                <a:ea typeface="微软雅黑" panose="020B0503020204020204" pitchFamily="34" charset="-122"/>
              </a:rPr>
              <a:t>2.</a:t>
            </a:r>
            <a:r>
              <a:rPr lang="zh-CN" altLang="en-US" sz="2000" b="1" dirty="0">
                <a:solidFill>
                  <a:schemeClr val="tx2"/>
                </a:solidFill>
                <a:latin typeface="微软雅黑" panose="020B0503020204020204" pitchFamily="34" charset="-122"/>
                <a:ea typeface="微软雅黑" panose="020B0503020204020204" pitchFamily="34" charset="-122"/>
              </a:rPr>
              <a:t> </a:t>
            </a:r>
            <a:r>
              <a:rPr lang="zh-CN" altLang="en-US" sz="2000" b="1" dirty="0">
                <a:solidFill>
                  <a:schemeClr val="tx2"/>
                </a:solidFill>
                <a:latin typeface="微软雅黑" panose="020B0503020204020204" pitchFamily="34" charset="-122"/>
                <a:ea typeface="微软雅黑" panose="020B0503020204020204" pitchFamily="34" charset="-122"/>
                <a:sym typeface="+mn-ea"/>
              </a:rPr>
              <a:t>PACK-</a:t>
            </a:r>
            <a:r>
              <a:rPr lang="zh-CN" altLang="en-US" sz="2000" b="1" dirty="0">
                <a:solidFill>
                  <a:schemeClr val="tx2"/>
                </a:solidFill>
                <a:latin typeface="微软雅黑" panose="020B0503020204020204" pitchFamily="34" charset="-122"/>
                <a:ea typeface="微软雅黑" panose="020B0503020204020204" pitchFamily="34" charset="-122"/>
              </a:rPr>
              <a:t>Key process and technical route  </a:t>
            </a:r>
          </a:p>
          <a:p>
            <a:pPr eaLnBrk="0" hangingPunct="0">
              <a:lnSpc>
                <a:spcPct val="200000"/>
              </a:lnSpc>
              <a:spcBef>
                <a:spcPct val="0"/>
              </a:spcBef>
            </a:pPr>
            <a:endParaRPr lang="zh-CN" altLang="en-US" sz="2000" b="1" dirty="0">
              <a:solidFill>
                <a:schemeClr val="tx2"/>
              </a:solidFill>
              <a:latin typeface="微软雅黑" panose="020B0503020204020204" pitchFamily="34" charset="-122"/>
              <a:ea typeface="微软雅黑" panose="020B0503020204020204" pitchFamily="34" charset="-122"/>
            </a:endParaRPr>
          </a:p>
          <a:p>
            <a:pPr eaLnBrk="0" hangingPunct="0">
              <a:lnSpc>
                <a:spcPct val="200000"/>
              </a:lnSpc>
              <a:spcBef>
                <a:spcPct val="0"/>
              </a:spcBef>
            </a:pP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14" name="Text Box 18"/>
          <p:cNvSpPr txBox="1">
            <a:spLocks noChangeArrowheads="1"/>
          </p:cNvSpPr>
          <p:nvPr/>
        </p:nvSpPr>
        <p:spPr bwMode="auto">
          <a:xfrm>
            <a:off x="274985" y="4962152"/>
            <a:ext cx="7487127" cy="101473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tx2">
                    <a:lumMod val="75000"/>
                  </a:schemeClr>
                </a:solidFill>
                <a:latin typeface="微软雅黑" panose="020B0503020204020204" pitchFamily="34" charset="-122"/>
                <a:ea typeface="微软雅黑" panose="020B0503020204020204" pitchFamily="34" charset="-122"/>
              </a:rPr>
              <a:t>4. </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Electrical and safety properties of lithium ferrophosphate</a:t>
            </a:r>
          </a:p>
          <a:p>
            <a:pPr eaLnBrk="0" hangingPunct="0">
              <a:spcBef>
                <a:spcPct val="0"/>
              </a:spcBef>
            </a:pPr>
            <a:endParaRPr lang="zh-CN" altLang="en-US" sz="20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5" name="Text Box 18"/>
          <p:cNvSpPr txBox="1">
            <a:spLocks noChangeArrowheads="1"/>
          </p:cNvSpPr>
          <p:nvPr/>
        </p:nvSpPr>
        <p:spPr bwMode="auto">
          <a:xfrm>
            <a:off x="274908" y="4464481"/>
            <a:ext cx="7838044" cy="706755"/>
          </a:xfrm>
          <a:prstGeom prst="rect">
            <a:avLst/>
          </a:prstGeom>
          <a:noFill/>
          <a:ln w="9525">
            <a:noFill/>
            <a:miter lim="800000"/>
          </a:ln>
        </p:spPr>
        <p:txBody>
          <a:bodyPr wrap="square">
            <a:spAutoFit/>
          </a:bodyPr>
          <a:lstStyle/>
          <a:p>
            <a:r>
              <a:rPr lang="en-US" altLang="zh-CN" sz="20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Advantages of lithium iron phosphate</a:t>
            </a:r>
          </a:p>
          <a:p>
            <a:endParaRPr lang="zh-CN" altLang="en-US" sz="20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6" name="Text Box 18"/>
          <p:cNvSpPr txBox="1">
            <a:spLocks noChangeArrowheads="1"/>
          </p:cNvSpPr>
          <p:nvPr/>
        </p:nvSpPr>
        <p:spPr bwMode="auto">
          <a:xfrm>
            <a:off x="274800" y="5777527"/>
            <a:ext cx="7487127" cy="101473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tx2">
                    <a:lumMod val="75000"/>
                  </a:schemeClr>
                </a:solidFill>
                <a:latin typeface="微软雅黑" panose="020B0503020204020204" pitchFamily="34" charset="-122"/>
                <a:ea typeface="微软雅黑" panose="020B0503020204020204" pitchFamily="34" charset="-122"/>
              </a:rPr>
              <a:t>5. </a:t>
            </a:r>
            <a:r>
              <a:rPr lang="zh-CN" altLang="en-US" sz="2000" b="1" dirty="0">
                <a:solidFill>
                  <a:schemeClr val="tx2">
                    <a:lumMod val="75000"/>
                  </a:schemeClr>
                </a:solidFill>
                <a:latin typeface="微软雅黑" panose="020B0503020204020204" pitchFamily="34" charset="-122"/>
                <a:ea typeface="微软雅黑" panose="020B0503020204020204" pitchFamily="34" charset="-122"/>
              </a:rPr>
              <a:t>Development trend and Application of Light Power in the Future</a:t>
            </a:r>
          </a:p>
          <a:p>
            <a:pPr eaLnBrk="0" hangingPunct="0">
              <a:spcBef>
                <a:spcPct val="0"/>
              </a:spcBef>
            </a:pPr>
            <a:endParaRPr lang="zh-CN" altLang="en-US" sz="2000" b="1"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17" name="图片 16" descr="b89932edc99e2524e893659d3b7843f.jpg"/>
          <p:cNvPicPr>
            <a:picLocks noChangeAspect="1"/>
          </p:cNvPicPr>
          <p:nvPr/>
        </p:nvPicPr>
        <p:blipFill>
          <a:blip r:embed="rId5" cstate="print"/>
          <a:stretch>
            <a:fillRect/>
          </a:stretch>
        </p:blipFill>
        <p:spPr>
          <a:xfrm>
            <a:off x="8759502" y="764704"/>
            <a:ext cx="2952328" cy="19855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404664"/>
            <a:ext cx="11667366" cy="642942"/>
          </a:xfrm>
          <a:prstGeom prst="rect">
            <a:avLst/>
          </a:prstGeom>
          <a:noFill/>
          <a:ln w="9525">
            <a:noFill/>
            <a:miter lim="800000"/>
            <a:headEnd/>
            <a:tailEnd/>
          </a:ln>
          <a:effectLst/>
        </p:spPr>
      </p:pic>
      <p:sp>
        <p:nvSpPr>
          <p:cNvPr id="36" name="TextBox 5"/>
          <p:cNvSpPr txBox="1"/>
          <p:nvPr/>
        </p:nvSpPr>
        <p:spPr>
          <a:xfrm>
            <a:off x="766614" y="476672"/>
            <a:ext cx="8035982"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negative electrode material graphite negative pole</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1" name="TextBox 3"/>
          <p:cNvSpPr txBox="1">
            <a:spLocks noChangeArrowheads="1"/>
          </p:cNvSpPr>
          <p:nvPr/>
        </p:nvSpPr>
        <p:spPr bwMode="auto">
          <a:xfrm>
            <a:off x="622598" y="764704"/>
            <a:ext cx="923887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a:spcBef>
                <a:spcPct val="0"/>
              </a:spcBef>
              <a:buFont typeface="Wingdings" panose="05000000000000000000" pitchFamily="2" charset="2"/>
              <a:buChar char="n"/>
            </a:pPr>
            <a:endParaRPr lang="en-US" altLang="ko-KR" sz="1800" dirty="0">
              <a:latin typeface="微软雅黑" panose="020B0503020204020204" pitchFamily="34" charset="-122"/>
              <a:ea typeface="微软雅黑" panose="020B0503020204020204" pitchFamily="34" charset="-122"/>
              <a:cs typeface="Arial Unicode MS" panose="020B0604020202020204" charset="-122"/>
            </a:endParaRPr>
          </a:p>
          <a:p>
            <a:pPr marL="0" indent="0">
              <a:spcBef>
                <a:spcPct val="0"/>
              </a:spcBef>
              <a:buNone/>
            </a:pPr>
            <a:r>
              <a:rPr lang="en-US" altLang="zh-CN" sz="2000" b="1" dirty="0">
                <a:latin typeface="微软雅黑" panose="020B0503020204020204" pitchFamily="34" charset="-122"/>
                <a:ea typeface="微软雅黑" panose="020B0503020204020204" pitchFamily="34" charset="-122"/>
                <a:cs typeface="Arial Unicode MS" panose="020B0604020202020204" charset="-122"/>
              </a:rPr>
              <a:t>difference between artificial graphite and natural graphite</a:t>
            </a:r>
          </a:p>
          <a:p>
            <a:pPr marL="0" indent="0">
              <a:spcBef>
                <a:spcPct val="0"/>
              </a:spcBef>
              <a:buNone/>
            </a:pPr>
            <a:endParaRPr lang="en-US" altLang="zh-CN" sz="2000" b="1" dirty="0">
              <a:latin typeface="微软雅黑" panose="020B0503020204020204" pitchFamily="34" charset="-122"/>
              <a:ea typeface="微软雅黑" panose="020B0503020204020204" pitchFamily="34" charset="-122"/>
              <a:cs typeface="Arial Unicode MS" panose="020B0604020202020204" charset="-122"/>
            </a:endParaRPr>
          </a:p>
        </p:txBody>
      </p:sp>
      <p:graphicFrame>
        <p:nvGraphicFramePr>
          <p:cNvPr id="42" name="表格 41"/>
          <p:cNvGraphicFramePr>
            <a:graphicFrameLocks noGrp="1"/>
          </p:cNvGraphicFramePr>
          <p:nvPr/>
        </p:nvGraphicFramePr>
        <p:xfrm>
          <a:off x="118542" y="1447140"/>
          <a:ext cx="11953328" cy="5349736"/>
        </p:xfrm>
        <a:graphic>
          <a:graphicData uri="http://schemas.openxmlformats.org/drawingml/2006/table">
            <a:tbl>
              <a:tblPr firstRow="1" bandRow="1">
                <a:tableStyleId>{5C22544A-7EE6-4342-B048-85BDC9FD1C3A}</a:tableStyleId>
              </a:tblPr>
              <a:tblGrid>
                <a:gridCol w="1041316">
                  <a:extLst>
                    <a:ext uri="{9D8B030D-6E8A-4147-A177-3AD203B41FA5}">
                      <a16:colId xmlns:a16="http://schemas.microsoft.com/office/drawing/2014/main" val="20000"/>
                    </a:ext>
                  </a:extLst>
                </a:gridCol>
                <a:gridCol w="877427">
                  <a:extLst>
                    <a:ext uri="{9D8B030D-6E8A-4147-A177-3AD203B41FA5}">
                      <a16:colId xmlns:a16="http://schemas.microsoft.com/office/drawing/2014/main" val="20001"/>
                    </a:ext>
                  </a:extLst>
                </a:gridCol>
                <a:gridCol w="2745806">
                  <a:extLst>
                    <a:ext uri="{9D8B030D-6E8A-4147-A177-3AD203B41FA5}">
                      <a16:colId xmlns:a16="http://schemas.microsoft.com/office/drawing/2014/main" val="20002"/>
                    </a:ext>
                  </a:extLst>
                </a:gridCol>
                <a:gridCol w="3031492">
                  <a:extLst>
                    <a:ext uri="{9D8B030D-6E8A-4147-A177-3AD203B41FA5}">
                      <a16:colId xmlns:a16="http://schemas.microsoft.com/office/drawing/2014/main" val="20003"/>
                    </a:ext>
                  </a:extLst>
                </a:gridCol>
                <a:gridCol w="1882711">
                  <a:extLst>
                    <a:ext uri="{9D8B030D-6E8A-4147-A177-3AD203B41FA5}">
                      <a16:colId xmlns:a16="http://schemas.microsoft.com/office/drawing/2014/main" val="20004"/>
                    </a:ext>
                  </a:extLst>
                </a:gridCol>
                <a:gridCol w="2374576">
                  <a:extLst>
                    <a:ext uri="{9D8B030D-6E8A-4147-A177-3AD203B41FA5}">
                      <a16:colId xmlns:a16="http://schemas.microsoft.com/office/drawing/2014/main" val="20005"/>
                    </a:ext>
                  </a:extLst>
                </a:gridCol>
              </a:tblGrid>
              <a:tr h="500095">
                <a:tc grid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project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Artificial graphite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natural graphite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evaluation methodology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remarks</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11938">
                <a:tc grid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raw and processed material</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Coal tar, petroleum coke, calcined coke, asphalt, etc.</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The natural graphite ore is mined, floated, selected,</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According to the origin of the raw materials, the performance will be different.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6017">
                <a:tc grid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surface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Dark, dark.</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Iron black or steel gray, soft, shiny and greasy with metallic luste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Visual inspection, hand touch</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0095">
                <a:tc row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pattern</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single</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block, sheet, needle, or irregular shape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block, sheet, spherical or quasi-spherical</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Scanning electron microscope (SEM) test, surface, profile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55020">
                <a:tc vMerge="1">
                  <a:txBody>
                    <a:bodyPr/>
                    <a:lstStyle/>
                    <a:p>
                      <a:endParaRPr lang="en-US"/>
                    </a:p>
                  </a:txBody>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many</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Petal, globular, popcorn, etc.</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latin typeface="微软雅黑" panose="020B0503020204020204" pitchFamily="34" charset="-122"/>
                          <a:ea typeface="微软雅黑" panose="020B0503020204020204" pitchFamily="34" charset="-122"/>
                        </a:rPr>
                        <a:t>Petal, globular, popcorn, etc.</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911938">
                <a:tc grid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degree of graphitization</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altLang="zh-CN" sz="1400" b="0" i="0" kern="1200" dirty="0">
                          <a:solidFill>
                            <a:schemeClr val="dk1"/>
                          </a:solidFill>
                          <a:latin typeface="+mn-lt"/>
                          <a:ea typeface="+mn-ea"/>
                          <a:cs typeface="+mn-cs"/>
                        </a:rPr>
                        <a:t>The degree of crystallization is slightly lower, Graphitization degree is often less than 93%</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d002:0.336-0.337nm</a:t>
                      </a:r>
                      <a:r>
                        <a:rPr lang="zh-CN" altLang="en-US" sz="1400" dirty="0">
                          <a:solidFill>
                            <a:schemeClr val="tx1"/>
                          </a:solidFill>
                          <a:latin typeface="微软雅黑" panose="020B0503020204020204" pitchFamily="34" charset="-122"/>
                          <a:ea typeface="微软雅黑" panose="020B0503020204020204" pitchFamily="34" charset="-122"/>
                        </a:rPr>
                        <a: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b="0" i="0" kern="1200" dirty="0">
                          <a:solidFill>
                            <a:schemeClr val="dk1"/>
                          </a:solidFill>
                          <a:latin typeface="+mn-lt"/>
                          <a:ea typeface="+mn-ea"/>
                          <a:cs typeface="+mn-cs"/>
                        </a:rPr>
                        <a:t>high degree of crystallinity, the degree of graphitization is often above 94%.</a:t>
                      </a:r>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d002:0.3354-0.3359nm</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(XRD) Test of X-ray diffractomete</a:t>
                      </a:r>
                    </a:p>
                    <a:p>
                      <a:pPr algn="ctr"/>
                      <a:endParaRPr lang="en-US" altLang="zh-CN"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037116">
                <a:tc gridSpan="2">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crystal structure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rPr>
                        <a:t>hexagonal system (ABAB... sequence arrangement) no diamond-shaped peak</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latin typeface="微软雅黑" panose="020B0503020204020204" pitchFamily="34" charset="-122"/>
                          <a:ea typeface="微软雅黑" panose="020B0503020204020204" pitchFamily="34" charset="-122"/>
                        </a:rPr>
                        <a:t>Hexagonal crystal system and rhombohedral crystal system (ABAB). Sequence arrangement) with rhomboid peak</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8364855"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Negative electrode material-soft carbon, hard carbon</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3" name="Rectangle 3"/>
          <p:cNvSpPr txBox="1">
            <a:spLocks noChangeArrowheads="1"/>
          </p:cNvSpPr>
          <p:nvPr/>
        </p:nvSpPr>
        <p:spPr>
          <a:xfrm>
            <a:off x="665480" y="1214755"/>
            <a:ext cx="10829925" cy="25368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sz="1400" dirty="0">
                <a:latin typeface="微软雅黑" panose="020B0503020204020204" pitchFamily="34" charset="-122"/>
                <a:ea typeface="微软雅黑" panose="020B0503020204020204" pitchFamily="34" charset="-122"/>
                <a:cs typeface="Times New Roman" panose="02020603050405020304" pitchFamily="18" charset="0"/>
              </a:rPr>
              <a:t>Soft carbon: the graphitized carbon is the amorphous carbon that can be graphitized at a high temperature above 2500 DEG C. The crystallinity of the soft carbon (that is, the degree of graphitization) is low, the grain size is small, the crystal plane spacing (d002) is large, the compatibility with the electrolyte is good, the irreversible capacity of the first charge and discharge is high, the output voltage is low, and the potential of the charging and discharging platform is not obvious. Common soft carbon has petroleum coke, needle coke, carbon fiber, carbon microsphere, etc. </a:t>
            </a:r>
          </a:p>
          <a:p>
            <a:pPr marL="0" indent="0">
              <a:lnSpc>
                <a:spcPct val="150000"/>
              </a:lnSpc>
              <a:buNone/>
            </a:pPr>
            <a:r>
              <a:rPr sz="1400" dirty="0">
                <a:latin typeface="微软雅黑" panose="020B0503020204020204" pitchFamily="34" charset="-122"/>
                <a:ea typeface="微软雅黑" panose="020B0503020204020204" pitchFamily="34" charset="-122"/>
                <a:cs typeface="Times New Roman" panose="02020603050405020304" pitchFamily="18" charset="0"/>
              </a:rPr>
              <a:t>Hard carbon: refers to the carbon that is hard to graphitize. It is the pyrolytic carbon of the high molecular polymer. The high temperature of the carbon at above 2500 ℃ is also difficult to graphitize. Common hard carbon has resin carbon (such as phenolic resin, epoxy resin, polyfurfuryl alcohol PFA-C, etc.)</a:t>
            </a:r>
          </a:p>
          <a:p>
            <a:pPr marL="0" indent="0">
              <a:lnSpc>
                <a:spcPct val="150000"/>
              </a:lnSpc>
              <a:buNone/>
            </a:pPr>
            <a:endParaRPr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44" name="Object 4"/>
          <p:cNvGraphicFramePr>
            <a:graphicFrameLocks noChangeAspect="1"/>
          </p:cNvGraphicFramePr>
          <p:nvPr/>
        </p:nvGraphicFramePr>
        <p:xfrm>
          <a:off x="4239790" y="3717032"/>
          <a:ext cx="3742267" cy="2536825"/>
        </p:xfrm>
        <a:graphic>
          <a:graphicData uri="http://schemas.openxmlformats.org/presentationml/2006/ole">
            <mc:AlternateContent xmlns:mc="http://schemas.openxmlformats.org/markup-compatibility/2006">
              <mc:Choice xmlns:v="urn:schemas-microsoft-com:vml" Requires="v">
                <p:oleObj spid="_x0000_s1025" name="Graph" r:id="rId5" imgW="22421850" imgH="15935325" progId="">
                  <p:embed/>
                </p:oleObj>
              </mc:Choice>
              <mc:Fallback>
                <p:oleObj name="Graph" r:id="rId5" imgW="22421850" imgH="15935325" progId="">
                  <p:embed/>
                  <p:pic>
                    <p:nvPicPr>
                      <p:cNvPr id="44" name="Object 4"/>
                      <p:cNvPicPr>
                        <a:picLocks noChangeAspect="1"/>
                      </p:cNvPicPr>
                      <p:nvPr/>
                    </p:nvPicPr>
                    <p:blipFill>
                      <a:blip r:embed="rId6"/>
                      <a:stretch>
                        <a:fillRect/>
                      </a:stretch>
                    </p:blipFill>
                    <p:spPr>
                      <a:xfrm>
                        <a:off x="4239790" y="3717032"/>
                        <a:ext cx="3742267" cy="2536825"/>
                      </a:xfrm>
                      <a:prstGeom prst="rect">
                        <a:avLst/>
                      </a:prstGeom>
                      <a:noFill/>
                      <a:ln w="9525">
                        <a:noFill/>
                      </a:ln>
                    </p:spPr>
                  </p:pic>
                </p:oleObj>
              </mc:Fallback>
            </mc:AlternateContent>
          </a:graphicData>
        </a:graphic>
      </p:graphicFrame>
      <p:graphicFrame>
        <p:nvGraphicFramePr>
          <p:cNvPr id="45" name="Object 5"/>
          <p:cNvGraphicFramePr>
            <a:graphicFrameLocks noChangeAspect="1"/>
          </p:cNvGraphicFramePr>
          <p:nvPr/>
        </p:nvGraphicFramePr>
        <p:xfrm>
          <a:off x="7895406" y="3726581"/>
          <a:ext cx="3556000" cy="2559025"/>
        </p:xfrm>
        <a:graphic>
          <a:graphicData uri="http://schemas.openxmlformats.org/presentationml/2006/ole">
            <mc:AlternateContent xmlns:mc="http://schemas.openxmlformats.org/markup-compatibility/2006">
              <mc:Choice xmlns:v="urn:schemas-microsoft-com:vml" Requires="v">
                <p:oleObj spid="_x0000_s1026" name="Graph" r:id="rId7" imgW="63093600" imgH="46196250" progId="">
                  <p:embed/>
                </p:oleObj>
              </mc:Choice>
              <mc:Fallback>
                <p:oleObj name="Graph" r:id="rId7" imgW="63093600" imgH="46196250" progId="">
                  <p:embed/>
                  <p:pic>
                    <p:nvPicPr>
                      <p:cNvPr id="45" name="Object 5"/>
                      <p:cNvPicPr>
                        <a:picLocks noChangeAspect="1"/>
                      </p:cNvPicPr>
                      <p:nvPr/>
                    </p:nvPicPr>
                    <p:blipFill>
                      <a:blip r:embed="rId8"/>
                      <a:stretch>
                        <a:fillRect/>
                      </a:stretch>
                    </p:blipFill>
                    <p:spPr>
                      <a:xfrm>
                        <a:off x="7895406" y="3726581"/>
                        <a:ext cx="3556000" cy="2559025"/>
                      </a:xfrm>
                      <a:prstGeom prst="rect">
                        <a:avLst/>
                      </a:prstGeom>
                      <a:noFill/>
                      <a:ln w="9525">
                        <a:noFill/>
                      </a:ln>
                    </p:spPr>
                  </p:pic>
                </p:oleObj>
              </mc:Fallback>
            </mc:AlternateContent>
          </a:graphicData>
        </a:graphic>
      </p:graphicFrame>
      <p:graphicFrame>
        <p:nvGraphicFramePr>
          <p:cNvPr id="46" name="Object 6"/>
          <p:cNvGraphicFramePr>
            <a:graphicFrameLocks noChangeAspect="1"/>
          </p:cNvGraphicFramePr>
          <p:nvPr/>
        </p:nvGraphicFramePr>
        <p:xfrm>
          <a:off x="665480" y="3735194"/>
          <a:ext cx="3693584" cy="2518662"/>
        </p:xfrm>
        <a:graphic>
          <a:graphicData uri="http://schemas.openxmlformats.org/presentationml/2006/ole">
            <mc:AlternateContent xmlns:mc="http://schemas.openxmlformats.org/markup-compatibility/2006">
              <mc:Choice xmlns:v="urn:schemas-microsoft-com:vml" Requires="v">
                <p:oleObj spid="_x0000_s1027" name="Graph" r:id="rId9" imgW="65341500" imgH="46710600" progId="">
                  <p:embed/>
                </p:oleObj>
              </mc:Choice>
              <mc:Fallback>
                <p:oleObj name="Graph" r:id="rId9" imgW="65341500" imgH="46710600" progId="">
                  <p:embed/>
                  <p:pic>
                    <p:nvPicPr>
                      <p:cNvPr id="46" name="Object 6"/>
                      <p:cNvPicPr>
                        <a:picLocks noChangeAspect="1"/>
                      </p:cNvPicPr>
                      <p:nvPr/>
                    </p:nvPicPr>
                    <p:blipFill>
                      <a:blip r:embed="rId10"/>
                      <a:stretch>
                        <a:fillRect/>
                      </a:stretch>
                    </p:blipFill>
                    <p:spPr>
                      <a:xfrm>
                        <a:off x="665480" y="3735194"/>
                        <a:ext cx="3693584" cy="2518662"/>
                      </a:xfrm>
                      <a:prstGeom prst="rect">
                        <a:avLst/>
                      </a:prstGeom>
                      <a:noFill/>
                      <a:ln w="9525">
                        <a:noFill/>
                      </a:ln>
                    </p:spPr>
                  </p:pic>
                </p:oleObj>
              </mc:Fallback>
            </mc:AlternateContent>
          </a:graphicData>
        </a:graphic>
      </p:graphicFrame>
      <p:sp>
        <p:nvSpPr>
          <p:cNvPr id="47" name="Rectangle 7"/>
          <p:cNvSpPr>
            <a:spLocks noChangeArrowheads="1"/>
          </p:cNvSpPr>
          <p:nvPr/>
        </p:nvSpPr>
        <p:spPr bwMode="auto">
          <a:xfrm>
            <a:off x="1864783" y="6110982"/>
            <a:ext cx="1229360" cy="368300"/>
          </a:xfrm>
          <a:prstGeom prst="rect">
            <a:avLst/>
          </a:prstGeom>
          <a:noFill/>
          <a:ln w="9525" algn="ctr">
            <a:noFill/>
            <a:miter lim="800000"/>
          </a:ln>
          <a:effectLst/>
        </p:spPr>
        <p:txBody>
          <a:bodyPr wrap="none" anchor="ctr">
            <a:spAutoFit/>
          </a:bodyPr>
          <a:lstStyle/>
          <a:p>
            <a:pPr algn="ctr">
              <a:spcBef>
                <a:spcPct val="50000"/>
              </a:spcBef>
              <a:buClrTx/>
              <a:buFontTx/>
              <a:buNone/>
            </a:pPr>
            <a:r>
              <a:rPr kumimoji="1" lang="zh-CN" altLang="en-US">
                <a:latin typeface="微软雅黑" panose="020B0503020204020204" pitchFamily="34" charset="-122"/>
                <a:ea typeface="微软雅黑" panose="020B0503020204020204" pitchFamily="34" charset="-122"/>
              </a:rPr>
              <a:t>graphene</a:t>
            </a:r>
          </a:p>
        </p:txBody>
      </p:sp>
      <p:sp>
        <p:nvSpPr>
          <p:cNvPr id="48" name="Rectangle 8"/>
          <p:cNvSpPr>
            <a:spLocks noChangeArrowheads="1"/>
          </p:cNvSpPr>
          <p:nvPr/>
        </p:nvSpPr>
        <p:spPr bwMode="auto">
          <a:xfrm>
            <a:off x="5600384" y="6115744"/>
            <a:ext cx="1452880" cy="368300"/>
          </a:xfrm>
          <a:prstGeom prst="rect">
            <a:avLst/>
          </a:prstGeom>
          <a:noFill/>
          <a:ln w="9525" algn="ctr">
            <a:noFill/>
            <a:miter lim="800000"/>
          </a:ln>
          <a:effectLst/>
        </p:spPr>
        <p:txBody>
          <a:bodyPr wrap="none" anchor="ctr">
            <a:spAutoFit/>
          </a:bodyPr>
          <a:lstStyle/>
          <a:p>
            <a:pPr algn="ctr">
              <a:spcBef>
                <a:spcPct val="50000"/>
              </a:spcBef>
              <a:buClrTx/>
              <a:buFontTx/>
              <a:buNone/>
            </a:pPr>
            <a:r>
              <a:rPr dirty="0">
                <a:latin typeface="微软雅黑" panose="020B0503020204020204" pitchFamily="34" charset="-122"/>
                <a:ea typeface="微软雅黑" panose="020B0503020204020204" pitchFamily="34" charset="-122"/>
                <a:cs typeface="Times New Roman" panose="02020603050405020304" pitchFamily="18" charset="0"/>
                <a:sym typeface="+mn-ea"/>
              </a:rPr>
              <a:t>Soft carbon</a:t>
            </a:r>
            <a:endParaRPr kumimoji="1" lang="zh-CN" altLang="en-US" dirty="0">
              <a:latin typeface="微软雅黑" panose="020B0503020204020204" pitchFamily="34" charset="-122"/>
              <a:ea typeface="微软雅黑" panose="020B0503020204020204" pitchFamily="34" charset="-122"/>
            </a:endParaRPr>
          </a:p>
        </p:txBody>
      </p:sp>
      <p:sp>
        <p:nvSpPr>
          <p:cNvPr id="49" name="Rectangle 9"/>
          <p:cNvSpPr>
            <a:spLocks noChangeArrowheads="1"/>
          </p:cNvSpPr>
          <p:nvPr/>
        </p:nvSpPr>
        <p:spPr bwMode="auto">
          <a:xfrm>
            <a:off x="9007397" y="6152257"/>
            <a:ext cx="1543685" cy="368300"/>
          </a:xfrm>
          <a:prstGeom prst="rect">
            <a:avLst/>
          </a:prstGeom>
          <a:noFill/>
          <a:ln w="9525" algn="ctr">
            <a:noFill/>
            <a:miter lim="800000"/>
          </a:ln>
          <a:effectLst/>
        </p:spPr>
        <p:txBody>
          <a:bodyPr wrap="none" anchor="ctr">
            <a:spAutoFit/>
          </a:bodyPr>
          <a:lstStyle/>
          <a:p>
            <a:pPr algn="ctr">
              <a:spcBef>
                <a:spcPct val="50000"/>
              </a:spcBef>
              <a:buClrTx/>
              <a:buFontTx/>
              <a:buNone/>
            </a:pPr>
            <a:r>
              <a:rPr kumimoji="1" lang="zh-CN" altLang="en-US">
                <a:latin typeface="微软雅黑" panose="020B0503020204020204" pitchFamily="34" charset="-122"/>
                <a:ea typeface="微软雅黑" panose="020B0503020204020204" pitchFamily="34" charset="-122"/>
              </a:rPr>
              <a:t>Hard carbon</a:t>
            </a:r>
          </a:p>
        </p:txBody>
      </p:sp>
      <p:sp>
        <p:nvSpPr>
          <p:cNvPr id="50" name="Rectangle 10"/>
          <p:cNvSpPr>
            <a:spLocks noChangeArrowheads="1"/>
          </p:cNvSpPr>
          <p:nvPr/>
        </p:nvSpPr>
        <p:spPr bwMode="auto">
          <a:xfrm>
            <a:off x="4267200" y="2519619"/>
            <a:ext cx="184731" cy="369332"/>
          </a:xfrm>
          <a:prstGeom prst="rect">
            <a:avLst/>
          </a:prstGeom>
          <a:noFill/>
          <a:ln w="9525" algn="ctr">
            <a:noFill/>
            <a:miter lim="800000"/>
          </a:ln>
          <a:effectLst/>
        </p:spPr>
        <p:txBody>
          <a:bodyPr wrap="none" anchor="ctr">
            <a:spAutoFit/>
          </a:bodyPr>
          <a:lstStyle/>
          <a:p>
            <a:endParaRPr lang="zh-CN" altLang="en-US"/>
          </a:p>
        </p:txBody>
      </p:sp>
      <p:sp>
        <p:nvSpPr>
          <p:cNvPr id="13"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8486775"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Negative electrode material-silicon negative electrode</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733858" y="4066305"/>
            <a:ext cx="10933514" cy="3138170"/>
          </a:xfrm>
          <a:prstGeom prst="rect">
            <a:avLst/>
          </a:prstGeom>
        </p:spPr>
        <p:txBody>
          <a:bodyPr wrap="square">
            <a:spAutoFit/>
          </a:bodyPr>
          <a:lstStyle/>
          <a:p>
            <a:pPr algn="just" fontAlgn="auto">
              <a:lnSpc>
                <a:spcPct val="100000"/>
              </a:lnSpc>
            </a:pPr>
            <a:r>
              <a:rPr lang="zh-CN" altLang="en-US" dirty="0">
                <a:solidFill>
                  <a:srgbClr val="333333"/>
                </a:solidFill>
                <a:latin typeface="微软雅黑" panose="020B0503020204020204" pitchFamily="34" charset="-122"/>
                <a:ea typeface="微软雅黑" panose="020B0503020204020204" pitchFamily="34" charset="-122"/>
              </a:rPr>
              <a:t>       </a:t>
            </a:r>
            <a:r>
              <a:rPr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The theoretical capacity of silicon is as high as 4200mAh ·g, which is more than ten times of the 372mAh/g of graphite.</a:t>
            </a:r>
          </a:p>
          <a:p>
            <a:pPr algn="just" fontAlgn="auto">
              <a:lnSpc>
                <a:spcPct val="100000"/>
              </a:lnSpc>
            </a:pPr>
            <a:r>
              <a:rPr lang="zh-CN" altLang="en-US"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     </a:t>
            </a:r>
            <a:r>
              <a:rPr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In the process of charge and discharge, the lithium removal reaction of silicon will be accompanied by a large volume change (&gt; 200%), resulting in the destruction of material structure and mechanical powdering, resulting in the separation of electrode materials and collector materials, and then the loss of electrical contact, resulting in the rapid attenuation of capacity and the deterioration of cycle performance. Due to the severe volume effect, the SEI film on silicon surface is in the dynamic process of destruction and reconstruction, which results in continuous lithium ion consumption and further affects the cycle performance.</a:t>
            </a:r>
          </a:p>
          <a:p>
            <a:pPr algn="just">
              <a:lnSpc>
                <a:spcPct val="200000"/>
              </a:lnSpc>
            </a:pPr>
            <a:endParaRPr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4" cstate="print"/>
          <a:stretch>
            <a:fillRect/>
          </a:stretch>
        </p:blipFill>
        <p:spPr>
          <a:xfrm>
            <a:off x="733858" y="1346465"/>
            <a:ext cx="10199662" cy="2587797"/>
          </a:xfrm>
          <a:prstGeom prst="rect">
            <a:avLst/>
          </a:prstGeom>
        </p:spPr>
      </p:pic>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7" name="图片 6" descr="b89932edc99e2524e893659d3b7843f.jpg"/>
          <p:cNvPicPr>
            <a:picLocks noChangeAspect="1"/>
          </p:cNvPicPr>
          <p:nvPr/>
        </p:nvPicPr>
        <p:blipFill>
          <a:blip r:embed="rId5" cstate="print"/>
          <a:stretch>
            <a:fillRect/>
          </a:stretch>
        </p:blipFill>
        <p:spPr>
          <a:xfrm>
            <a:off x="9695606" y="548680"/>
            <a:ext cx="2141378" cy="14401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8035982"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negative electrode material graphite negative pole</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84165" y="1211025"/>
            <a:ext cx="10489572" cy="1231106"/>
          </a:xfrm>
          <a:prstGeom prst="rect">
            <a:avLst/>
          </a:prstGeom>
          <a:noFill/>
        </p:spPr>
        <p:txBody>
          <a:bodyPr wrap="square" rtlCol="0">
            <a:spAutoFit/>
          </a:bodyPr>
          <a:lstStyle/>
          <a:p>
            <a:pPr marL="285750" indent="-285750" algn="just">
              <a:buFont typeface="Wingdings" panose="05000000000000000000" pitchFamily="2" charset="2"/>
              <a:buChar char="n"/>
            </a:pPr>
            <a:r>
              <a:rPr lang="en-US" altLang="zh-CN" sz="1400" dirty="0">
                <a:solidFill>
                  <a:srgbClr val="333333"/>
                </a:solidFill>
                <a:latin typeface="微软雅黑" panose="020B0503020204020204" pitchFamily="34" charset="-122"/>
                <a:ea typeface="微软雅黑" panose="020B0503020204020204" pitchFamily="34" charset="-122"/>
              </a:rPr>
              <a:t>The silicon-carbon cathode material can be divided into a coating structure, a load structure, a dispersion structure and the like according to different structure. </a:t>
            </a:r>
          </a:p>
          <a:p>
            <a:pPr marL="285750" indent="-285750" algn="just">
              <a:buFont typeface="Wingdings" panose="05000000000000000000" pitchFamily="2" charset="2"/>
              <a:buChar char="n"/>
            </a:pPr>
            <a:r>
              <a:rPr lang="en-US" altLang="zh-CN" sz="1400" dirty="0">
                <a:solidFill>
                  <a:srgbClr val="333333"/>
                </a:solidFill>
                <a:latin typeface="微软雅黑" panose="020B0503020204020204" pitchFamily="34" charset="-122"/>
                <a:ea typeface="微软雅黑" panose="020B0503020204020204" pitchFamily="34" charset="-122"/>
              </a:rPr>
              <a:t>According to the different coating structure, it can be divided into core-shell type, egg yolk-shell type and porous type.</a:t>
            </a:r>
          </a:p>
          <a:p>
            <a:pPr marL="285750" indent="-285750" algn="just">
              <a:buFont typeface="Wingdings" panose="05000000000000000000" pitchFamily="2" charset="2"/>
              <a:buChar char="n"/>
            </a:pPr>
            <a:endParaRPr lang="en-US" altLang="zh-CN" dirty="0">
              <a:solidFill>
                <a:srgbClr val="333333"/>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8647" t="56007" r="83495" b="30680"/>
          <a:stretch>
            <a:fillRect/>
          </a:stretch>
        </p:blipFill>
        <p:spPr>
          <a:xfrm>
            <a:off x="530950" y="4385907"/>
            <a:ext cx="747252" cy="604684"/>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919" t="35748" r="79641" b="42171"/>
          <a:stretch>
            <a:fillRect/>
          </a:stretch>
        </p:blipFill>
        <p:spPr>
          <a:xfrm>
            <a:off x="275312" y="3239048"/>
            <a:ext cx="1278193" cy="100289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3216" t="17268" r="78175" b="63574"/>
          <a:stretch>
            <a:fillRect/>
          </a:stretch>
        </p:blipFill>
        <p:spPr>
          <a:xfrm>
            <a:off x="137661" y="2224926"/>
            <a:ext cx="1769807" cy="870155"/>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7820" t="83933" r="82462" b="1"/>
          <a:stretch>
            <a:fillRect/>
          </a:stretch>
        </p:blipFill>
        <p:spPr>
          <a:xfrm>
            <a:off x="560447" y="6043004"/>
            <a:ext cx="924232" cy="729750"/>
          </a:xfrm>
          <a:prstGeom prst="rect">
            <a:avLst/>
          </a:prstGeom>
        </p:spPr>
      </p:pic>
      <p:sp>
        <p:nvSpPr>
          <p:cNvPr id="10" name="圆角矩形 8"/>
          <p:cNvSpPr/>
          <p:nvPr/>
        </p:nvSpPr>
        <p:spPr>
          <a:xfrm>
            <a:off x="2054940" y="2204864"/>
            <a:ext cx="3382331" cy="936104"/>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Coated structure-core-shell type</a:t>
            </a:r>
          </a:p>
          <a:p>
            <a:pPr algn="ctr"/>
            <a:endParaRPr lang="en-US" altLang="zh-CN" b="1" dirty="0">
              <a:latin typeface="微软雅黑" panose="020B0503020204020204" pitchFamily="34" charset="-122"/>
              <a:ea typeface="微软雅黑" panose="020B0503020204020204" pitchFamily="34" charset="-122"/>
            </a:endParaRPr>
          </a:p>
        </p:txBody>
      </p:sp>
      <p:sp>
        <p:nvSpPr>
          <p:cNvPr id="11" name="圆角矩形 9"/>
          <p:cNvSpPr/>
          <p:nvPr/>
        </p:nvSpPr>
        <p:spPr>
          <a:xfrm>
            <a:off x="2062758" y="3284984"/>
            <a:ext cx="3382329" cy="83459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encapsulated yolk-shell type</a:t>
            </a:r>
          </a:p>
          <a:p>
            <a:pPr algn="ctr"/>
            <a:endParaRPr lang="en-US" altLang="zh-CN" b="1" dirty="0">
              <a:latin typeface="微软雅黑" panose="020B0503020204020204" pitchFamily="34" charset="-122"/>
              <a:ea typeface="微软雅黑" panose="020B0503020204020204" pitchFamily="34" charset="-122"/>
            </a:endParaRPr>
          </a:p>
        </p:txBody>
      </p:sp>
      <p:sp>
        <p:nvSpPr>
          <p:cNvPr id="12" name="圆角矩形 10"/>
          <p:cNvSpPr/>
          <p:nvPr/>
        </p:nvSpPr>
        <p:spPr>
          <a:xfrm>
            <a:off x="2054942" y="4293096"/>
            <a:ext cx="3382329" cy="72279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Coated structure - porous type.</a:t>
            </a:r>
          </a:p>
          <a:p>
            <a:pPr algn="ctr"/>
            <a:endParaRPr lang="en-US" altLang="zh-CN" b="1" dirty="0">
              <a:latin typeface="微软雅黑" panose="020B0503020204020204" pitchFamily="34" charset="-122"/>
              <a:ea typeface="微软雅黑" panose="020B0503020204020204" pitchFamily="34" charset="-122"/>
            </a:endParaRPr>
          </a:p>
        </p:txBody>
      </p:sp>
      <p:sp>
        <p:nvSpPr>
          <p:cNvPr id="13" name="圆角矩形 11"/>
          <p:cNvSpPr/>
          <p:nvPr/>
        </p:nvSpPr>
        <p:spPr>
          <a:xfrm>
            <a:off x="2109020" y="6112911"/>
            <a:ext cx="3328251" cy="5899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dispersed structure</a:t>
            </a:r>
          </a:p>
        </p:txBody>
      </p:sp>
      <p:sp>
        <p:nvSpPr>
          <p:cNvPr id="14" name="圆角矩形 12"/>
          <p:cNvSpPr/>
          <p:nvPr/>
        </p:nvSpPr>
        <p:spPr>
          <a:xfrm>
            <a:off x="2059855" y="5285488"/>
            <a:ext cx="3377415" cy="589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Load structure</a:t>
            </a:r>
          </a:p>
          <a:p>
            <a:pPr algn="ctr"/>
            <a:endParaRPr lang="en-US" altLang="zh-CN"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519143" y="1916832"/>
            <a:ext cx="6480720" cy="1631216"/>
          </a:xfrm>
          <a:prstGeom prst="rect">
            <a:avLst/>
          </a:prstGeom>
          <a:noFill/>
          <a:ln>
            <a:solidFill>
              <a:srgbClr val="FF0000"/>
            </a:solidFill>
          </a:ln>
        </p:spPr>
        <p:txBody>
          <a:bodyPr wrap="square" rtlCol="0">
            <a:spAutoFit/>
          </a:bodyPr>
          <a:lstStyle/>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 The presence of the carbon layer is beneficial to increasing the conductivity of the silicon. </a:t>
            </a:r>
          </a:p>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 The volume effect of the buffer silicon in the deintercalation process minimizes the direct contact between the silicon surface and the electrolyte, and the decomposition of the electrolyte is relieved.</a:t>
            </a:r>
          </a:p>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 The electrode cycle performance is improved</a:t>
            </a:r>
          </a:p>
          <a:p>
            <a:pPr marL="285750" indent="-285750">
              <a:buFont typeface="Wingdings" panose="05000000000000000000" pitchFamily="2" charset="2"/>
              <a:buChar char="ü"/>
            </a:pPr>
            <a:endParaRPr lang="en-US" altLang="zh-CN" sz="16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5519143" y="3645024"/>
            <a:ext cx="6480720" cy="954107"/>
          </a:xfrm>
          <a:prstGeom prst="rect">
            <a:avLst/>
          </a:prstGeom>
          <a:noFill/>
          <a:ln>
            <a:solidFill>
              <a:schemeClr val="bg2">
                <a:lumMod val="75000"/>
              </a:schemeClr>
            </a:solidFill>
          </a:ln>
        </p:spPr>
        <p:txBody>
          <a:bodyPr wrap="square" rtlCol="0">
            <a:spAutoFit/>
          </a:bodyPr>
          <a:lstStyle/>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 It has the characteristics of core-shell structure. </a:t>
            </a:r>
          </a:p>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The cavity in the structure has the effect of accommodating expansion on the volume, which is beneficial to the stability of the structure. </a:t>
            </a:r>
          </a:p>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Conducive to the production of stable SEI films</a:t>
            </a:r>
          </a:p>
        </p:txBody>
      </p:sp>
      <p:sp>
        <p:nvSpPr>
          <p:cNvPr id="17" name="文本框 16"/>
          <p:cNvSpPr txBox="1"/>
          <p:nvPr/>
        </p:nvSpPr>
        <p:spPr>
          <a:xfrm>
            <a:off x="5519142" y="4653137"/>
            <a:ext cx="6518339" cy="738664"/>
          </a:xfrm>
          <a:prstGeom prst="rect">
            <a:avLst/>
          </a:prstGeom>
          <a:noFill/>
          <a:ln>
            <a:solidFill>
              <a:schemeClr val="accent2"/>
            </a:solidFill>
          </a:ln>
        </p:spPr>
        <p:txBody>
          <a:bodyPr wrap="square" rtlCol="0">
            <a:spAutoFit/>
          </a:bodyPr>
          <a:lstStyle/>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The pore structure can provide a fast ion transport channel.</a:t>
            </a:r>
          </a:p>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 The larger specific surface area increases the reaction activity of the material, thus improving the rate property.</a:t>
            </a:r>
          </a:p>
        </p:txBody>
      </p:sp>
      <p:sp>
        <p:nvSpPr>
          <p:cNvPr id="18" name="文本框 17"/>
          <p:cNvSpPr txBox="1"/>
          <p:nvPr/>
        </p:nvSpPr>
        <p:spPr>
          <a:xfrm>
            <a:off x="5519142" y="5517232"/>
            <a:ext cx="6480721" cy="954107"/>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The structure contains a large amount of carbon material, and the cycle performance is good. </a:t>
            </a:r>
          </a:p>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The silicon content is generally lower, and the reversible specific capacity is lower</a:t>
            </a:r>
          </a:p>
        </p:txBody>
      </p:sp>
      <p:sp>
        <p:nvSpPr>
          <p:cNvPr id="19" name="文本框 18"/>
          <p:cNvSpPr txBox="1"/>
          <p:nvPr/>
        </p:nvSpPr>
        <p:spPr>
          <a:xfrm>
            <a:off x="5447134" y="6550223"/>
            <a:ext cx="6572026" cy="307777"/>
          </a:xfrm>
          <a:prstGeom prst="rect">
            <a:avLst/>
          </a:prstGeom>
          <a:noFill/>
          <a:ln>
            <a:solidFill>
              <a:schemeClr val="accent6"/>
            </a:solidFill>
          </a:ln>
        </p:spPr>
        <p:txBody>
          <a:bodyPr wrap="square" rtlCol="0">
            <a:spAutoFit/>
          </a:bodyPr>
          <a:lstStyle/>
          <a:p>
            <a:pPr marL="285750" indent="-285750">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Inhibit the volume expansion of silicon</a:t>
            </a:r>
          </a:p>
        </p:txBody>
      </p:sp>
      <p:sp>
        <p:nvSpPr>
          <p:cNvPr id="21"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476672"/>
            <a:ext cx="11667366" cy="642942"/>
          </a:xfrm>
          <a:prstGeom prst="rect">
            <a:avLst/>
          </a:prstGeom>
          <a:noFill/>
          <a:ln w="9525">
            <a:noFill/>
            <a:miter lim="800000"/>
            <a:headEnd/>
            <a:tailEnd/>
          </a:ln>
          <a:effectLst/>
        </p:spPr>
      </p:pic>
      <p:sp>
        <p:nvSpPr>
          <p:cNvPr id="36" name="TextBox 5"/>
          <p:cNvSpPr txBox="1"/>
          <p:nvPr/>
        </p:nvSpPr>
        <p:spPr>
          <a:xfrm>
            <a:off x="694606" y="548680"/>
            <a:ext cx="5837495"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Electrolyte-types of organic solvents</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550590" y="1052736"/>
            <a:ext cx="11091498" cy="984885"/>
          </a:xfrm>
          <a:prstGeom prst="rect">
            <a:avLst/>
          </a:prstGeom>
          <a:noFill/>
        </p:spPr>
        <p:txBody>
          <a:bodyPr wrap="none">
            <a:spAutoFit/>
          </a:bodyPr>
          <a:lstStyle/>
          <a:p>
            <a:pPr>
              <a:defRPr/>
            </a:pPr>
            <a:r>
              <a:rPr kumimoji="1" lang="en-US" altLang="zh-CN" sz="2000" b="1" dirty="0">
                <a:latin typeface="黑体" panose="02010609060101010101" pitchFamily="49" charset="-122"/>
                <a:ea typeface="黑体" panose="02010609060101010101" pitchFamily="49" charset="-122"/>
              </a:rPr>
              <a:t>Evaluation and comparison of Comprehensive Properties of Lithium Ion anode Materials</a:t>
            </a:r>
          </a:p>
          <a:p>
            <a:pPr>
              <a:defRPr/>
            </a:pPr>
            <a:endParaRPr kumimoji="1" lang="en-US" altLang="zh-CN" sz="2000" b="1" dirty="0">
              <a:latin typeface="黑体" panose="02010609060101010101" pitchFamily="49" charset="-122"/>
              <a:ea typeface="黑体" panose="02010609060101010101" pitchFamily="49" charset="-122"/>
            </a:endParaRPr>
          </a:p>
          <a:p>
            <a:pPr>
              <a:defRPr/>
            </a:pPr>
            <a:endParaRPr lang="zh-CN" altLang="en-US" dirty="0">
              <a:latin typeface="黑体" panose="02010609060101010101" pitchFamily="49" charset="-122"/>
              <a:ea typeface="黑体" panose="02010609060101010101" pitchFamily="49" charset="-122"/>
            </a:endParaRPr>
          </a:p>
        </p:txBody>
      </p:sp>
      <p:graphicFrame>
        <p:nvGraphicFramePr>
          <p:cNvPr id="2" name="表格 2"/>
          <p:cNvGraphicFramePr>
            <a:graphicFrameLocks noGrp="1"/>
          </p:cNvGraphicFramePr>
          <p:nvPr/>
        </p:nvGraphicFramePr>
        <p:xfrm>
          <a:off x="406574" y="1484784"/>
          <a:ext cx="11279781" cy="5187017"/>
        </p:xfrm>
        <a:graphic>
          <a:graphicData uri="http://schemas.openxmlformats.org/drawingml/2006/table">
            <a:tbl>
              <a:tblPr firstRow="1" bandRow="1">
                <a:tableStyleId>{5C22544A-7EE6-4342-B048-85BDC9FD1C3A}</a:tableStyleId>
              </a:tblPr>
              <a:tblGrid>
                <a:gridCol w="1270670">
                  <a:extLst>
                    <a:ext uri="{9D8B030D-6E8A-4147-A177-3AD203B41FA5}">
                      <a16:colId xmlns:a16="http://schemas.microsoft.com/office/drawing/2014/main" val="20000"/>
                    </a:ext>
                  </a:extLst>
                </a:gridCol>
                <a:gridCol w="1235948">
                  <a:extLst>
                    <a:ext uri="{9D8B030D-6E8A-4147-A177-3AD203B41FA5}">
                      <a16:colId xmlns:a16="http://schemas.microsoft.com/office/drawing/2014/main" val="20001"/>
                    </a:ext>
                  </a:extLst>
                </a:gridCol>
                <a:gridCol w="1253309">
                  <a:extLst>
                    <a:ext uri="{9D8B030D-6E8A-4147-A177-3AD203B41FA5}">
                      <a16:colId xmlns:a16="http://schemas.microsoft.com/office/drawing/2014/main" val="20002"/>
                    </a:ext>
                  </a:extLst>
                </a:gridCol>
                <a:gridCol w="1253309">
                  <a:extLst>
                    <a:ext uri="{9D8B030D-6E8A-4147-A177-3AD203B41FA5}">
                      <a16:colId xmlns:a16="http://schemas.microsoft.com/office/drawing/2014/main" val="20003"/>
                    </a:ext>
                  </a:extLst>
                </a:gridCol>
                <a:gridCol w="1253309">
                  <a:extLst>
                    <a:ext uri="{9D8B030D-6E8A-4147-A177-3AD203B41FA5}">
                      <a16:colId xmlns:a16="http://schemas.microsoft.com/office/drawing/2014/main" val="20004"/>
                    </a:ext>
                  </a:extLst>
                </a:gridCol>
                <a:gridCol w="1253309">
                  <a:extLst>
                    <a:ext uri="{9D8B030D-6E8A-4147-A177-3AD203B41FA5}">
                      <a16:colId xmlns:a16="http://schemas.microsoft.com/office/drawing/2014/main" val="20005"/>
                    </a:ext>
                  </a:extLst>
                </a:gridCol>
                <a:gridCol w="1253309">
                  <a:extLst>
                    <a:ext uri="{9D8B030D-6E8A-4147-A177-3AD203B41FA5}">
                      <a16:colId xmlns:a16="http://schemas.microsoft.com/office/drawing/2014/main" val="20006"/>
                    </a:ext>
                  </a:extLst>
                </a:gridCol>
                <a:gridCol w="1253309">
                  <a:extLst>
                    <a:ext uri="{9D8B030D-6E8A-4147-A177-3AD203B41FA5}">
                      <a16:colId xmlns:a16="http://schemas.microsoft.com/office/drawing/2014/main" val="20007"/>
                    </a:ext>
                  </a:extLst>
                </a:gridCol>
                <a:gridCol w="1253309">
                  <a:extLst>
                    <a:ext uri="{9D8B030D-6E8A-4147-A177-3AD203B41FA5}">
                      <a16:colId xmlns:a16="http://schemas.microsoft.com/office/drawing/2014/main" val="20008"/>
                    </a:ext>
                  </a:extLst>
                </a:gridCol>
              </a:tblGrid>
              <a:tr h="6405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r>
                        <a:rPr kumimoji="0" lang="en-US" altLang="zh-CN" sz="1400" b="1" i="0" u="none" strike="noStrike" kern="1200" cap="none" normalizeH="0" baseline="0" dirty="0">
                          <a:ln>
                            <a:noFill/>
                          </a:ln>
                          <a:solidFill>
                            <a:schemeClr val="bg1"/>
                          </a:solidFill>
                          <a:effectLst/>
                          <a:latin typeface="黑体" panose="02010609060101010101" pitchFamily="49" charset="-122"/>
                          <a:ea typeface="黑体" panose="02010609060101010101" pitchFamily="49" charset="-122"/>
                          <a:cs typeface="+mn-cs"/>
                        </a:rPr>
                        <a:t>function</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natural graphite</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artificial graphite</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mesophase carbon microspheres</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hard carbon</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Soft carbon</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soft-carbon graphene</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lithium titanate</a:t>
                      </a:r>
                    </a:p>
                  </a:txBody>
                  <a:tcPr marL="9525" marR="9525" marT="9525" marB="0" anchor="ctr"/>
                </a:tc>
                <a:tc>
                  <a:txBody>
                    <a:bodyPr/>
                    <a:lstStyle/>
                    <a:p>
                      <a:pPr algn="ctr" fontAlgn="b"/>
                      <a:r>
                        <a:rPr lang="en-US" altLang="zh-CN" sz="1400" b="1" u="none" strike="noStrike" dirty="0">
                          <a:effectLst/>
                          <a:latin typeface="黑体" panose="02010609060101010101" pitchFamily="49" charset="-122"/>
                          <a:ea typeface="黑体" panose="02010609060101010101" pitchFamily="49" charset="-122"/>
                        </a:rPr>
                        <a:t>silica-based material</a:t>
                      </a:r>
                    </a:p>
                  </a:txBody>
                  <a:tcPr marL="9525" marR="9525" marT="9525" marB="0" anchor="ctr"/>
                </a:tc>
                <a:extLst>
                  <a:ext uri="{0D108BD9-81ED-4DB2-BD59-A6C34878D82A}">
                    <a16:rowId xmlns:a16="http://schemas.microsoft.com/office/drawing/2014/main" val="10000"/>
                  </a:ext>
                </a:extLst>
              </a:tr>
              <a:tr h="434032">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specific capacity</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340-370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310-360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300-340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250-400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250-300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400-600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165-170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800-2500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10001"/>
                  </a:ext>
                </a:extLst>
              </a:tr>
              <a:tr h="434032">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first efficiency</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90-93</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90-96</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90-94</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80-85</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80-85</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30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98-99</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60-90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10002"/>
                  </a:ext>
                </a:extLst>
              </a:tr>
              <a:tr h="434032">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cycle life</a:t>
                      </a: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›1000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›1500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›1000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›1500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›1000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›10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›30000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300-500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10003"/>
                  </a:ext>
                </a:extLst>
              </a:tr>
              <a:tr h="434032">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safety</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best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good</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10004"/>
                  </a:ext>
                </a:extLst>
              </a:tr>
              <a:tr h="434032">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fast charging characteristic</a:t>
                      </a: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p>
                      <a:pPr algn="ctr" fontAlgn="b"/>
                      <a:endParaRPr lang="en-US" altLang="zh-CN" sz="1400" b="0" u="none" strike="noStrike" dirty="0">
                        <a:effectLst/>
                        <a:latin typeface="黑体" panose="02010609060101010101" pitchFamily="49" charset="-122"/>
                        <a:ea typeface="黑体" panose="02010609060101010101" pitchFamily="49" charset="-122"/>
                      </a:endParaRPr>
                    </a:p>
                  </a:txBody>
                  <a:tcPr marL="9525" marR="9525" marT="9525" marB="0" anchor="ctr"/>
                </a:tc>
                <a:tc>
                  <a:txBody>
                    <a:bodyPr/>
                    <a:lstStyle/>
                    <a:p>
                      <a:pPr marL="0" algn="ctr" defTabSz="914400" rtl="0" eaLnBrk="1" fontAlgn="b" latinLnBrk="0" hangingPunct="1"/>
                      <a:r>
                        <a:rPr lang="en-US" altLang="zh-CN" sz="1400" b="0" u="none" strike="noStrike" kern="1200">
                          <a:solidFill>
                            <a:schemeClr val="dk1"/>
                          </a:solidFill>
                          <a:effectLst/>
                          <a:latin typeface="黑体" panose="02010609060101010101" pitchFamily="49" charset="-122"/>
                          <a:ea typeface="黑体" panose="02010609060101010101" pitchFamily="49" charset="-122"/>
                          <a:cs typeface="+mn-cs"/>
                        </a:rPr>
                        <a:t>Average</a:t>
                      </a:r>
                      <a:endPar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endParaRP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marL="0" algn="ctr" defTabSz="914400" rtl="0" eaLnBrk="1" fontAlgn="b" latinLnBrk="0" hangingPunct="1"/>
                      <a:r>
                        <a:rPr lang="en-US" altLang="zh-CN" sz="1400" b="0" u="none" strike="noStrike" kern="1200">
                          <a:solidFill>
                            <a:schemeClr val="dk1"/>
                          </a:solidFill>
                          <a:effectLst/>
                          <a:latin typeface="黑体" panose="02010609060101010101" pitchFamily="49" charset="-122"/>
                          <a:ea typeface="黑体" panose="02010609060101010101" pitchFamily="49" charset="-122"/>
                          <a:cs typeface="+mn-cs"/>
                        </a:rPr>
                        <a:t>Average</a:t>
                      </a:r>
                      <a:endPar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endParaRP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bad</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best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bad</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10005"/>
                  </a:ext>
                </a:extLst>
              </a:tr>
              <a:tr h="434032">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rate capability</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bad</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i="0" u="none" strike="noStrike" dirty="0">
                          <a:solidFill>
                            <a:schemeClr val="dk1"/>
                          </a:solidFill>
                          <a:effectLst/>
                          <a:latin typeface="黑体" panose="02010609060101010101" pitchFamily="49" charset="-122"/>
                          <a:ea typeface="黑体" panose="02010609060101010101" pitchFamily="49" charset="-122"/>
                        </a:rPr>
                        <a:t>good</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excellent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excellent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a:effectLst/>
                          <a:latin typeface="黑体" panose="02010609060101010101" pitchFamily="49" charset="-122"/>
                          <a:ea typeface="黑体" panose="02010609060101010101" pitchFamily="49" charset="-122"/>
                        </a:rPr>
                        <a:t>excellent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excellent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best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marL="0" algn="ctr" defTabSz="914400" rtl="0" eaLnBrk="1" fontAlgn="b" latinLnBrk="0" hangingPunct="1"/>
                      <a:r>
                        <a:rPr lang="en-US" altLang="zh-CN" sz="1400" b="0" u="none" strike="noStrike" kern="1200" dirty="0">
                          <a:solidFill>
                            <a:schemeClr val="dk1"/>
                          </a:solidFill>
                          <a:effectLst/>
                          <a:latin typeface="黑体" panose="02010609060101010101" pitchFamily="49" charset="-122"/>
                          <a:ea typeface="黑体" panose="02010609060101010101" pitchFamily="49" charset="-122"/>
                          <a:cs typeface="+mn-cs"/>
                        </a:rPr>
                        <a:t>Average</a:t>
                      </a:r>
                    </a:p>
                  </a:txBody>
                  <a:tcPr marL="9525" marR="9525" marT="9525" marB="0" anchor="ctr"/>
                </a:tc>
                <a:extLst>
                  <a:ext uri="{0D108BD9-81ED-4DB2-BD59-A6C34878D82A}">
                    <a16:rowId xmlns:a16="http://schemas.microsoft.com/office/drawing/2014/main" val="10006"/>
                  </a:ext>
                </a:extLst>
              </a:tr>
              <a:tr h="851001">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advantage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High capacity, low price, good stability.</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High capacity, low price, good stability.</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Rate performance, good cycle performance.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Good cycle performance</a:t>
                      </a:r>
                    </a:p>
                    <a:p>
                      <a:pPr algn="ctr" fontAlgn="b"/>
                      <a:endParaRPr lang="en-US" altLang="zh-CN" sz="1400" b="0" u="none" strike="noStrike" dirty="0">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Overcharge, overplay ability The cost is low.</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Good rate performance</a:t>
                      </a:r>
                    </a:p>
                    <a:p>
                      <a:pPr algn="ctr" fontAlgn="b"/>
                      <a:endParaRPr lang="en-US" altLang="zh-CN" sz="1400" b="0" u="none" strike="noStrike" dirty="0">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All kinds of performance are good</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Good rate and high temperature performance</a:t>
                      </a:r>
                    </a:p>
                  </a:txBody>
                  <a:tcPr marL="9525" marR="9525" marT="9525" marB="0" anchor="ctr"/>
                </a:tc>
                <a:extLst>
                  <a:ext uri="{0D108BD9-81ED-4DB2-BD59-A6C34878D82A}">
                    <a16:rowId xmlns:a16="http://schemas.microsoft.com/office/drawing/2014/main" val="10007"/>
                  </a:ext>
                </a:extLst>
              </a:tr>
              <a:tr h="1061403">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disdvantage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Poor circulation, poor rate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Poor circulation, poor rate</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High cost and complex process</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low first effect,unmature technology</a:t>
                      </a:r>
                    </a:p>
                  </a:txBody>
                  <a:tcPr marL="9525" marR="9525" marT="9525" marB="0" anchor="ctr"/>
                </a:tc>
                <a:tc>
                  <a:txBody>
                    <a:bodyPr/>
                    <a:lstStyle/>
                    <a:p>
                      <a:pPr algn="ctr" fontAlgn="b"/>
                      <a:r>
                        <a:rPr lang="en-US" altLang="zh-CN" sz="1400" b="0" i="0" u="none" strike="noStrike" dirty="0">
                          <a:solidFill>
                            <a:srgbClr val="000000"/>
                          </a:solidFill>
                          <a:effectLst/>
                          <a:latin typeface="黑体" panose="02010609060101010101" pitchFamily="49" charset="-122"/>
                          <a:ea typeface="黑体" panose="02010609060101010101" pitchFamily="49" charset="-122"/>
                        </a:rPr>
                        <a:t>low first effect,low energy density</a:t>
                      </a: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low first effect, high cost</a:t>
                      </a:r>
                    </a:p>
                    <a:p>
                      <a:pPr algn="ctr" fontAlgn="b"/>
                      <a:endParaRPr lang="en-US" altLang="zh-CN" sz="1400" b="0" u="none" strike="noStrike" dirty="0">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Low energy and high cost</a:t>
                      </a:r>
                    </a:p>
                    <a:p>
                      <a:pPr algn="ctr" fontAlgn="b"/>
                      <a:endParaRPr lang="en-US" altLang="zh-CN" sz="1400" b="0" u="none" strike="noStrike" dirty="0">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b"/>
                      <a:r>
                        <a:rPr lang="en-US" altLang="zh-CN" sz="1400" b="0" u="none" strike="noStrike" dirty="0">
                          <a:effectLst/>
                          <a:latin typeface="黑体" panose="02010609060101010101" pitchFamily="49" charset="-122"/>
                          <a:ea typeface="黑体" panose="02010609060101010101" pitchFamily="49" charset="-122"/>
                        </a:rPr>
                        <a:t>Poor circulation, high</a:t>
                      </a:r>
                      <a:r>
                        <a:rPr lang="en-US" altLang="zh-CN" sz="1400" b="0" u="none" strike="noStrike" baseline="0" dirty="0">
                          <a:effectLst/>
                          <a:latin typeface="黑体" panose="02010609060101010101" pitchFamily="49" charset="-122"/>
                          <a:ea typeface="黑体" panose="02010609060101010101" pitchFamily="49" charset="-122"/>
                        </a:rPr>
                        <a:t> cost</a:t>
                      </a:r>
                      <a:endParaRPr lang="en-US" altLang="zh-CN" sz="1400" b="0" u="none" strike="noStrike" dirty="0">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10008"/>
                  </a:ext>
                </a:extLst>
              </a:tr>
            </a:tbl>
          </a:graphicData>
        </a:graphic>
      </p:graphicFrame>
      <p:sp>
        <p:nvSpPr>
          <p:cNvPr id="9" name="矩形: 圆角 8"/>
          <p:cNvSpPr/>
          <p:nvPr/>
        </p:nvSpPr>
        <p:spPr>
          <a:xfrm>
            <a:off x="1558702" y="1700808"/>
            <a:ext cx="1152128" cy="46999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7" name="文本框 6"/>
          <p:cNvSpPr txBox="1"/>
          <p:nvPr/>
        </p:nvSpPr>
        <p:spPr>
          <a:xfrm>
            <a:off x="346710" y="1754505"/>
            <a:ext cx="11320145" cy="93726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nSpc>
                <a:spcPct val="150000"/>
              </a:lnSpc>
              <a:spcBef>
                <a:spcPct val="0"/>
              </a:spcBef>
              <a:defRPr>
                <a:latin typeface="微软雅黑" panose="020B0503020204020204" pitchFamily="34" charset="-122"/>
                <a:ea typeface="微软雅黑" panose="020B0503020204020204" pitchFamily="34" charset="-122"/>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fontAlgn="auto">
              <a:lnSpc>
                <a:spcPct val="100000"/>
              </a:lnSpc>
              <a:buFont typeface="Wingdings" panose="05000000000000000000" pitchFamily="2" charset="2"/>
              <a:buChar char="n"/>
            </a:pPr>
            <a:r>
              <a:rPr lang="zh-CN" altLang="en-US" dirty="0">
                <a:solidFill>
                  <a:schemeClr val="tx1"/>
                </a:solidFill>
              </a:rPr>
              <a:t>Diaphragm is a kind of thin film with microporous structure, which mainly plays the following two roles in lithium-ion battery. </a:t>
            </a:r>
          </a:p>
          <a:p>
            <a:pPr marL="285750" indent="-285750" fontAlgn="auto">
              <a:lnSpc>
                <a:spcPct val="100000"/>
              </a:lnSpc>
              <a:buFont typeface="Wingdings" panose="05000000000000000000" pitchFamily="2" charset="2"/>
              <a:buChar char="n"/>
            </a:pPr>
            <a:r>
              <a:rPr lang="zh-CN" altLang="en-US" dirty="0">
                <a:solidFill>
                  <a:schemeClr val="tx1"/>
                </a:solidFill>
              </a:rPr>
              <a:t>Separate the positive and negative electrodes to prevent the contact of the positive and negative electrodes from forming a short circuit; </a:t>
            </a:r>
          </a:p>
          <a:p>
            <a:pPr marL="285750" indent="-285750" fontAlgn="auto">
              <a:lnSpc>
                <a:spcPct val="100000"/>
              </a:lnSpc>
              <a:buFont typeface="Wingdings" panose="05000000000000000000" pitchFamily="2" charset="2"/>
              <a:buChar char="n"/>
            </a:pPr>
            <a:r>
              <a:rPr lang="zh-CN" altLang="en-US" dirty="0">
                <a:solidFill>
                  <a:schemeClr val="tx1"/>
                </a:solidFill>
              </a:rPr>
              <a:t>To ensure that lithium ions can pass through the micropores to form a charge-discharge circuit;</a:t>
            </a:r>
          </a:p>
          <a:p>
            <a:pPr marL="285750" indent="-285750">
              <a:buFont typeface="Wingdings" panose="05000000000000000000" pitchFamily="2" charset="2"/>
              <a:buChar char="n"/>
            </a:pPr>
            <a:endParaRPr lang="zh-CN" altLang="en-US" dirty="0">
              <a:solidFill>
                <a:schemeClr val="tx1"/>
              </a:solidFill>
            </a:endParaRPr>
          </a:p>
        </p:txBody>
      </p:sp>
      <p:sp>
        <p:nvSpPr>
          <p:cNvPr id="10" name="文本框 9"/>
          <p:cNvSpPr txBox="1"/>
          <p:nvPr/>
        </p:nvSpPr>
        <p:spPr>
          <a:xfrm>
            <a:off x="346725" y="2886465"/>
            <a:ext cx="11642176" cy="4384675"/>
          </a:xfrm>
          <a:prstGeom prst="rect">
            <a:avLst/>
          </a:prstGeom>
          <a:noFill/>
        </p:spPr>
        <p:txBody>
          <a:bodyPr wrap="square" rtlCol="0">
            <a:spAutoFit/>
          </a:bodyPr>
          <a:lstStyle/>
          <a:p>
            <a:pPr fontAlgn="auto">
              <a:lnSpc>
                <a:spcPct val="100000"/>
              </a:lnSpc>
            </a:pP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The requirements for diaphragm for lithium-ion batteries include: </a:t>
            </a:r>
          </a:p>
          <a:p>
            <a:pPr fontAlgn="auto">
              <a:lnSpc>
                <a:spcPct val="100000"/>
              </a:lnSpc>
            </a:pP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1. It has electronic insulation and ensures the mechanical isolation of positive and negative electrodes. </a:t>
            </a:r>
          </a:p>
          <a:p>
            <a:pPr fontAlgn="auto">
              <a:lnSpc>
                <a:spcPct val="100000"/>
              </a:lnSpc>
            </a:pPr>
            <a:r>
              <a:rPr lang="en-US" altLang="zh-CN"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2.</a:t>
            </a: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It has a certain pore size and porosity, ensures low resistance and high ion conductivity, and has good permeability to lithium ions. </a:t>
            </a:r>
          </a:p>
          <a:p>
            <a:pPr fontAlgn="auto">
              <a:lnSpc>
                <a:spcPct val="100000"/>
              </a:lnSpc>
            </a:pP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3. It is resistant to electrolyte corrosion and has enough electrochemical and electronic stability, which is due to the fact that the solvent of the electrolyte is a strong polar organic compound. </a:t>
            </a:r>
          </a:p>
          <a:p>
            <a:pPr fontAlgn="auto">
              <a:lnSpc>
                <a:spcPct val="100000"/>
              </a:lnSpc>
            </a:pPr>
            <a:r>
              <a:rPr lang="en-US" altLang="zh-CN"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It has good wettability of electrolyte and strong moisturizing ability. </a:t>
            </a:r>
          </a:p>
          <a:p>
            <a:pPr fontAlgn="auto">
              <a:lnSpc>
                <a:spcPct val="100000"/>
              </a:lnSpc>
            </a:pP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5. The mechanical stability is high, including piercing strength, tensile strength, etc., but the thickness is as small as possible. </a:t>
            </a:r>
          </a:p>
          <a:p>
            <a:pPr fontAlgn="auto">
              <a:lnSpc>
                <a:spcPct val="100000"/>
              </a:lnSpc>
            </a:pPr>
            <a:r>
              <a:rPr lang="en-US" altLang="zh-CN"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6.</a:t>
            </a: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Good spatial stability and smoothness; </a:t>
            </a:r>
          </a:p>
          <a:p>
            <a:pPr fontAlgn="auto">
              <a:lnSpc>
                <a:spcPct val="100000"/>
              </a:lnSpc>
            </a:pP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7. Good thermal stability and automatic turn-off protection performance; </a:t>
            </a:r>
          </a:p>
          <a:p>
            <a:pPr fontAlgn="auto">
              <a:lnSpc>
                <a:spcPct val="100000"/>
              </a:lnSpc>
            </a:pPr>
            <a:r>
              <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rPr>
              <a:t>8. The heat shrinkage rate is small, otherwise it will cause short circuit and cause the battery heat to get out of control. In addition, power batteries usually use composite membrane, which requires higher diaphragm.</a:t>
            </a:r>
          </a:p>
          <a:p>
            <a:pPr>
              <a:lnSpc>
                <a:spcPct val="150000"/>
              </a:lnSpc>
            </a:pPr>
            <a:endParaRPr lang="zh-CN" altLang="en-US" dirty="0">
              <a:solidFill>
                <a:schemeClr val="tx1"/>
              </a:solidFill>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TextBox 5"/>
          <p:cNvSpPr txBox="1"/>
          <p:nvPr/>
        </p:nvSpPr>
        <p:spPr>
          <a:xfrm>
            <a:off x="737356" y="642918"/>
            <a:ext cx="4811395"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Four key materials-diaphragm</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 y="571480"/>
            <a:ext cx="11667366" cy="642942"/>
          </a:xfrm>
          <a:prstGeom prst="rect">
            <a:avLst/>
          </a:prstGeom>
          <a:noFill/>
          <a:ln w="9525">
            <a:noFill/>
            <a:miter lim="800000"/>
            <a:headEnd/>
            <a:tailEnd/>
          </a:ln>
          <a:effectLst/>
        </p:spPr>
      </p:pic>
      <p:graphicFrame>
        <p:nvGraphicFramePr>
          <p:cNvPr id="4" name="表格 3"/>
          <p:cNvGraphicFramePr>
            <a:graphicFrameLocks noGrp="1"/>
          </p:cNvGraphicFramePr>
          <p:nvPr>
            <p:custDataLst>
              <p:tags r:id="rId1"/>
            </p:custDataLst>
          </p:nvPr>
        </p:nvGraphicFramePr>
        <p:xfrm>
          <a:off x="1126654" y="1916832"/>
          <a:ext cx="10153128" cy="4587445"/>
        </p:xfrm>
        <a:graphic>
          <a:graphicData uri="http://schemas.openxmlformats.org/drawingml/2006/table">
            <a:tbl>
              <a:tblPr firstRow="1" bandRow="1">
                <a:tableStyleId>{5C22544A-7EE6-4342-B048-85BDC9FD1C3A}</a:tableStyleId>
              </a:tblPr>
              <a:tblGrid>
                <a:gridCol w="2913600">
                  <a:extLst>
                    <a:ext uri="{9D8B030D-6E8A-4147-A177-3AD203B41FA5}">
                      <a16:colId xmlns:a16="http://schemas.microsoft.com/office/drawing/2014/main" val="20000"/>
                    </a:ext>
                  </a:extLst>
                </a:gridCol>
                <a:gridCol w="3725272">
                  <a:extLst>
                    <a:ext uri="{9D8B030D-6E8A-4147-A177-3AD203B41FA5}">
                      <a16:colId xmlns:a16="http://schemas.microsoft.com/office/drawing/2014/main" val="20001"/>
                    </a:ext>
                  </a:extLst>
                </a:gridCol>
                <a:gridCol w="3514256">
                  <a:extLst>
                    <a:ext uri="{9D8B030D-6E8A-4147-A177-3AD203B41FA5}">
                      <a16:colId xmlns:a16="http://schemas.microsoft.com/office/drawing/2014/main" val="20002"/>
                    </a:ext>
                  </a:extLst>
                </a:gridCol>
              </a:tblGrid>
              <a:tr h="373630">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parameter</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index</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performance impact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3630">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thickness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14-35μm</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Internal resistance, capacity, puncture strength</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3630">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porosity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35-60%</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Internal resistance, mechanical strength and closure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3630">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Porosity</a:t>
                      </a:r>
                      <a:r>
                        <a:rPr lang="en-US" altLang="zh-CN" sz="1600"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(Gurley</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值</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10-25 S/in2.100cc.1.22Kpa</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internal resistance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44895">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pore size and distribution</a:t>
                      </a:r>
                    </a:p>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(SEM)</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dry process</a:t>
                      </a:r>
                      <a:r>
                        <a:rPr lang="en-US" altLang="zh-CN" sz="1600"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0.1-0.3 μm</a:t>
                      </a:r>
                    </a:p>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wet process</a:t>
                      </a:r>
                      <a:r>
                        <a:rPr lang="en-US" altLang="zh-CN" sz="1600"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0.01-1 μm</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Internal resistance, short-circuit rate, consistency.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44895">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thermal contraction</a:t>
                      </a:r>
                    </a:p>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/1h)</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dry process</a:t>
                      </a:r>
                      <a:r>
                        <a:rPr lang="en-US" altLang="zh-CN" sz="1600"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MD&lt;3%,TD&lt;1%</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wet process</a:t>
                      </a:r>
                      <a:r>
                        <a:rPr lang="en-US" altLang="zh-CN" sz="1600"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MD&lt;5%,TD&lt;3%</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safety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44895">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closed cell</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PE:128-135</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PP:150-166</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heat resistance, safety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3630">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tensile strength</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MD</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140Mpa,TD</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75Mpa</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processability, safety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3630">
                <a:tc>
                  <a:txBody>
                    <a:bodyPr/>
                    <a:lstStyle/>
                    <a:p>
                      <a:pPr algn="ct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Puncture strength</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&gt;4.4N</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Short circuit rate, safety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6" name="TextBox 5"/>
          <p:cNvSpPr txBox="1"/>
          <p:nvPr/>
        </p:nvSpPr>
        <p:spPr>
          <a:xfrm>
            <a:off x="737356" y="642918"/>
            <a:ext cx="4908395"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Four key materials: diaphragm</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7" name="图片 6" descr="b89932edc99e2524e893659d3b7843f.jpg"/>
          <p:cNvPicPr>
            <a:picLocks noChangeAspect="1"/>
          </p:cNvPicPr>
          <p:nvPr/>
        </p:nvPicPr>
        <p:blipFill>
          <a:blip r:embed="rId5" cstate="print"/>
          <a:stretch>
            <a:fillRect/>
          </a:stretch>
        </p:blipFill>
        <p:spPr>
          <a:xfrm>
            <a:off x="9695606" y="548680"/>
            <a:ext cx="2016224" cy="135598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5308120"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Diaphragm - Production process.</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622598" y="5445224"/>
            <a:ext cx="11338617" cy="1116781"/>
          </a:xfrm>
          <a:prstGeom prst="rect">
            <a:avLst/>
          </a:prstGeom>
          <a:noFill/>
        </p:spPr>
        <p:txBody>
          <a:bodyPr wrap="none" rtlCol="0">
            <a:spAutoFit/>
          </a:bodyPr>
          <a:lstStyle/>
          <a:p>
            <a:pPr marL="285750" indent="-285750">
              <a:lnSpc>
                <a:spcPct val="200000"/>
              </a:lnSpc>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In common: that orientation step cause the film to create a void and increase the tensile strength. </a:t>
            </a:r>
          </a:p>
          <a:p>
            <a:pPr marL="285750" indent="-285750">
              <a:lnSpc>
                <a:spcPct val="200000"/>
              </a:lnSpc>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Different points: the pore-forming mechanism is different</a:t>
            </a:r>
          </a:p>
        </p:txBody>
      </p:sp>
      <p:grpSp>
        <p:nvGrpSpPr>
          <p:cNvPr id="6" name="组合 6"/>
          <p:cNvGrpSpPr/>
          <p:nvPr/>
        </p:nvGrpSpPr>
        <p:grpSpPr>
          <a:xfrm>
            <a:off x="993671" y="1628800"/>
            <a:ext cx="10289272" cy="3620098"/>
            <a:chOff x="779476" y="-60509"/>
            <a:chExt cx="7716952" cy="3620098"/>
          </a:xfrm>
        </p:grpSpPr>
        <p:sp>
          <p:nvSpPr>
            <p:cNvPr id="7" name="文本框 6"/>
            <p:cNvSpPr txBox="1"/>
            <p:nvPr/>
          </p:nvSpPr>
          <p:spPr>
            <a:xfrm>
              <a:off x="779476" y="636882"/>
              <a:ext cx="553998" cy="2780505"/>
            </a:xfrm>
            <a:prstGeom prst="rect">
              <a:avLst/>
            </a:prstGeom>
            <a:noFill/>
            <a:ln>
              <a:solidFill>
                <a:schemeClr val="accent1"/>
              </a:solidFill>
            </a:ln>
          </p:spPr>
          <p:txBody>
            <a:bodyPr vert="eaVert" wrap="none" rtlCol="0">
              <a:spAutoFit/>
            </a:bodyPr>
            <a:lstStyle/>
            <a:p>
              <a:pPr algn="ctr"/>
              <a:r>
                <a:rPr lang="en-US" altLang="zh-CN" dirty="0">
                  <a:latin typeface="微软雅黑" panose="020B0503020204020204" pitchFamily="34" charset="-122"/>
                  <a:ea typeface="微软雅黑" panose="020B0503020204020204" pitchFamily="34" charset="-122"/>
                </a:rPr>
                <a:t> production engineering</a:t>
              </a:r>
            </a:p>
            <a:p>
              <a:pPr algn="ctr"/>
              <a:endParaRPr lang="en-US" altLang="zh-CN" dirty="0">
                <a:latin typeface="微软雅黑" panose="020B0503020204020204" pitchFamily="34" charset="-122"/>
                <a:ea typeface="微软雅黑" panose="020B0503020204020204" pitchFamily="34" charset="-122"/>
              </a:endParaRPr>
            </a:p>
          </p:txBody>
        </p:sp>
        <p:sp>
          <p:nvSpPr>
            <p:cNvPr id="8" name="文本框 7"/>
            <p:cNvSpPr txBox="1"/>
            <p:nvPr/>
          </p:nvSpPr>
          <p:spPr>
            <a:xfrm>
              <a:off x="2329734" y="640879"/>
              <a:ext cx="1096935" cy="646331"/>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dry process</a:t>
              </a:r>
            </a:p>
            <a:p>
              <a:pPr algn="ctr"/>
              <a:endParaRPr lang="en-US" altLang="zh-CN" dirty="0">
                <a:latin typeface="微软雅黑" panose="020B0503020204020204" pitchFamily="34" charset="-122"/>
                <a:ea typeface="微软雅黑" panose="020B0503020204020204" pitchFamily="34" charset="-122"/>
              </a:endParaRPr>
            </a:p>
          </p:txBody>
        </p:sp>
        <p:sp>
          <p:nvSpPr>
            <p:cNvPr id="9" name="文本框 8"/>
            <p:cNvSpPr txBox="1"/>
            <p:nvPr/>
          </p:nvSpPr>
          <p:spPr>
            <a:xfrm>
              <a:off x="4316264" y="93379"/>
              <a:ext cx="1346523" cy="646331"/>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simple tension</a:t>
              </a:r>
            </a:p>
            <a:p>
              <a:pPr algn="ctr"/>
              <a:endParaRPr lang="en-US" altLang="zh-CN"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4301906" y="1258293"/>
              <a:ext cx="1330893" cy="646331"/>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biaxial tension</a:t>
              </a:r>
            </a:p>
            <a:p>
              <a:pPr algn="ctr"/>
              <a:endParaRPr lang="en-US" altLang="zh-CN"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6049535" y="-60509"/>
              <a:ext cx="2250808" cy="646331"/>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Hard elastic fiber method</a:t>
              </a:r>
            </a:p>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PP</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PE</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PP/PE/PP</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6294781" y="1084420"/>
              <a:ext cx="1709308" cy="923330"/>
            </a:xfrm>
            <a:prstGeom prst="rect">
              <a:avLst/>
            </a:prstGeom>
            <a:noFill/>
            <a:ln>
              <a:solidFill>
                <a:schemeClr val="accent1"/>
              </a:solidFill>
            </a:ln>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Tensile </a:t>
              </a:r>
              <a:r>
                <a:rPr lang="el-GR" altLang="zh-CN" dirty="0">
                  <a:latin typeface="微软雅黑" panose="020B0503020204020204" pitchFamily="34" charset="-122"/>
                  <a:ea typeface="微软雅黑" panose="020B0503020204020204" pitchFamily="34" charset="-122"/>
                  <a:cs typeface="Times New Roman" panose="02020603050405020304" pitchFamily="18" charset="0"/>
                </a:rPr>
                <a:t>β-</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Crystal Polypropylene PP monolaye</a:t>
              </a:r>
            </a:p>
          </p:txBody>
        </p:sp>
        <p:sp>
          <p:nvSpPr>
            <p:cNvPr id="13" name="文本框 12"/>
            <p:cNvSpPr txBox="1"/>
            <p:nvPr/>
          </p:nvSpPr>
          <p:spPr>
            <a:xfrm>
              <a:off x="2339317" y="2913258"/>
              <a:ext cx="1120980" cy="646331"/>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wet process</a:t>
              </a:r>
            </a:p>
            <a:p>
              <a:pPr algn="ctr"/>
              <a:endParaRPr lang="en-US" altLang="zh-CN"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288932" y="2913258"/>
              <a:ext cx="1330893" cy="646331"/>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biaxial tension</a:t>
              </a:r>
            </a:p>
            <a:p>
              <a:pPr algn="ctr"/>
              <a:endParaRPr lang="en-US" altLang="zh-CN"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764431" y="2759370"/>
              <a:ext cx="2731997" cy="369332"/>
            </a:xfrm>
            <a:prstGeom prst="rect">
              <a:avLst/>
            </a:prstGeom>
            <a:noFill/>
            <a:ln>
              <a:solidFill>
                <a:schemeClr val="accent1"/>
              </a:solidFill>
            </a:ln>
          </p:spPr>
          <p:txBody>
            <a:bodyPr wrap="none" rtlCol="0">
              <a:spAutoFit/>
            </a:bodyPr>
            <a:lstStyle/>
            <a:p>
              <a:pPr algn="ct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phase separation PE single laye</a:t>
              </a:r>
            </a:p>
          </p:txBody>
        </p:sp>
        <p:cxnSp>
          <p:nvCxnSpPr>
            <p:cNvPr id="16" name="直接连接符 15"/>
            <p:cNvCxnSpPr>
              <a:stCxn id="7" idx="3"/>
            </p:cNvCxnSpPr>
            <p:nvPr/>
          </p:nvCxnSpPr>
          <p:spPr>
            <a:xfrm>
              <a:off x="1333474" y="2027135"/>
              <a:ext cx="579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913206" y="840934"/>
              <a:ext cx="0" cy="23242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913206" y="840934"/>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913206" y="3165231"/>
              <a:ext cx="7033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8" idx="3"/>
            </p:cNvCxnSpPr>
            <p:nvPr/>
          </p:nvCxnSpPr>
          <p:spPr>
            <a:xfrm flipV="1">
              <a:off x="3426669" y="840934"/>
              <a:ext cx="526353" cy="123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953022" y="222739"/>
              <a:ext cx="0" cy="1241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953022" y="222739"/>
              <a:ext cx="5627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950674" y="1458348"/>
              <a:ext cx="5627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9" idx="3"/>
              <a:endCxn id="11" idx="1"/>
            </p:cNvCxnSpPr>
            <p:nvPr/>
          </p:nvCxnSpPr>
          <p:spPr>
            <a:xfrm flipV="1">
              <a:off x="5662787" y="262657"/>
              <a:ext cx="386748" cy="153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0" idx="3"/>
            </p:cNvCxnSpPr>
            <p:nvPr/>
          </p:nvCxnSpPr>
          <p:spPr>
            <a:xfrm flipV="1">
              <a:off x="5632799" y="1458348"/>
              <a:ext cx="661984" cy="123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3" idx="3"/>
              <a:endCxn id="14" idx="1"/>
            </p:cNvCxnSpPr>
            <p:nvPr/>
          </p:nvCxnSpPr>
          <p:spPr>
            <a:xfrm>
              <a:off x="3460298" y="3236424"/>
              <a:ext cx="8286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4" idx="3"/>
              <a:endCxn id="15" idx="1"/>
            </p:cNvCxnSpPr>
            <p:nvPr/>
          </p:nvCxnSpPr>
          <p:spPr>
            <a:xfrm flipV="1">
              <a:off x="5619825" y="2944036"/>
              <a:ext cx="144605" cy="2923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920" y="3036535"/>
            <a:ext cx="7128791" cy="1472691"/>
          </a:xfrm>
          <a:prstGeom prst="rect">
            <a:avLst/>
          </a:prstGeom>
        </p:spPr>
      </p:pic>
      <p:pic>
        <p:nvPicPr>
          <p:cNvPr id="5" name="Picture 2"/>
          <p:cNvPicPr>
            <a:picLocks noChangeAspect="1" noChangeArrowheads="1"/>
          </p:cNvPicPr>
          <p:nvPr/>
        </p:nvPicPr>
        <p:blipFill>
          <a:blip r:embed="rId4"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498856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Diaphragm-production process</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87325" y="1132840"/>
            <a:ext cx="11729085" cy="2430145"/>
          </a:xfrm>
          <a:prstGeom prst="rect">
            <a:avLst/>
          </a:prstGeom>
          <a:noFill/>
        </p:spPr>
        <p:txBody>
          <a:bodyPr wrap="square" rtlCol="0">
            <a:spAutoFit/>
          </a:bodyPr>
          <a:lstStyle/>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The dry single drawing process is as follows: </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1) feeding: the raw materials such as PE or PP and additives are pretreated according to the formula and transported to the extrusion system;</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2) casting: the pretreated raw materials are extruded from the die head after melt plasticity, and the melt forms a base film with a specific crystal structure. </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3) Heat treatment: the base film is obtained after heat treatment.</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4) drawing: the hard elastic film is cold drawn and hot drawn to form nano-microporous film;</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5) split cutting: the nano-microporous film is cut into finished film according to the requirements of customers.</a:t>
            </a:r>
          </a:p>
          <a:p>
            <a:pPr>
              <a:lnSpc>
                <a:spcPct val="150000"/>
              </a:lnSpc>
            </a:pP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文本框 28"/>
          <p:cNvSpPr txBox="1"/>
          <p:nvPr/>
        </p:nvSpPr>
        <p:spPr>
          <a:xfrm>
            <a:off x="114935" y="4359275"/>
            <a:ext cx="11873865" cy="2922905"/>
          </a:xfrm>
          <a:prstGeom prst="rect">
            <a:avLst/>
          </a:prstGeom>
          <a:noFill/>
        </p:spPr>
        <p:txBody>
          <a:bodyPr wrap="square" rtlCol="0">
            <a:spAutoFit/>
          </a:bodyPr>
          <a:lstStyle/>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The dry double drawing process is as follows: </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1) feeding: the raw materials such as PP and pore forming agent are pretreated according to the formula and transported to the extrusion system; </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2) casting: the PP casting sheet with high β crystal content and good homogeneity of β crystal morphology is obtained; 3) Longitudinal drawing: the casting sheet can be stretched longitudinally at a certain temperature, and the hole is easily formed by the tensile stress of β crystal. </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4) Transverse tension: at higher temperature, the sample is stretched transversely to expand the hole and improve the uniformity of pore barrier size distribution. </a:t>
            </a:r>
          </a:p>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5) setting rewinding: by heat treatment of diaphragm at high temperature, the thermal shrinkage of diaphragm is reduced and the dimensional stability is improved.</a:t>
            </a:r>
          </a:p>
          <a:p>
            <a:pPr>
              <a:lnSpc>
                <a:spcPct val="150000"/>
              </a:lnSpc>
            </a:pP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404664"/>
            <a:ext cx="11667366" cy="642942"/>
          </a:xfrm>
          <a:prstGeom prst="rect">
            <a:avLst/>
          </a:prstGeom>
          <a:noFill/>
          <a:ln w="9525">
            <a:noFill/>
            <a:miter lim="800000"/>
            <a:headEnd/>
            <a:tailEnd/>
          </a:ln>
          <a:effectLst/>
        </p:spPr>
      </p:pic>
      <p:sp>
        <p:nvSpPr>
          <p:cNvPr id="36" name="TextBox 5"/>
          <p:cNvSpPr txBox="1"/>
          <p:nvPr/>
        </p:nvSpPr>
        <p:spPr>
          <a:xfrm>
            <a:off x="694606" y="476672"/>
            <a:ext cx="5308120"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Diaphragm - Production process.</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62559" y="1052736"/>
            <a:ext cx="11927854" cy="2693045"/>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the wet-process asynchronous drawing process flow is as follows: </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 feeding: pre-treating the raw materials such as PE, pore-forming agent and the like according to the formula to the extrusion system. </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 casting: the pretreated raw material is melted and plasticized in a double-screw rod extrusion system, the melt is extruded from a die head, and the melt is delayed to form a casting thick sheet containing a pore-forming agent through a flow. </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3) Longitudinal stretching: the cast thick sheet is stretched in the longitudinal direction. And</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4) transverse stretching: transversely stretching the longitudinally-stretched cast thick sheet to obtain a base film containing a pore-forming agent. And</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5) extracting: the base film is formed without a pore-forming agent after the base film is solvent-extracted. And</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6) setting, drying and shaping the base film which does not contain the pore-forming agent to obtain the nano-microporous membrane. And </a:t>
            </a:r>
          </a:p>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7) cutting, cutting the nano microporous film into a finished film according to the specification requirements of the client.</a:t>
            </a:r>
          </a:p>
          <a:p>
            <a:endParaRPr lang="en-US" altLang="zh-CN" sz="15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p:cNvSpPr txBox="1"/>
          <p:nvPr/>
        </p:nvSpPr>
        <p:spPr>
          <a:xfrm>
            <a:off x="334566" y="4797152"/>
            <a:ext cx="11665296" cy="1169551"/>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Wet synchronous drawing: the technical process is basically the same as the asynchronous drawing technology, but can be oriented in both horizontal and longitudinal directions at the same time, eliminating the process of longitudinal stretching alone, enhancing the uniformity of diaphragm thickness. But the problem of synchronous drawing is that the speed is slow, the second is that the tunability is slightly poor, only the transverse drawing ratio is adjustable, and the longitudinal drawing ratio is fixed.</a:t>
            </a:r>
          </a:p>
          <a:p>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838" y="3429000"/>
            <a:ext cx="6634113" cy="1460007"/>
          </a:xfrm>
          <a:prstGeom prst="rect">
            <a:avLst/>
          </a:prstGeom>
          <a:blipFill dpi="0" rotWithShape="1">
            <a:blip r:embed="rId5" cstate="print">
              <a:alphaModFix amt="70000"/>
            </a:blip>
            <a:srcRect/>
            <a:tile tx="0" ty="0" sx="100000" sy="100000" flip="none" algn="tl"/>
          </a:blipFill>
        </p:spPr>
      </p:pic>
      <p:pic>
        <p:nvPicPr>
          <p:cNvPr id="34" name="图片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758" y="5657371"/>
            <a:ext cx="7739073" cy="1200629"/>
          </a:xfrm>
          <a:prstGeom prst="rect">
            <a:avLst/>
          </a:prstGeom>
          <a:blipFill dpi="0" rotWithShape="1">
            <a:blip r:embed="rId5" cstate="print">
              <a:alphaModFix amt="70000"/>
            </a:blip>
            <a:srcRect/>
            <a:tile tx="0" ty="0" sx="100000" sy="100000" flip="none" algn="tl"/>
          </a:blipFill>
        </p:spPr>
      </p:pic>
      <p:sp>
        <p:nvSpPr>
          <p:cNvPr id="9"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4754245"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Lithium ion battery concept：</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 name="燕尾形 44"/>
          <p:cNvSpPr/>
          <p:nvPr/>
        </p:nvSpPr>
        <p:spPr>
          <a:xfrm rot="5400000">
            <a:off x="5879182" y="1861487"/>
            <a:ext cx="360040" cy="576064"/>
          </a:xfrm>
          <a:prstGeom prst="chevron">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0" name="直接连接符 9"/>
          <p:cNvCxnSpPr/>
          <p:nvPr/>
        </p:nvCxnSpPr>
        <p:spPr>
          <a:xfrm>
            <a:off x="6059202" y="2437551"/>
            <a:ext cx="4644516"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250025" y="1486182"/>
            <a:ext cx="1096645" cy="367030"/>
          </a:xfrm>
          <a:prstGeom prst="rect">
            <a:avLst/>
          </a:prstGeom>
        </p:spPr>
        <p:txBody>
          <a:bodyPr wrap="none" lIns="91431" tIns="45716" rIns="91431" bIns="45716">
            <a:spAutoFit/>
          </a:bodyPr>
          <a:lstStyle/>
          <a:p>
            <a:pPr>
              <a:spcBef>
                <a:spcPct val="0"/>
              </a:spcBef>
              <a:buFont typeface="Arial" panose="020B0604020202020204" pitchFamily="34" charset="0"/>
              <a:buNone/>
            </a:pPr>
            <a:r>
              <a:rPr lang="en-US" altLang="zh-CN"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concept</a:t>
            </a:r>
          </a:p>
        </p:txBody>
      </p:sp>
      <p:sp>
        <p:nvSpPr>
          <p:cNvPr id="12" name="矩形 11"/>
          <p:cNvSpPr>
            <a:spLocks noChangeArrowheads="1"/>
          </p:cNvSpPr>
          <p:nvPr/>
        </p:nvSpPr>
        <p:spPr bwMode="auto">
          <a:xfrm>
            <a:off x="6396355" y="1314450"/>
            <a:ext cx="5130800" cy="138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The power battery refers to a device which is configured to be used on an automobile, can store electric energy and can be recharged, and provides energy for driving the automobile to drive.</a:t>
            </a:r>
          </a:p>
          <a:p>
            <a:pPr>
              <a:lnSpc>
                <a:spcPct val="120000"/>
              </a:lnSpc>
              <a:spcBef>
                <a:spcPct val="0"/>
              </a:spcBef>
              <a:buNone/>
            </a:pPr>
            <a:endParaRPr lang="zh-CN" altLang="en-US" sz="1400" dirty="0">
              <a:solidFill>
                <a:schemeClr val="tx1">
                  <a:lumMod val="75000"/>
                  <a:lumOff val="25000"/>
                </a:schemeClr>
              </a:solidFill>
              <a:sym typeface="微软雅黑" panose="020B0503020204020204" pitchFamily="34" charset="-122"/>
            </a:endParaRPr>
          </a:p>
        </p:txBody>
      </p:sp>
      <p:sp>
        <p:nvSpPr>
          <p:cNvPr id="13" name="燕尾形 48"/>
          <p:cNvSpPr/>
          <p:nvPr/>
        </p:nvSpPr>
        <p:spPr>
          <a:xfrm rot="5400000">
            <a:off x="5879182" y="3140968"/>
            <a:ext cx="360040" cy="576064"/>
          </a:xfrm>
          <a:prstGeom prst="chevron">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 name="直接连接符 13"/>
          <p:cNvCxnSpPr/>
          <p:nvPr/>
        </p:nvCxnSpPr>
        <p:spPr>
          <a:xfrm>
            <a:off x="6059202" y="3717032"/>
            <a:ext cx="4644516"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5373850" y="2696448"/>
            <a:ext cx="1022350" cy="643890"/>
          </a:xfrm>
          <a:prstGeom prst="rect">
            <a:avLst/>
          </a:prstGeom>
        </p:spPr>
        <p:txBody>
          <a:bodyPr wrap="none" lIns="91431" tIns="45716" rIns="91431" bIns="45716">
            <a:spAutoFit/>
          </a:bodyPr>
          <a:lstStyle/>
          <a:p>
            <a:pPr algn="l">
              <a:spcBef>
                <a:spcPct val="0"/>
              </a:spcBef>
              <a:buFont typeface="Arial" panose="020B0604020202020204" pitchFamily="34" charset="0"/>
              <a:buNone/>
            </a:pPr>
            <a:r>
              <a:rPr lang="zh-CN" altLang="en-US"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classify</a:t>
            </a:r>
          </a:p>
          <a:p>
            <a:pPr>
              <a:spcBef>
                <a:spcPct val="0"/>
              </a:spcBef>
              <a:buFont typeface="Arial" panose="020B0604020202020204" pitchFamily="34" charset="0"/>
              <a:buNone/>
            </a:pPr>
            <a:endParaRPr lang="zh-CN" altLang="en-US" b="1" dirty="0">
              <a:solidFill>
                <a:srgbClr val="2F5EB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矩形 47"/>
          <p:cNvSpPr>
            <a:spLocks noChangeArrowheads="1"/>
          </p:cNvSpPr>
          <p:nvPr/>
        </p:nvSpPr>
        <p:spPr bwMode="auto">
          <a:xfrm>
            <a:off x="6383238" y="2867294"/>
            <a:ext cx="4536504" cy="11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Power batteries include lithium-ion power batteries, metal hydride nickel power batteries and supercapacitors, excluding lead-acid batteries</a:t>
            </a:r>
          </a:p>
          <a:p>
            <a:pP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4" name="燕尾形 48"/>
          <p:cNvSpPr/>
          <p:nvPr/>
        </p:nvSpPr>
        <p:spPr>
          <a:xfrm rot="5400000">
            <a:off x="5879182" y="4514723"/>
            <a:ext cx="360040" cy="576064"/>
          </a:xfrm>
          <a:prstGeom prst="chevron">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5" name="直接连接符 24"/>
          <p:cNvCxnSpPr/>
          <p:nvPr/>
        </p:nvCxnSpPr>
        <p:spPr>
          <a:xfrm>
            <a:off x="6059202" y="5090787"/>
            <a:ext cx="4644516"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476085" y="4187043"/>
            <a:ext cx="817880" cy="643890"/>
          </a:xfrm>
          <a:prstGeom prst="rect">
            <a:avLst/>
          </a:prstGeom>
        </p:spPr>
        <p:txBody>
          <a:bodyPr wrap="none" lIns="91431" tIns="45716" rIns="91431" bIns="45716">
            <a:spAutoFit/>
          </a:bodyPr>
          <a:lstStyle/>
          <a:p>
            <a:pPr algn="l">
              <a:spcBef>
                <a:spcPct val="0"/>
              </a:spcBef>
              <a:buFont typeface="Arial" panose="020B0604020202020204" pitchFamily="34" charset="0"/>
              <a:buNone/>
            </a:pPr>
            <a:r>
              <a:rPr lang="zh-CN" altLang="en-US"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apply</a:t>
            </a:r>
          </a:p>
          <a:p>
            <a:pPr algn="l">
              <a:spcBef>
                <a:spcPct val="0"/>
              </a:spcBef>
              <a:buFont typeface="Arial" panose="020B0604020202020204" pitchFamily="34" charset="0"/>
              <a:buNone/>
            </a:pPr>
            <a:endParaRPr lang="zh-CN" altLang="en-US" b="1" dirty="0">
              <a:solidFill>
                <a:srgbClr val="2F5EB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矩形 47"/>
          <p:cNvSpPr>
            <a:spLocks noChangeArrowheads="1"/>
          </p:cNvSpPr>
          <p:nvPr/>
        </p:nvSpPr>
        <p:spPr bwMode="auto">
          <a:xfrm>
            <a:off x="6396573" y="4240867"/>
            <a:ext cx="4536504" cy="112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present, lithium ion power battery system is the main application of new energy vehicle power battery in our country.</a:t>
            </a:r>
          </a:p>
          <a:p>
            <a:pPr>
              <a:lnSpc>
                <a:spcPct val="120000"/>
              </a:lnSpc>
              <a:spcBef>
                <a:spcPct val="0"/>
              </a:spcBef>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燕尾形 48"/>
          <p:cNvSpPr/>
          <p:nvPr/>
        </p:nvSpPr>
        <p:spPr>
          <a:xfrm rot="5400000">
            <a:off x="5879182" y="5759617"/>
            <a:ext cx="360040" cy="576064"/>
          </a:xfrm>
          <a:prstGeom prst="chevron">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9" name="直接连接符 28"/>
          <p:cNvCxnSpPr/>
          <p:nvPr/>
        </p:nvCxnSpPr>
        <p:spPr>
          <a:xfrm>
            <a:off x="6059202" y="6335681"/>
            <a:ext cx="4644516"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4787110" y="5444002"/>
            <a:ext cx="1506855" cy="643890"/>
          </a:xfrm>
          <a:prstGeom prst="rect">
            <a:avLst/>
          </a:prstGeom>
        </p:spPr>
        <p:txBody>
          <a:bodyPr wrap="none" lIns="91431" tIns="45716" rIns="91431" bIns="45716">
            <a:spAutoFit/>
          </a:bodyPr>
          <a:lstStyle/>
          <a:p>
            <a:pPr algn="l">
              <a:spcBef>
                <a:spcPct val="0"/>
              </a:spcBef>
              <a:buFont typeface="Arial" panose="020B0604020202020204" pitchFamily="34" charset="0"/>
              <a:buNone/>
            </a:pPr>
            <a:r>
              <a:rPr lang="zh-CN" altLang="en-US"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importance</a:t>
            </a:r>
          </a:p>
          <a:p>
            <a:pPr>
              <a:spcBef>
                <a:spcPct val="0"/>
              </a:spcBef>
              <a:buFont typeface="Arial" panose="020B0604020202020204" pitchFamily="34" charset="0"/>
              <a:buNone/>
            </a:pPr>
            <a:endParaRPr lang="zh-CN" altLang="en-US" b="1" dirty="0">
              <a:solidFill>
                <a:srgbClr val="2F5EB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 name="矩形 47"/>
          <p:cNvSpPr>
            <a:spLocks noChangeArrowheads="1"/>
          </p:cNvSpPr>
          <p:nvPr/>
        </p:nvSpPr>
        <p:spPr bwMode="auto">
          <a:xfrm>
            <a:off x="6383238" y="5249858"/>
            <a:ext cx="4536504" cy="138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The power battery is compared with the heart of a new energy automobile because of the key of the power battery in the application field of the automobile.</a:t>
            </a:r>
          </a:p>
          <a:p>
            <a:pPr>
              <a:lnSpc>
                <a:spcPct val="120000"/>
              </a:lnSpc>
              <a:spcBef>
                <a:spcPct val="0"/>
              </a:spcBef>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2" name="图片 21"/>
          <p:cNvPicPr>
            <a:picLocks noChangeAspect="1"/>
          </p:cNvPicPr>
          <p:nvPr/>
        </p:nvPicPr>
        <p:blipFill>
          <a:blip r:embed="rId4" cstate="print"/>
          <a:stretch>
            <a:fillRect/>
          </a:stretch>
        </p:blipFill>
        <p:spPr>
          <a:xfrm>
            <a:off x="-12195" y="1700505"/>
            <a:ext cx="2997780" cy="1992867"/>
          </a:xfrm>
          <a:prstGeom prst="ellipse">
            <a:avLst/>
          </a:prstGeom>
          <a:ln>
            <a:noFill/>
          </a:ln>
          <a:effectLst>
            <a:softEdge rad="112500"/>
          </a:effectLst>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t="17544" b="12607"/>
          <a:stretch>
            <a:fillRect/>
          </a:stretch>
        </p:blipFill>
        <p:spPr>
          <a:xfrm>
            <a:off x="3021589" y="1852852"/>
            <a:ext cx="2416889" cy="1688171"/>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8421" t="15816" r="9933" b="13552"/>
          <a:stretch>
            <a:fillRect/>
          </a:stretch>
        </p:blipFill>
        <p:spPr>
          <a:xfrm>
            <a:off x="244815" y="4278931"/>
            <a:ext cx="2344361" cy="1435836"/>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18542" t="3800" r="31888"/>
          <a:stretch>
            <a:fillRect/>
          </a:stretch>
        </p:blipFill>
        <p:spPr>
          <a:xfrm>
            <a:off x="3541577" y="4010882"/>
            <a:ext cx="1119198" cy="1971934"/>
          </a:xfrm>
          <a:prstGeom prst="rect">
            <a:avLst/>
          </a:prstGeom>
        </p:spPr>
      </p:pic>
      <p:sp>
        <p:nvSpPr>
          <p:cNvPr id="35"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tx2"/>
                </a:solidFill>
                <a:latin typeface="微软雅黑" panose="020B0503020204020204" pitchFamily="34" charset="-122"/>
                <a:ea typeface="微软雅黑" panose="020B0503020204020204" pitchFamily="34" charset="-122"/>
              </a:rPr>
              <a:t>1. </a:t>
            </a:r>
            <a:r>
              <a:rPr lang="zh-CN" altLang="en-US" sz="1600" b="1" dirty="0">
                <a:solidFill>
                  <a:schemeClr val="tx2"/>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4006225"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Diaphragm classification</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88618" y="1402409"/>
            <a:ext cx="10907187" cy="1523109"/>
          </a:xfrm>
          <a:prstGeom prst="rect">
            <a:avLst/>
          </a:prstGeom>
          <a:noFill/>
        </p:spPr>
        <p:txBody>
          <a:bodyPr wrap="square" rtlCol="0">
            <a:spAutoFit/>
          </a:bodyPr>
          <a:lstStyle/>
          <a:p>
            <a:pPr indent="457200">
              <a:lnSpc>
                <a:spcPct val="150000"/>
              </a:lnSpc>
            </a:pPr>
            <a:r>
              <a:rPr lang="en-US" altLang="zh-CN" sz="1500" dirty="0">
                <a:latin typeface="微软雅黑" panose="020B0503020204020204" pitchFamily="34" charset="-122"/>
                <a:ea typeface="微软雅黑" panose="020B0503020204020204" pitchFamily="34" charset="-122"/>
                <a:cs typeface="Times New Roman" panose="02020603050405020304" pitchFamily="18" charset="0"/>
              </a:rPr>
              <a:t>The pore morphology, pore uniformity and preparation process of diaphragm can be observed intuitively by scanning electron microscope (SEM). Scanning electron microscope (SEM) can reflect the uneven pore formation, tensile fracture and uneven coating of diaphragm.</a:t>
            </a:r>
          </a:p>
          <a:p>
            <a:pPr indent="457200">
              <a:lnSpc>
                <a:spcPct val="200000"/>
              </a:lnSpc>
            </a:pPr>
            <a:endParaRPr lang="en-US" altLang="zh-CN" sz="15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19" y="2714335"/>
            <a:ext cx="3544272" cy="287490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4262" y="2719170"/>
            <a:ext cx="3375897" cy="2870069"/>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5501" y="2719172"/>
            <a:ext cx="3470305" cy="2870067"/>
          </a:xfrm>
          <a:prstGeom prst="rect">
            <a:avLst/>
          </a:prstGeom>
        </p:spPr>
      </p:pic>
      <p:sp>
        <p:nvSpPr>
          <p:cNvPr id="13"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12" name="图片 11" descr="b89932edc99e2524e893659d3b7843f.jpg"/>
          <p:cNvPicPr>
            <a:picLocks noChangeAspect="1"/>
          </p:cNvPicPr>
          <p:nvPr/>
        </p:nvPicPr>
        <p:blipFill>
          <a:blip r:embed="rId7" cstate="print"/>
          <a:stretch>
            <a:fillRect/>
          </a:stretch>
        </p:blipFill>
        <p:spPr>
          <a:xfrm>
            <a:off x="10049035" y="5417840"/>
            <a:ext cx="2141378" cy="14401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0" y="188640"/>
            <a:ext cx="11667366" cy="642942"/>
          </a:xfrm>
          <a:prstGeom prst="rect">
            <a:avLst/>
          </a:prstGeom>
          <a:noFill/>
          <a:ln w="9525">
            <a:noFill/>
            <a:miter lim="800000"/>
            <a:headEnd/>
            <a:tailEnd/>
          </a:ln>
          <a:effectLst/>
        </p:spPr>
      </p:pic>
      <p:sp>
        <p:nvSpPr>
          <p:cNvPr id="36" name="TextBox 5"/>
          <p:cNvSpPr txBox="1"/>
          <p:nvPr/>
        </p:nvSpPr>
        <p:spPr>
          <a:xfrm>
            <a:off x="766614" y="332656"/>
            <a:ext cx="4884542"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Diaphragm-coated diaphragm</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graphicFrame>
        <p:nvGraphicFramePr>
          <p:cNvPr id="12" name="表格 11"/>
          <p:cNvGraphicFramePr>
            <a:graphicFrameLocks noGrp="1"/>
          </p:cNvGraphicFramePr>
          <p:nvPr/>
        </p:nvGraphicFramePr>
        <p:xfrm>
          <a:off x="0" y="692696"/>
          <a:ext cx="11927854" cy="6052947"/>
        </p:xfrm>
        <a:graphic>
          <a:graphicData uri="http://schemas.openxmlformats.org/drawingml/2006/table">
            <a:tbl>
              <a:tblPr firstRow="1" bandRow="1">
                <a:tableStyleId>{5C22544A-7EE6-4342-B048-85BDC9FD1C3A}</a:tableStyleId>
              </a:tblPr>
              <a:tblGrid>
                <a:gridCol w="1854435">
                  <a:extLst>
                    <a:ext uri="{9D8B030D-6E8A-4147-A177-3AD203B41FA5}">
                      <a16:colId xmlns:a16="http://schemas.microsoft.com/office/drawing/2014/main" val="20000"/>
                    </a:ext>
                  </a:extLst>
                </a:gridCol>
                <a:gridCol w="2825016">
                  <a:extLst>
                    <a:ext uri="{9D8B030D-6E8A-4147-A177-3AD203B41FA5}">
                      <a16:colId xmlns:a16="http://schemas.microsoft.com/office/drawing/2014/main" val="20001"/>
                    </a:ext>
                  </a:extLst>
                </a:gridCol>
                <a:gridCol w="7248403">
                  <a:extLst>
                    <a:ext uri="{9D8B030D-6E8A-4147-A177-3AD203B41FA5}">
                      <a16:colId xmlns:a16="http://schemas.microsoft.com/office/drawing/2014/main" val="20002"/>
                    </a:ext>
                  </a:extLst>
                </a:gridCol>
              </a:tblGrid>
              <a:tr h="370840">
                <a:tc>
                  <a:txBody>
                    <a:bodyPr/>
                    <a:lstStyle/>
                    <a:p>
                      <a:pPr algn="ct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type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the coating laye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characteristic</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ceramic coated separato</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High-heat-resistant inorganic ceramic particles such as Al2O3, SiO2, Mg (OH)2</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Improve the high temperature resistance, heat resistance and shrinkage of diaphragm and puncture strength. </a:t>
                      </a:r>
                    </a:p>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Good infiltration and liquid retention ability with electrolyte and positive and negative electrode materials </a:t>
                      </a:r>
                    </a:p>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Neutralize a small amount of hydrofluoric acid in the electrolyte to prevent battery inflation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PVDF coated membrane</a:t>
                      </a:r>
                    </a:p>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Kynoa</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PVDF</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It has excellent chemical resistance, high temperature resistance, oxidation resistance, flexibility and high tensile strength and impact resistance. </a:t>
                      </a:r>
                    </a:p>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It has the characteristics of low internal resistance, high (thickness/ void ratio) uniformity, chemical and electrochemical stability </a:t>
                      </a:r>
                    </a:p>
                    <a:p>
                      <a:pPr marL="342900" indent="-342900">
                        <a:lnSpc>
                          <a:spcPct val="100000"/>
                        </a:lnSpc>
                        <a:buNone/>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 Due to the presence of nanofibres, so that the lithium battery electrode has better compatibility and adhesion to the lithium battery electrode,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69554">
                <a:tc>
                  <a:txBody>
                    <a:bodyPr/>
                    <a:lstStyle/>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Aramid coated diaphragm</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aramid fibe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It has heat resistance above 400 and excellent fire and flame retardancy. </a:t>
                      </a:r>
                    </a:p>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B</a:t>
                      </a:r>
                      <a:r>
                        <a:rPr lang="en-US" altLang="zh-CN" sz="1600" baseline="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e</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cause of the high affinity of aramid resin to electrolyte, the diaphragm has good infiltration and liquid retention ability, and prolongs the cycle life of battery. </a:t>
                      </a:r>
                    </a:p>
                    <a:p>
                      <a:pPr marL="342900" indent="-342900">
                        <a:lnSpc>
                          <a:spcPct val="100000"/>
                        </a:lnSpc>
                        <a:buAutoNum type="arabicPeriod"/>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Aramid resin with fillers can improve the oxidation resistance of diaphragm, and then achieve high potentialization, thus increasing energy density.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 Box 6"/>
          <p:cNvSpPr txBox="1">
            <a:spLocks noChangeArrowheads="1"/>
          </p:cNvSpPr>
          <p:nvPr/>
        </p:nvSpPr>
        <p:spPr bwMode="auto">
          <a:xfrm>
            <a:off x="3286894" y="0"/>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2" name="矩形 1"/>
          <p:cNvSpPr/>
          <p:nvPr/>
        </p:nvSpPr>
        <p:spPr>
          <a:xfrm>
            <a:off x="986155" y="1983105"/>
            <a:ext cx="9694545" cy="4384675"/>
          </a:xfrm>
          <a:prstGeom prst="rect">
            <a:avLst/>
          </a:prstGeom>
        </p:spPr>
        <p:txBody>
          <a:bodyPr wrap="square">
            <a:spAutoFit/>
          </a:bodyPr>
          <a:lstStyle/>
          <a:p>
            <a:pPr indent="0" fontAlgn="auto">
              <a:lnSpc>
                <a:spcPct val="150000"/>
              </a:lnSpc>
              <a:spcBef>
                <a:spcPct val="0"/>
              </a:spcBef>
              <a:buFontTx/>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1. High conductivity over a wide temperature range;.</a:t>
            </a:r>
          </a:p>
          <a:p>
            <a:pPr indent="0" fontAlgn="auto">
              <a:lnSpc>
                <a:spcPct val="150000"/>
              </a:lnSpc>
              <a:spcBef>
                <a:spcPct val="0"/>
              </a:spcBef>
              <a:buFontTx/>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2. The liquid range is wide, and it is liquid in the range of 80~100℃ under normal conditions;.</a:t>
            </a:r>
          </a:p>
          <a:p>
            <a:pPr indent="0" fontAlgn="auto">
              <a:lnSpc>
                <a:spcPct val="150000"/>
              </a:lnSpc>
              <a:spcBef>
                <a:spcPct val="0"/>
              </a:spcBef>
              <a:buFontTx/>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3. Good chemical stability, not reactive with active substance, current collector, diaphragm, etc.;</a:t>
            </a:r>
          </a:p>
          <a:p>
            <a:pPr indent="0" fontAlgn="auto">
              <a:lnSpc>
                <a:spcPct val="150000"/>
              </a:lnSpc>
              <a:spcBef>
                <a:spcPct val="0"/>
              </a:spcBef>
              <a:buFontTx/>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 4. Good compatibility with electrode material, which can form a stable and effective passivation film;.</a:t>
            </a:r>
          </a:p>
          <a:p>
            <a:pPr indent="0" fontAlgn="auto">
              <a:lnSpc>
                <a:spcPct val="150000"/>
              </a:lnSpc>
              <a:spcBef>
                <a:spcPct val="0"/>
              </a:spcBef>
              <a:buFontTx/>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5. Good electrochemical stability and high decomposition voltage;.</a:t>
            </a:r>
          </a:p>
          <a:p>
            <a:pPr indent="0" fontAlgn="auto">
              <a:lnSpc>
                <a:spcPct val="150000"/>
              </a:lnSpc>
              <a:spcBef>
                <a:spcPct val="0"/>
              </a:spcBef>
              <a:buFontTx/>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6. Flash point, high ignition point, good safety.</a:t>
            </a:r>
          </a:p>
          <a:p>
            <a:pPr marL="342900" indent="-342900">
              <a:lnSpc>
                <a:spcPct val="200000"/>
              </a:lnSpc>
              <a:spcBef>
                <a:spcPct val="0"/>
              </a:spcBef>
              <a:buFontTx/>
              <a:buAutoNum type="arabicPeriod"/>
            </a:pP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TextBox 5"/>
          <p:cNvSpPr txBox="1"/>
          <p:nvPr/>
        </p:nvSpPr>
        <p:spPr>
          <a:xfrm>
            <a:off x="737356" y="642918"/>
            <a:ext cx="4773295"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Four key Materials-electrolyte</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910630" y="1442810"/>
            <a:ext cx="5293995" cy="706755"/>
          </a:xfrm>
          <a:prstGeom prst="rect">
            <a:avLst/>
          </a:prstGeom>
        </p:spPr>
        <p:txBody>
          <a:bodyPr wrap="none">
            <a:spAutoFit/>
          </a:bodyPr>
          <a:lstStyle/>
          <a:p>
            <a:pPr algn="l"/>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lt"/>
              </a:rPr>
              <a:t>Electrolyte characteristics requirements:</a:t>
            </a:r>
          </a:p>
          <a:p>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7" name="图片 6" descr="b89932edc99e2524e893659d3b7843f.jpg"/>
          <p:cNvPicPr>
            <a:picLocks noChangeAspect="1"/>
          </p:cNvPicPr>
          <p:nvPr/>
        </p:nvPicPr>
        <p:blipFill>
          <a:blip r:embed="rId4" cstate="print"/>
          <a:stretch>
            <a:fillRect/>
          </a:stretch>
        </p:blipFill>
        <p:spPr>
          <a:xfrm>
            <a:off x="9695606" y="548680"/>
            <a:ext cx="2141378" cy="14401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4314643"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Composition of electrolyte</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graphicFrame>
        <p:nvGraphicFramePr>
          <p:cNvPr id="4" name="图示 3"/>
          <p:cNvGraphicFramePr/>
          <p:nvPr/>
        </p:nvGraphicFramePr>
        <p:xfrm>
          <a:off x="513715" y="1424940"/>
          <a:ext cx="7053580" cy="5028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图示 5"/>
          <p:cNvGraphicFramePr/>
          <p:nvPr/>
        </p:nvGraphicFramePr>
        <p:xfrm>
          <a:off x="7732395" y="1959610"/>
          <a:ext cx="4833620" cy="36099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7" name="图片 6" descr="b89932edc99e2524e893659d3b7843f.jpg"/>
          <p:cNvPicPr>
            <a:picLocks noChangeAspect="1"/>
          </p:cNvPicPr>
          <p:nvPr/>
        </p:nvPicPr>
        <p:blipFill>
          <a:blip r:embed="rId14" cstate="print"/>
          <a:stretch>
            <a:fillRect/>
          </a:stretch>
        </p:blipFill>
        <p:spPr>
          <a:xfrm>
            <a:off x="9695606" y="548680"/>
            <a:ext cx="2141378" cy="14401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350" y="337354"/>
            <a:ext cx="11667366" cy="642942"/>
          </a:xfrm>
          <a:prstGeom prst="rect">
            <a:avLst/>
          </a:prstGeom>
          <a:noFill/>
          <a:ln w="9525">
            <a:noFill/>
            <a:miter lim="800000"/>
            <a:headEnd/>
            <a:tailEnd/>
          </a:ln>
          <a:effectLst/>
        </p:spPr>
      </p:pic>
      <p:sp>
        <p:nvSpPr>
          <p:cNvPr id="36" name="TextBox 5"/>
          <p:cNvSpPr txBox="1"/>
          <p:nvPr/>
        </p:nvSpPr>
        <p:spPr>
          <a:xfrm>
            <a:off x="766614" y="336972"/>
            <a:ext cx="4518416"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electrolyte solvent selection</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Text Box 2"/>
          <p:cNvSpPr txBox="1">
            <a:spLocks noChangeArrowheads="1"/>
          </p:cNvSpPr>
          <p:nvPr/>
        </p:nvSpPr>
        <p:spPr bwMode="auto">
          <a:xfrm>
            <a:off x="6350" y="1313815"/>
            <a:ext cx="1176909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auto">
              <a:spcBef>
                <a:spcPct val="0"/>
              </a:spcBef>
              <a:buClrTx/>
              <a:buSzTx/>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The organic solvent should be lazy to the electrode, and there should be no electrochemical reaction with the positive and negative electrodes in the charge and discharge process of the battery, and the stability is good. </a:t>
            </a:r>
          </a:p>
          <a:p>
            <a:pPr marL="342900" indent="-342900" fontAlgn="auto">
              <a:spcBef>
                <a:spcPct val="0"/>
              </a:spcBef>
              <a:buClrTx/>
              <a:buSzTx/>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Organic solvents should have high dielectric constant and small viscosity to make lithium salt have high solubility and high conductivity. </a:t>
            </a:r>
          </a:p>
          <a:p>
            <a:pPr marL="342900" indent="-342900" fontAlgn="auto">
              <a:spcBef>
                <a:spcPct val="0"/>
              </a:spcBef>
              <a:buClrTx/>
              <a:buSzTx/>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The melting point is low, the boiling point is high, and the vapor is low, so that the working temperature range is wide. </a:t>
            </a:r>
          </a:p>
          <a:p>
            <a:pPr marL="342900" indent="-342900" fontAlgn="auto">
              <a:spcBef>
                <a:spcPct val="0"/>
              </a:spcBef>
              <a:buClrTx/>
              <a:buSzTx/>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The electrode has good compatibility with the electrode material, and the electrode can show excellent electrochemical performance in the electrolyte. </a:t>
            </a:r>
          </a:p>
          <a:p>
            <a:pPr marL="342900" indent="-342900" fontAlgn="auto">
              <a:spcBef>
                <a:spcPct val="0"/>
              </a:spcBef>
              <a:buClrTx/>
              <a:buSzTx/>
              <a:buFont typeface="Wingdings" panose="05000000000000000000" pitchFamily="2" charset="2"/>
              <a:buChar char="n"/>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Battery cycle efficiency, cost, environmental factors and other considerations.</a:t>
            </a:r>
          </a:p>
          <a:p>
            <a:pPr marL="342900" indent="-342900">
              <a:lnSpc>
                <a:spcPct val="150000"/>
              </a:lnSpc>
              <a:spcBef>
                <a:spcPct val="0"/>
              </a:spcBef>
              <a:buClrTx/>
              <a:buSzTx/>
              <a:buFont typeface="Wingdings" panose="05000000000000000000" pitchFamily="2" charset="2"/>
              <a:buChar char="n"/>
            </a:pP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TextBox 3"/>
          <p:cNvSpPr txBox="1">
            <a:spLocks noChangeArrowheads="1"/>
          </p:cNvSpPr>
          <p:nvPr/>
        </p:nvSpPr>
        <p:spPr bwMode="auto">
          <a:xfrm>
            <a:off x="766614" y="980728"/>
            <a:ext cx="5861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a:spcBef>
                <a:spcPct val="0"/>
              </a:spcBef>
              <a:buNone/>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organic solvent selection criteria</a:t>
            </a:r>
          </a:p>
          <a:p>
            <a:pPr marL="0" indent="0">
              <a:spcBef>
                <a:spcPct val="0"/>
              </a:spcBef>
              <a:buNone/>
            </a:pP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8" name="表格 7"/>
          <p:cNvGraphicFramePr>
            <a:graphicFrameLocks noGrp="1"/>
          </p:cNvGraphicFramePr>
          <p:nvPr>
            <p:custDataLst>
              <p:tags r:id="rId1"/>
            </p:custDataLst>
          </p:nvPr>
        </p:nvGraphicFramePr>
        <p:xfrm>
          <a:off x="100330" y="2644775"/>
          <a:ext cx="11769725" cy="4083685"/>
        </p:xfrm>
        <a:graphic>
          <a:graphicData uri="http://schemas.openxmlformats.org/drawingml/2006/table">
            <a:tbl>
              <a:tblPr firstRow="1" bandRow="1">
                <a:tableStyleId>{5940675A-B579-460E-94D1-54222C63F5DA}</a:tableStyleId>
              </a:tblPr>
              <a:tblGrid>
                <a:gridCol w="1635760">
                  <a:extLst>
                    <a:ext uri="{9D8B030D-6E8A-4147-A177-3AD203B41FA5}">
                      <a16:colId xmlns:a16="http://schemas.microsoft.com/office/drawing/2014/main" val="20000"/>
                    </a:ext>
                  </a:extLst>
                </a:gridCol>
                <a:gridCol w="10133965">
                  <a:extLst>
                    <a:ext uri="{9D8B030D-6E8A-4147-A177-3AD203B41FA5}">
                      <a16:colId xmlns:a16="http://schemas.microsoft.com/office/drawing/2014/main" val="20001"/>
                    </a:ext>
                  </a:extLst>
                </a:gridCol>
              </a:tblGrid>
              <a:tr h="360680">
                <a:tc>
                  <a:txBody>
                    <a:bodyPr/>
                    <a:lstStyle/>
                    <a:p>
                      <a:pPr algn="ct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dissolvant</a:t>
                      </a:r>
                    </a:p>
                  </a:txBody>
                  <a:tcPr marL="121920" marR="121920" anchor="ctr"/>
                </a:tc>
                <a:tc>
                  <a:txBody>
                    <a:bodyPr/>
                    <a:lstStyle/>
                    <a:p>
                      <a:pPr algn="ct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Common solvent characteristics</a:t>
                      </a:r>
                    </a:p>
                  </a:txBody>
                  <a:tcPr marL="121920" marR="121920" anchor="ctr"/>
                </a:tc>
                <a:extLst>
                  <a:ext uri="{0D108BD9-81ED-4DB2-BD59-A6C34878D82A}">
                    <a16:rowId xmlns:a16="http://schemas.microsoft.com/office/drawing/2014/main" val="10000"/>
                  </a:ext>
                </a:extLst>
              </a:tr>
              <a:tr h="518160">
                <a:tc>
                  <a:txBody>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EC</a:t>
                      </a:r>
                    </a:p>
                  </a:txBody>
                  <a:tcPr marL="121920" marR="1219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sz="1200" dirty="0">
                          <a:latin typeface="微软雅黑" panose="020B0503020204020204" pitchFamily="34" charset="-122"/>
                          <a:ea typeface="微软雅黑" panose="020B0503020204020204" pitchFamily="34" charset="-122"/>
                          <a:cs typeface="Times New Roman" panose="02020603050405020304" pitchFamily="18" charset="0"/>
                        </a:rPr>
                        <a:t>High dielectric constant, strong ability to dissociate lithium salt, high viscosity, high density, high melting, high boiling point, good high temperature properties</a:t>
                      </a:r>
                    </a:p>
                  </a:txBody>
                  <a:tcPr marL="121920" marR="121920" anchor="ctr"/>
                </a:tc>
                <a:extLst>
                  <a:ext uri="{0D108BD9-81ED-4DB2-BD59-A6C34878D82A}">
                    <a16:rowId xmlns:a16="http://schemas.microsoft.com/office/drawing/2014/main" val="10001"/>
                  </a:ext>
                </a:extLst>
              </a:tr>
              <a:tr h="944880">
                <a:tc>
                  <a:txBody>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DMC</a:t>
                      </a:r>
                    </a:p>
                  </a:txBody>
                  <a:tcPr marL="121920" marR="1219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The viscosity is the lowest, the melting point is slightly higher, but the boiling point is low, so the performance at room temperature is good, but the performance at high and low temperature is not ideal. The conductivity and wettability of carbonate solvent are the best. It is often used in volume type, multiplier type and cylindrical electrolyte.</a:t>
                      </a:r>
                    </a:p>
                  </a:txBody>
                  <a:tcPr marL="121920" marR="121920" anchor="ctr"/>
                </a:tc>
                <a:extLst>
                  <a:ext uri="{0D108BD9-81ED-4DB2-BD59-A6C34878D82A}">
                    <a16:rowId xmlns:a16="http://schemas.microsoft.com/office/drawing/2014/main" val="10002"/>
                  </a:ext>
                </a:extLst>
              </a:tr>
              <a:tr h="918845">
                <a:tc>
                  <a:txBody>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EMC</a:t>
                      </a:r>
                    </a:p>
                  </a:txBody>
                  <a:tcPr marL="121920" marR="1219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The viscosity is only higher than DMC, the melting point is low (-55°C), the boiling point is (108°C), the low temperature performance is better, and the high temperature performance is taken into account. Electrical conductivity and wettability between DMC and DEC, often used in capacity type, rate type electrolyte.</a:t>
                      </a:r>
                    </a:p>
                  </a:txBody>
                  <a:tcPr marL="121920" marR="121920" anchor="ctr"/>
                </a:tc>
                <a:extLst>
                  <a:ext uri="{0D108BD9-81ED-4DB2-BD59-A6C34878D82A}">
                    <a16:rowId xmlns:a16="http://schemas.microsoft.com/office/drawing/2014/main" val="10003"/>
                  </a:ext>
                </a:extLst>
              </a:tr>
              <a:tr h="518160">
                <a:tc>
                  <a:txBody>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DEC</a:t>
                      </a:r>
                    </a:p>
                  </a:txBody>
                  <a:tcPr marL="121920" marR="1219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The melting point (- 43 ℃) boiling point (126 ≤ 127 ℃) is only lower than that of EC,PC, at high temperature, and its conductivity and wettability are worse than those of DMC,EMC. It is often used in high temperature electrolyte.</a:t>
                      </a:r>
                    </a:p>
                  </a:txBody>
                  <a:tcPr marL="121920" marR="121920" anchor="ctr"/>
                </a:tc>
                <a:extLst>
                  <a:ext uri="{0D108BD9-81ED-4DB2-BD59-A6C34878D82A}">
                    <a16:rowId xmlns:a16="http://schemas.microsoft.com/office/drawing/2014/main" val="10004"/>
                  </a:ext>
                </a:extLst>
              </a:tr>
              <a:tr h="518160">
                <a:tc>
                  <a:txBody>
                    <a:bodyPr/>
                    <a:lstStyle/>
                    <a:p>
                      <a:pPr algn="ct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PC</a:t>
                      </a:r>
                    </a:p>
                  </a:txBody>
                  <a:tcPr marL="121920" marR="1219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The dielectric constant is high, the ability to dissociate lithium salt is strong, the melting point (- 49 ℃) boiling point (242 ℃), the high and low temperature properties are taken into account, but the viscosity is on the high side, which is only lower than EC, which is not conducive to infiltration. When the content is large, it will have an effect on the cyclic properties of natural graphite.</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5"/>
                  </a:ext>
                </a:extLst>
              </a:tr>
            </a:tbl>
          </a:graphicData>
        </a:graphic>
      </p:graphicFrame>
      <p:sp>
        <p:nvSpPr>
          <p:cNvPr id="10" name="Text Box 6"/>
          <p:cNvSpPr txBox="1">
            <a:spLocks noChangeArrowheads="1"/>
          </p:cNvSpPr>
          <p:nvPr/>
        </p:nvSpPr>
        <p:spPr bwMode="auto">
          <a:xfrm>
            <a:off x="3286895" y="-135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 y="439400"/>
            <a:ext cx="11667366" cy="642942"/>
          </a:xfrm>
          <a:prstGeom prst="rect">
            <a:avLst/>
          </a:prstGeom>
          <a:noFill/>
          <a:ln w="9525">
            <a:noFill/>
            <a:miter lim="800000"/>
            <a:headEnd/>
            <a:tailEnd/>
          </a:ln>
          <a:effectLst/>
        </p:spPr>
      </p:pic>
      <p:sp>
        <p:nvSpPr>
          <p:cNvPr id="36" name="TextBox 5"/>
          <p:cNvSpPr txBox="1"/>
          <p:nvPr/>
        </p:nvSpPr>
        <p:spPr>
          <a:xfrm>
            <a:off x="737356" y="478453"/>
            <a:ext cx="758571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the type of the organic solvent in the electrolyte</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graphicFrame>
        <p:nvGraphicFramePr>
          <p:cNvPr id="7" name="表格 6"/>
          <p:cNvGraphicFramePr>
            <a:graphicFrameLocks noGrp="1"/>
          </p:cNvGraphicFramePr>
          <p:nvPr>
            <p:custDataLst>
              <p:tags r:id="rId1"/>
            </p:custDataLst>
          </p:nvPr>
        </p:nvGraphicFramePr>
        <p:xfrm>
          <a:off x="175333" y="1199922"/>
          <a:ext cx="11839173" cy="5351375"/>
        </p:xfrm>
        <a:graphic>
          <a:graphicData uri="http://schemas.openxmlformats.org/drawingml/2006/table">
            <a:tbl>
              <a:tblPr firstRow="1" bandRow="1">
                <a:tableStyleId>{5940675A-B579-460E-94D1-54222C63F5DA}</a:tableStyleId>
              </a:tblPr>
              <a:tblGrid>
                <a:gridCol w="1638935">
                  <a:extLst>
                    <a:ext uri="{9D8B030D-6E8A-4147-A177-3AD203B41FA5}">
                      <a16:colId xmlns:a16="http://schemas.microsoft.com/office/drawing/2014/main" val="20000"/>
                    </a:ext>
                  </a:extLst>
                </a:gridCol>
                <a:gridCol w="1247140">
                  <a:extLst>
                    <a:ext uri="{9D8B030D-6E8A-4147-A177-3AD203B41FA5}">
                      <a16:colId xmlns:a16="http://schemas.microsoft.com/office/drawing/2014/main" val="20001"/>
                    </a:ext>
                  </a:extLst>
                </a:gridCol>
                <a:gridCol w="1235075">
                  <a:extLst>
                    <a:ext uri="{9D8B030D-6E8A-4147-A177-3AD203B41FA5}">
                      <a16:colId xmlns:a16="http://schemas.microsoft.com/office/drawing/2014/main" val="20002"/>
                    </a:ext>
                  </a:extLst>
                </a:gridCol>
                <a:gridCol w="1278781">
                  <a:extLst>
                    <a:ext uri="{9D8B030D-6E8A-4147-A177-3AD203B41FA5}">
                      <a16:colId xmlns:a16="http://schemas.microsoft.com/office/drawing/2014/main" val="20003"/>
                    </a:ext>
                  </a:extLst>
                </a:gridCol>
                <a:gridCol w="1604047">
                  <a:extLst>
                    <a:ext uri="{9D8B030D-6E8A-4147-A177-3AD203B41FA5}">
                      <a16:colId xmlns:a16="http://schemas.microsoft.com/office/drawing/2014/main" val="20004"/>
                    </a:ext>
                  </a:extLst>
                </a:gridCol>
                <a:gridCol w="952567">
                  <a:extLst>
                    <a:ext uri="{9D8B030D-6E8A-4147-A177-3AD203B41FA5}">
                      <a16:colId xmlns:a16="http://schemas.microsoft.com/office/drawing/2014/main" val="20005"/>
                    </a:ext>
                  </a:extLst>
                </a:gridCol>
                <a:gridCol w="866140">
                  <a:extLst>
                    <a:ext uri="{9D8B030D-6E8A-4147-A177-3AD203B41FA5}">
                      <a16:colId xmlns:a16="http://schemas.microsoft.com/office/drawing/2014/main" val="20006"/>
                    </a:ext>
                  </a:extLst>
                </a:gridCol>
                <a:gridCol w="1513443">
                  <a:extLst>
                    <a:ext uri="{9D8B030D-6E8A-4147-A177-3AD203B41FA5}">
                      <a16:colId xmlns:a16="http://schemas.microsoft.com/office/drawing/2014/main" val="20007"/>
                    </a:ext>
                  </a:extLst>
                </a:gridCol>
                <a:gridCol w="1503045">
                  <a:extLst>
                    <a:ext uri="{9D8B030D-6E8A-4147-A177-3AD203B41FA5}">
                      <a16:colId xmlns:a16="http://schemas.microsoft.com/office/drawing/2014/main" val="20008"/>
                    </a:ext>
                  </a:extLst>
                </a:gridCol>
              </a:tblGrid>
              <a:tr h="35408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product name</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molecular formula</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formula weight</a:t>
                      </a:r>
                    </a:p>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(g/mol)</a:t>
                      </a:r>
                      <a:endParaRPr lang="zh-CN" altLang="en-US" sz="1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dielectric constant</a:t>
                      </a:r>
                    </a:p>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E/(c/</a:t>
                      </a:r>
                      <a:r>
                        <a:rPr lang="en-US" altLang="zh-CN" sz="1000" dirty="0" err="1">
                          <a:latin typeface="微软雅黑" panose="020B0503020204020204" pitchFamily="34" charset="-122"/>
                          <a:ea typeface="微软雅黑" panose="020B0503020204020204" pitchFamily="34" charset="-122"/>
                          <a:cs typeface="Times New Roman" panose="02020603050405020304" pitchFamily="18" charset="0"/>
                        </a:rPr>
                        <a:t>v.m</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viscosity</a:t>
                      </a:r>
                    </a:p>
                    <a:p>
                      <a:pPr algn="ctr"/>
                      <a:r>
                        <a:rPr lang="el-GR" altLang="zh-CN" sz="1000" dirty="0">
                          <a:latin typeface="微软雅黑" panose="020B0503020204020204" pitchFamily="34" charset="-122"/>
                          <a:ea typeface="微软雅黑" panose="020B0503020204020204" pitchFamily="34" charset="-122"/>
                          <a:cs typeface="Times New Roman" panose="02020603050405020304" pitchFamily="18" charset="0"/>
                        </a:rPr>
                        <a:t>η</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/(mPa*s)25</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 melting point</a:t>
                      </a:r>
                    </a:p>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T/</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 boiling point</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T/</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density </a:t>
                      </a:r>
                      <a:r>
                        <a:rPr lang="el-GR" altLang="zh-CN" sz="1000" dirty="0">
                          <a:latin typeface="微软雅黑" panose="020B0503020204020204" pitchFamily="34" charset="-122"/>
                          <a:ea typeface="微软雅黑" panose="020B0503020204020204" pitchFamily="34" charset="-122"/>
                          <a:cs typeface="Times New Roman" panose="02020603050405020304" pitchFamily="18" charset="0"/>
                        </a:rPr>
                        <a:t>ρ</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a:t>
                      </a:r>
                    </a:p>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(g*cm</a:t>
                      </a:r>
                      <a:r>
                        <a:rPr lang="en-US" altLang="zh-CN" sz="1000" baseline="30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)20</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surface</a:t>
                      </a:r>
                    </a:p>
                  </a:txBody>
                  <a:tcPr marL="121920" marR="121920" anchor="ctr"/>
                </a:tc>
                <a:extLst>
                  <a:ext uri="{0D108BD9-81ED-4DB2-BD59-A6C34878D82A}">
                    <a16:rowId xmlns:a16="http://schemas.microsoft.com/office/drawing/2014/main" val="10000"/>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Ethylene carbonate</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(EC)</a:t>
                      </a:r>
                      <a:endParaRPr lang="zh-CN" altLang="en-US" sz="1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88.06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89.6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1.86(40</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36.4</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238.0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1.3214</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white crystal</a:t>
                      </a:r>
                    </a:p>
                  </a:txBody>
                  <a:tcPr marL="121920" marR="121920" anchor="ctr"/>
                </a:tc>
                <a:extLst>
                  <a:ext uri="{0D108BD9-81ED-4DB2-BD59-A6C34878D82A}">
                    <a16:rowId xmlns:a16="http://schemas.microsoft.com/office/drawing/2014/main" val="10001"/>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propylene carbonate（</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PC</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103.09</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66.1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2.513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-49</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242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1.198</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2"/>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Dimethyl carbonate（</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DMC</a:t>
                      </a: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90.08 </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3.108 </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0.5805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4.6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90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1.0632</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3"/>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diethyl carbonate(DEC)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p>
                  </a:txBody>
                  <a:tcPr marL="121920" marR="121920" anchor="ctr"/>
                </a:tc>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118.1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2.82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0.748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-43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126.8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0.9693</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4"/>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 Ethyl carbonate( EMC)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8</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104.10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2.4</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0.65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-55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1.007</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5"/>
                  </a:ext>
                </a:extLst>
              </a:tr>
              <a:tr h="361315">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propylene carbonate(MPC)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5</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118.13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0.78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-43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130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0.98</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6"/>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γ-butyrolactone(GBL)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86.09</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39.1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1.73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-43.5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204.0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1.1254</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7"/>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Methyl formate(MF)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60.05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8.90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0.328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-99</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31.75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0.9664</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8"/>
                  </a:ext>
                </a:extLst>
              </a:tr>
              <a:tr h="374015">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Methyl formate(EF)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74.08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7.16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0.358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-79.6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54.31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0.9153</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09"/>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Methyl acetate(MA)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74.08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6.68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0.364</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-98.1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56.3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0.9279</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10"/>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acetic acid Ethyl(EA)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8</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88.11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6.02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0.426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-84.0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77.1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0.8946</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11"/>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Ethyl propionate(EP)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5</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102.1</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5.65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0.502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-73.8</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99</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0.8842</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12"/>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Methyl butyrate(MB)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5</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5.5</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-84</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103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0.98</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13"/>
                  </a:ext>
                </a:extLst>
              </a:tr>
              <a:tr h="324000">
                <a:tc>
                  <a:txBody>
                    <a:bodyPr/>
                    <a:lstStyle/>
                    <a:p>
                      <a:pPr algn="ct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Ethyl butyrate(EB) </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C</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H</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12</a:t>
                      </a: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000" baseline="-25000" dirty="0">
                          <a:latin typeface="微软雅黑" panose="020B0503020204020204" pitchFamily="34" charset="-122"/>
                          <a:ea typeface="微软雅黑" panose="020B0503020204020204" pitchFamily="34" charset="-122"/>
                          <a:cs typeface="Times New Roman" panose="02020603050405020304" pitchFamily="18" charset="0"/>
                        </a:rPr>
                        <a:t>2</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116.16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5.10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0.613</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-98.0</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121.6</a:t>
                      </a:r>
                    </a:p>
                  </a:txBody>
                  <a:tcPr marL="121920" marR="121920" anchor="ctr"/>
                </a:tc>
                <a:tc>
                  <a:txBody>
                    <a:bodyPr/>
                    <a:lstStyle/>
                    <a:p>
                      <a:pPr algn="ctr"/>
                      <a:r>
                        <a:rPr lang="en-US" altLang="zh-CN" sz="1000" dirty="0">
                          <a:latin typeface="微软雅黑" panose="020B0503020204020204" pitchFamily="34" charset="-122"/>
                          <a:ea typeface="微软雅黑" panose="020B0503020204020204" pitchFamily="34" charset="-122"/>
                          <a:cs typeface="Times New Roman" panose="02020603050405020304" pitchFamily="18" charset="0"/>
                        </a:rPr>
                        <a:t>0.8739</a:t>
                      </a:r>
                    </a:p>
                  </a:txBody>
                  <a:tcPr marL="121920" marR="1219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dirty="0">
                          <a:latin typeface="微软雅黑" panose="020B0503020204020204" pitchFamily="34" charset="-122"/>
                          <a:ea typeface="微软雅黑" panose="020B0503020204020204" pitchFamily="34" charset="-122"/>
                          <a:cs typeface="Times New Roman" panose="02020603050405020304" pitchFamily="18" charset="0"/>
                        </a:rPr>
                        <a:t>transparency liquid</a:t>
                      </a:r>
                    </a:p>
                  </a:txBody>
                  <a:tcPr marL="121920" marR="121920" anchor="ctr"/>
                </a:tc>
                <a:extLst>
                  <a:ext uri="{0D108BD9-81ED-4DB2-BD59-A6C34878D82A}">
                    <a16:rowId xmlns:a16="http://schemas.microsoft.com/office/drawing/2014/main" val="10014"/>
                  </a:ext>
                </a:extLst>
              </a:tr>
            </a:tbl>
          </a:graphicData>
        </a:graphic>
      </p:graphicFrame>
      <p:sp>
        <p:nvSpPr>
          <p:cNvPr id="8"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356" y="253980"/>
            <a:ext cx="11667366" cy="642942"/>
          </a:xfrm>
          <a:prstGeom prst="rect">
            <a:avLst/>
          </a:prstGeom>
          <a:noFill/>
          <a:ln w="9525">
            <a:noFill/>
            <a:miter lim="800000"/>
            <a:headEnd/>
            <a:tailEnd/>
          </a:ln>
          <a:effectLst/>
        </p:spPr>
      </p:pic>
      <p:sp>
        <p:nvSpPr>
          <p:cNvPr id="36" name="TextBox 5"/>
          <p:cNvSpPr txBox="1"/>
          <p:nvPr/>
        </p:nvSpPr>
        <p:spPr>
          <a:xfrm>
            <a:off x="766566" y="347643"/>
            <a:ext cx="6366486" cy="830997"/>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Selection of electrolyte and Lithium Salt</a:t>
            </a:r>
          </a:p>
          <a:p>
            <a:endParaRPr lang="en-US" altLang="zh-CN"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Text Box 2"/>
          <p:cNvSpPr txBox="1">
            <a:spLocks noChangeArrowheads="1"/>
          </p:cNvSpPr>
          <p:nvPr/>
        </p:nvSpPr>
        <p:spPr bwMode="auto">
          <a:xfrm>
            <a:off x="327660" y="1125855"/>
            <a:ext cx="11536045"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spcBef>
                <a:spcPct val="0"/>
              </a:spcBef>
              <a:buClrTx/>
              <a:buSzTx/>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 The lithium salt has high solubility in the organic solvent, the association degree is small, and the lithium salt is easy to dissociate to ensure that the electrolyte has higher electrical conductivity; </a:t>
            </a:r>
          </a:p>
          <a:p>
            <a:pPr marL="342900" indent="-342900" fontAlgn="auto">
              <a:spcBef>
                <a:spcPct val="0"/>
              </a:spcBef>
              <a:buClrTx/>
              <a:buSzTx/>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2.the anion has higher oxidation and reduction stability, the stability is good in the electrolyte, and the reduction product is beneficial to the formation of the electrode passivation film; </a:t>
            </a:r>
          </a:p>
          <a:p>
            <a:pPr marL="342900" indent="-342900">
              <a:spcBef>
                <a:spcPct val="0"/>
              </a:spcBef>
              <a:buClrTx/>
              <a:buSzTx/>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3. has good environmental affinity, and the decomposition product is small in environmental pollution; </a:t>
            </a:r>
          </a:p>
          <a:p>
            <a:pPr marL="342900" indent="-342900">
              <a:spcBef>
                <a:spcPct val="0"/>
              </a:spcBef>
              <a:buClrTx/>
              <a:buSzTx/>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4.Is easy to prepare and purify, and has low production cost.</a:t>
            </a:r>
          </a:p>
        </p:txBody>
      </p:sp>
      <p:sp>
        <p:nvSpPr>
          <p:cNvPr id="9" name="TextBox 3"/>
          <p:cNvSpPr txBox="1">
            <a:spLocks noChangeArrowheads="1"/>
          </p:cNvSpPr>
          <p:nvPr/>
        </p:nvSpPr>
        <p:spPr bwMode="auto">
          <a:xfrm>
            <a:off x="348149" y="817910"/>
            <a:ext cx="43201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华文楷体" panose="02010600040101010101" pitchFamily="2" charset="-122"/>
                <a:ea typeface="华文楷体" panose="02010600040101010101" pitchFamily="2" charset="-122"/>
              </a:defRPr>
            </a:lvl1pPr>
            <a:lvl2pPr marL="742950" indent="-285750">
              <a:spcBef>
                <a:spcPct val="20000"/>
              </a:spcBef>
              <a:buFont typeface="Arial" panose="020B0604020202020204" pitchFamily="34" charset="0"/>
              <a:buChar char="–"/>
              <a:defRPr sz="2800">
                <a:solidFill>
                  <a:schemeClr val="tx1"/>
                </a:solidFill>
                <a:latin typeface="华文楷体" panose="02010600040101010101" pitchFamily="2" charset="-122"/>
                <a:ea typeface="华文楷体" panose="02010600040101010101" pitchFamily="2" charset="-122"/>
              </a:defRPr>
            </a:lvl2pPr>
            <a:lvl3pPr marL="1143000" indent="-228600">
              <a:spcBef>
                <a:spcPct val="20000"/>
              </a:spcBef>
              <a:buFont typeface="Arial" panose="020B0604020202020204" pitchFamily="34" charset="0"/>
              <a:buChar char="•"/>
              <a:defRPr sz="2400">
                <a:solidFill>
                  <a:schemeClr val="tx1"/>
                </a:solidFill>
                <a:latin typeface="华文楷体" panose="02010600040101010101" pitchFamily="2" charset="-122"/>
                <a:ea typeface="华文楷体" panose="02010600040101010101" pitchFamily="2" charset="-122"/>
              </a:defRPr>
            </a:lvl3pPr>
            <a:lvl4pPr marL="16002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4pPr>
            <a:lvl5pPr marL="2057400" indent="-228600">
              <a:spcBef>
                <a:spcPct val="20000"/>
              </a:spcBef>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华文楷体" panose="02010600040101010101" pitchFamily="2" charset="-122"/>
                <a:ea typeface="华文楷体" panose="02010600040101010101" pitchFamily="2" charset="-122"/>
              </a:defRPr>
            </a:lvl9pPr>
          </a:lstStyle>
          <a:p>
            <a:pPr marL="0" indent="0">
              <a:spcBef>
                <a:spcPct val="0"/>
              </a:spcBef>
              <a:buNone/>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Lithium salt selection criteria</a:t>
            </a:r>
          </a:p>
          <a:p>
            <a:pPr marL="0" indent="0">
              <a:spcBef>
                <a:spcPct val="0"/>
              </a:spcBef>
              <a:buNone/>
            </a:pP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0" name="表格 9"/>
          <p:cNvGraphicFramePr>
            <a:graphicFrameLocks noGrp="1"/>
          </p:cNvGraphicFramePr>
          <p:nvPr>
            <p:custDataLst>
              <p:tags r:id="rId1"/>
            </p:custDataLst>
          </p:nvPr>
        </p:nvGraphicFramePr>
        <p:xfrm>
          <a:off x="327025" y="2509520"/>
          <a:ext cx="11536680" cy="4286716"/>
        </p:xfrm>
        <a:graphic>
          <a:graphicData uri="http://schemas.openxmlformats.org/drawingml/2006/table">
            <a:tbl>
              <a:tblPr firstRow="1" bandRow="1">
                <a:tableStyleId>{5C22544A-7EE6-4342-B048-85BDC9FD1C3A}</a:tableStyleId>
              </a:tblPr>
              <a:tblGrid>
                <a:gridCol w="1275080">
                  <a:extLst>
                    <a:ext uri="{9D8B030D-6E8A-4147-A177-3AD203B41FA5}">
                      <a16:colId xmlns:a16="http://schemas.microsoft.com/office/drawing/2014/main" val="20000"/>
                    </a:ext>
                  </a:extLst>
                </a:gridCol>
                <a:gridCol w="6443345">
                  <a:extLst>
                    <a:ext uri="{9D8B030D-6E8A-4147-A177-3AD203B41FA5}">
                      <a16:colId xmlns:a16="http://schemas.microsoft.com/office/drawing/2014/main" val="20001"/>
                    </a:ext>
                  </a:extLst>
                </a:gridCol>
                <a:gridCol w="3818255">
                  <a:extLst>
                    <a:ext uri="{9D8B030D-6E8A-4147-A177-3AD203B41FA5}">
                      <a16:colId xmlns:a16="http://schemas.microsoft.com/office/drawing/2014/main" val="20002"/>
                    </a:ext>
                  </a:extLst>
                </a:gridCol>
              </a:tblGrid>
              <a:tr h="518160">
                <a:tc>
                  <a:txBody>
                    <a:bodyPr/>
                    <a:lstStyle/>
                    <a:p>
                      <a:pPr algn="ctr"/>
                      <a:r>
                        <a:rPr lang="zh-CN" altLang="en-US"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lithium salt species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2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advantage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disadvantage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44880">
                <a:tc>
                  <a:txBody>
                    <a:bodyPr/>
                    <a:lstStyle/>
                    <a:p>
                      <a:pPr algn="ctr"/>
                      <a:endParaRPr lang="en-US" altLang="zh-CN" sz="1400" b="1"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LiBF</a:t>
                      </a:r>
                      <a:r>
                        <a:rPr lang="en-US" altLang="zh-CN" sz="1400" b="1" baseline="-25000" dirty="0">
                          <a:latin typeface="微软雅黑" panose="020B0503020204020204" pitchFamily="34" charset="-122"/>
                          <a:ea typeface="微软雅黑" panose="020B0503020204020204" pitchFamily="34" charset="-122"/>
                          <a:cs typeface="Times New Roman" panose="02020603050405020304" pitchFamily="18" charset="0"/>
                        </a:rPr>
                        <a:t>4</a:t>
                      </a:r>
                      <a:endParaRPr lang="zh-CN" altLang="en-US" sz="1400" b="1" baseline="-25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sz="1200" dirty="0">
                          <a:latin typeface="微软雅黑" panose="020B0503020204020204" pitchFamily="34" charset="-122"/>
                          <a:ea typeface="微软雅黑" panose="020B0503020204020204" pitchFamily="34" charset="-122"/>
                          <a:cs typeface="Times New Roman" panose="02020603050405020304" pitchFamily="18" charset="0"/>
                        </a:rPr>
                        <a:t>The working temperature range is wide, the high temperature stability is good, and the low temperature performance is excellent. It can enhance the film forming ability of electrolyte to electrode and inhibit the corrosion of Al foil.</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The ion conductivity is low, which has great limitations and is often used in combination with lithium salt with high conductivity.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2097">
                <a:tc>
                  <a:txBody>
                    <a:bodyPr/>
                    <a:lstStyle/>
                    <a:p>
                      <a:pPr algn="ctr"/>
                      <a:endParaRPr lang="en-US" altLang="zh-CN" sz="1400" b="1"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LiPF</a:t>
                      </a:r>
                      <a:r>
                        <a:rPr lang="en-US" altLang="zh-CN" sz="1400" b="1" baseline="-25000" dirty="0">
                          <a:latin typeface="微软雅黑" panose="020B0503020204020204" pitchFamily="34" charset="-122"/>
                          <a:ea typeface="微软雅黑" panose="020B0503020204020204" pitchFamily="34" charset="-122"/>
                          <a:cs typeface="Times New Roman" panose="02020603050405020304" pitchFamily="18" charset="0"/>
                        </a:rPr>
                        <a:t>6</a:t>
                      </a:r>
                      <a:endParaRPr lang="zh-CN" altLang="en-US" sz="1400" b="1" baseline="-25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having suitable solubility and higher ionic conductivity in a non-aqueous solvent; </a:t>
                      </a:r>
                    </a:p>
                    <a:p>
                      <a:pPr marL="285750" indent="-285750">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 stable passivation film can be formed on the surface of the Al foil current collector; </a:t>
                      </a:r>
                    </a:p>
                    <a:p>
                      <a:pPr marL="285750" indent="-285750">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 stable SEI film can be formed on the surface of the graphite electrode by the co-carbonate solvent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The thermal stability is poor, and the decomposition reaction is easy to absorb water and hydrolyze.</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4558">
                <a:tc>
                  <a:txBody>
                    <a:bodyPr/>
                    <a:lstStyle/>
                    <a:p>
                      <a:pPr algn="ct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LiAsF</a:t>
                      </a:r>
                      <a:r>
                        <a:rPr lang="en-US" altLang="zh-CN" sz="1400" b="1" baseline="-25000" dirty="0">
                          <a:latin typeface="微软雅黑" panose="020B0503020204020204" pitchFamily="34" charset="-122"/>
                          <a:ea typeface="微软雅黑" panose="020B0503020204020204" pitchFamily="34" charset="-122"/>
                          <a:cs typeface="Times New Roman" panose="02020603050405020304" pitchFamily="18" charset="0"/>
                        </a:rPr>
                        <a:t>6</a:t>
                      </a:r>
                      <a:endParaRPr lang="zh-CN" altLang="en-US" sz="1400" b="1" baseline="-25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The comprehensive performance is better.</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Itundefineds too toxic.</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4558">
                <a:tc>
                  <a:txBody>
                    <a:bodyPr/>
                    <a:lstStyle/>
                    <a:p>
                      <a:pPr algn="ctr"/>
                      <a:r>
                        <a:rPr lang="en-US" altLang="zh-CN" sz="1400" b="1" dirty="0">
                          <a:latin typeface="微软雅黑" panose="020B0503020204020204" pitchFamily="34" charset="-122"/>
                          <a:ea typeface="微软雅黑" panose="020B0503020204020204" pitchFamily="34" charset="-122"/>
                          <a:cs typeface="Times New Roman" panose="02020603050405020304" pitchFamily="18" charset="0"/>
                        </a:rPr>
                        <a:t>LiClO</a:t>
                      </a:r>
                      <a:r>
                        <a:rPr lang="en-US" altLang="zh-CN" sz="1400" b="1" baseline="-25000" dirty="0">
                          <a:latin typeface="微软雅黑" panose="020B0503020204020204" pitchFamily="34" charset="-122"/>
                          <a:ea typeface="微软雅黑" panose="020B0503020204020204" pitchFamily="34" charset="-122"/>
                          <a:cs typeface="Times New Roman" panose="02020603050405020304" pitchFamily="18" charset="0"/>
                        </a:rPr>
                        <a:t>4</a:t>
                      </a:r>
                      <a:endParaRPr lang="zh-CN" altLang="en-US" sz="1400" b="1" baseline="-250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The comprehensive performance is better.</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Strong oxidation leads to low safety.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3327">
                <a:tc>
                  <a:txBody>
                    <a:bodyPr/>
                    <a:lstStyle/>
                    <a:p>
                      <a:pPr algn="ctr"/>
                      <a:r>
                        <a:rPr lang="en-US" altLang="zh-CN" sz="1400" b="1" dirty="0" err="1">
                          <a:latin typeface="微软雅黑" panose="020B0503020204020204" pitchFamily="34" charset="-122"/>
                          <a:ea typeface="微软雅黑" panose="020B0503020204020204" pitchFamily="34" charset="-122"/>
                          <a:cs typeface="Times New Roman" panose="02020603050405020304" pitchFamily="18" charset="0"/>
                        </a:rPr>
                        <a:t>LiBOB</a:t>
                      </a:r>
                      <a:endParaRPr lang="zh-CN" altLang="en-US" sz="1400" b="1"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sz="1200" dirty="0">
                          <a:latin typeface="微软雅黑" panose="020B0503020204020204" pitchFamily="34" charset="-122"/>
                          <a:ea typeface="微软雅黑" panose="020B0503020204020204" pitchFamily="34" charset="-122"/>
                          <a:cs typeface="Times New Roman" panose="02020603050405020304" pitchFamily="18" charset="0"/>
                        </a:rPr>
                        <a:t>It has high conductivity, wide electrochemical window, good thermal stability and good cycle stability. It has passivation and protection effect on positive Al foil collector.</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The solubility is low and it is almost insoluble in some solvents with low dielectric constant.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21000">
                <a:tc gridSpan="3">
                  <a:txBody>
                    <a:bodyPr/>
                    <a:lstStyle/>
                    <a:p>
                      <a:pPr algn="ct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 electrical conductivity：</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LiAsF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&gt;LiPF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&gt;LiClO</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&gt;LiBF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   oxidative resistance：</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LiAsF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&gt;LiPF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&gt;LiBF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&gt;LiClO</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    </a:t>
                      </a:r>
                    </a:p>
                    <a:p>
                      <a:pPr algn="ct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heat endurance：</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LiAsF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&gt;LiBF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&gt;LiClO</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4</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&gt;LiPF</a:t>
                      </a:r>
                      <a:r>
                        <a:rPr lang="en-US" altLang="zh-CN" sz="1200" baseline="-25000" dirty="0">
                          <a:latin typeface="微软雅黑" panose="020B0503020204020204" pitchFamily="34" charset="-122"/>
                          <a:ea typeface="微软雅黑" panose="020B0503020204020204" pitchFamily="34" charset="-122"/>
                          <a:cs typeface="Times New Roman" panose="02020603050405020304" pitchFamily="18" charset="0"/>
                        </a:rPr>
                        <a:t>6</a:t>
                      </a: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2" name="Text Box 6"/>
          <p:cNvSpPr txBox="1">
            <a:spLocks noChangeArrowheads="1"/>
          </p:cNvSpPr>
          <p:nvPr/>
        </p:nvSpPr>
        <p:spPr bwMode="auto">
          <a:xfrm>
            <a:off x="3286895" y="8808"/>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489839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Electric core-process road map</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8" name="组合 185"/>
          <p:cNvGrpSpPr/>
          <p:nvPr/>
        </p:nvGrpSpPr>
        <p:grpSpPr bwMode="auto">
          <a:xfrm>
            <a:off x="451485" y="1339215"/>
            <a:ext cx="11146155" cy="4074796"/>
            <a:chOff x="-10268" y="0"/>
            <a:chExt cx="8582796" cy="3929091"/>
          </a:xfrm>
        </p:grpSpPr>
        <p:sp>
          <p:nvSpPr>
            <p:cNvPr id="10" name="矩形 171"/>
            <p:cNvSpPr>
              <a:spLocks noChangeArrowheads="1"/>
            </p:cNvSpPr>
            <p:nvPr/>
          </p:nvSpPr>
          <p:spPr bwMode="auto">
            <a:xfrm>
              <a:off x="142844" y="0"/>
              <a:ext cx="714380" cy="57150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400" b="1">
                <a:solidFill>
                  <a:srgbClr val="FFFFFF"/>
                </a:solidFill>
                <a:latin typeface="宋体" panose="02010600030101010101" pitchFamily="2" charset="-122"/>
                <a:sym typeface="宋体" panose="02010600030101010101" pitchFamily="2" charset="-122"/>
              </a:endParaRPr>
            </a:p>
          </p:txBody>
        </p:sp>
        <p:grpSp>
          <p:nvGrpSpPr>
            <p:cNvPr id="11" name="组合 184"/>
            <p:cNvGrpSpPr/>
            <p:nvPr/>
          </p:nvGrpSpPr>
          <p:grpSpPr bwMode="auto">
            <a:xfrm>
              <a:off x="-10268" y="0"/>
              <a:ext cx="8582796" cy="3929091"/>
              <a:chOff x="-10268" y="0"/>
              <a:chExt cx="8582796" cy="3929091"/>
            </a:xfrm>
          </p:grpSpPr>
          <p:grpSp>
            <p:nvGrpSpPr>
              <p:cNvPr id="12" name="组合 200"/>
              <p:cNvGrpSpPr/>
              <p:nvPr/>
            </p:nvGrpSpPr>
            <p:grpSpPr bwMode="auto">
              <a:xfrm>
                <a:off x="142844" y="0"/>
                <a:ext cx="8429684" cy="3929091"/>
                <a:chOff x="0" y="0"/>
                <a:chExt cx="8429684" cy="3929091"/>
              </a:xfrm>
            </p:grpSpPr>
            <p:grpSp>
              <p:nvGrpSpPr>
                <p:cNvPr id="14" name="组合 65"/>
                <p:cNvGrpSpPr/>
                <p:nvPr/>
              </p:nvGrpSpPr>
              <p:grpSpPr bwMode="auto">
                <a:xfrm>
                  <a:off x="1000132" y="0"/>
                  <a:ext cx="857256" cy="690902"/>
                  <a:chOff x="0" y="0"/>
                  <a:chExt cx="3080934" cy="883376"/>
                </a:xfrm>
              </p:grpSpPr>
              <p:sp>
                <p:nvSpPr>
                  <p:cNvPr id="61" name="矩形 66"/>
                  <p:cNvSpPr>
                    <a:spLocks noChangeArrowheads="1"/>
                  </p:cNvSpPr>
                  <p:nvPr/>
                </p:nvSpPr>
                <p:spPr bwMode="auto">
                  <a:xfrm>
                    <a:off x="0" y="0"/>
                    <a:ext cx="3080934" cy="73071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2" name="矩形 67"/>
                  <p:cNvSpPr>
                    <a:spLocks noChangeArrowheads="1"/>
                  </p:cNvSpPr>
                  <p:nvPr/>
                </p:nvSpPr>
                <p:spPr bwMode="auto">
                  <a:xfrm>
                    <a:off x="0" y="152660"/>
                    <a:ext cx="3080934" cy="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Positive polar homogenate (1 day)</a:t>
                    </a:r>
                  </a:p>
                  <a:p>
                    <a:pPr algn="ctr">
                      <a:lnSpc>
                        <a:spcPct val="90000"/>
                      </a:lnSpc>
                      <a:spcBef>
                        <a:spcPct val="0"/>
                      </a:spcBef>
                      <a:spcAft>
                        <a:spcPct val="35000"/>
                      </a:spcAft>
                      <a:buFont typeface="Arial" panose="020B0604020202020204" pitchFamily="34" charset="0"/>
                      <a:buNone/>
                    </a:pPr>
                    <a:endParaRPr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grpSp>
            <p:grpSp>
              <p:nvGrpSpPr>
                <p:cNvPr id="15" name="组合 83"/>
                <p:cNvGrpSpPr/>
                <p:nvPr/>
              </p:nvGrpSpPr>
              <p:grpSpPr bwMode="auto">
                <a:xfrm>
                  <a:off x="1969302" y="1"/>
                  <a:ext cx="1203831" cy="750059"/>
                  <a:chOff x="-878657" y="0"/>
                  <a:chExt cx="4326506" cy="959014"/>
                </a:xfrm>
              </p:grpSpPr>
              <p:sp>
                <p:nvSpPr>
                  <p:cNvPr id="59" name="矩形 84"/>
                  <p:cNvSpPr>
                    <a:spLocks noChangeArrowheads="1"/>
                  </p:cNvSpPr>
                  <p:nvPr/>
                </p:nvSpPr>
                <p:spPr bwMode="auto">
                  <a:xfrm>
                    <a:off x="0" y="0"/>
                    <a:ext cx="3080934" cy="73071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0" name="矩形 85"/>
                  <p:cNvSpPr>
                    <a:spLocks noChangeArrowheads="1"/>
                  </p:cNvSpPr>
                  <p:nvPr/>
                </p:nvSpPr>
                <p:spPr bwMode="auto">
                  <a:xfrm>
                    <a:off x="-878657" y="75937"/>
                    <a:ext cx="4326506" cy="8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Positive electrode coating</a:t>
                    </a:r>
                  </a:p>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 (1 day)</a:t>
                    </a:r>
                  </a:p>
                  <a:p>
                    <a:pPr algn="ctr">
                      <a:lnSpc>
                        <a:spcPct val="90000"/>
                      </a:lnSpc>
                      <a:spcBef>
                        <a:spcPct val="0"/>
                      </a:spcBef>
                      <a:spcAft>
                        <a:spcPct val="35000"/>
                      </a:spcAft>
                      <a:buFont typeface="Arial" panose="020B0604020202020204" pitchFamily="34" charset="0"/>
                      <a:buNone/>
                    </a:pPr>
                    <a:endParaRPr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grpSp>
            <p:grpSp>
              <p:nvGrpSpPr>
                <p:cNvPr id="16" name="组合 86"/>
                <p:cNvGrpSpPr/>
                <p:nvPr/>
              </p:nvGrpSpPr>
              <p:grpSpPr bwMode="auto">
                <a:xfrm>
                  <a:off x="3356760" y="0"/>
                  <a:ext cx="928726" cy="702535"/>
                  <a:chOff x="0" y="0"/>
                  <a:chExt cx="3337793" cy="898250"/>
                </a:xfrm>
              </p:grpSpPr>
              <p:sp>
                <p:nvSpPr>
                  <p:cNvPr id="57" name="矩形 87"/>
                  <p:cNvSpPr>
                    <a:spLocks noChangeArrowheads="1"/>
                  </p:cNvSpPr>
                  <p:nvPr/>
                </p:nvSpPr>
                <p:spPr bwMode="auto">
                  <a:xfrm>
                    <a:off x="0" y="0"/>
                    <a:ext cx="3337678" cy="73071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58" name="矩形 88"/>
                  <p:cNvSpPr>
                    <a:spLocks noChangeArrowheads="1"/>
                  </p:cNvSpPr>
                  <p:nvPr/>
                </p:nvSpPr>
                <p:spPr bwMode="auto">
                  <a:xfrm>
                    <a:off x="115" y="167534"/>
                    <a:ext cx="3337678" cy="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Positive roll pressure </a:t>
                    </a:r>
                  </a:p>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(1 day)</a:t>
                    </a:r>
                  </a:p>
                  <a:p>
                    <a:pPr algn="ctr">
                      <a:lnSpc>
                        <a:spcPct val="90000"/>
                      </a:lnSpc>
                      <a:spcBef>
                        <a:spcPct val="0"/>
                      </a:spcBef>
                      <a:spcAft>
                        <a:spcPct val="35000"/>
                      </a:spcAft>
                      <a:buFont typeface="Arial" panose="020B0604020202020204" pitchFamily="34" charset="0"/>
                      <a:buNone/>
                    </a:pPr>
                    <a:endParaRPr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grpSp>
            <p:grpSp>
              <p:nvGrpSpPr>
                <p:cNvPr id="17" name="组合 89"/>
                <p:cNvGrpSpPr/>
                <p:nvPr/>
              </p:nvGrpSpPr>
              <p:grpSpPr bwMode="auto">
                <a:xfrm>
                  <a:off x="4499800" y="1"/>
                  <a:ext cx="1108842" cy="571504"/>
                  <a:chOff x="0" y="0"/>
                  <a:chExt cx="3985121" cy="730716"/>
                </a:xfrm>
              </p:grpSpPr>
              <p:sp>
                <p:nvSpPr>
                  <p:cNvPr id="55" name="矩形 90"/>
                  <p:cNvSpPr>
                    <a:spLocks noChangeArrowheads="1"/>
                  </p:cNvSpPr>
                  <p:nvPr/>
                </p:nvSpPr>
                <p:spPr bwMode="auto">
                  <a:xfrm>
                    <a:off x="256744" y="0"/>
                    <a:ext cx="3214888" cy="73071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56" name="矩形 91"/>
                  <p:cNvSpPr>
                    <a:spLocks noChangeArrowheads="1"/>
                  </p:cNvSpPr>
                  <p:nvPr/>
                </p:nvSpPr>
                <p:spPr bwMode="auto">
                  <a:xfrm>
                    <a:off x="0" y="0"/>
                    <a:ext cx="3985121" cy="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Positive die-cutting</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(1 day).</a:t>
                    </a:r>
                  </a:p>
                </p:txBody>
              </p:sp>
            </p:grpSp>
            <p:grpSp>
              <p:nvGrpSpPr>
                <p:cNvPr id="18" name="组合 92"/>
                <p:cNvGrpSpPr/>
                <p:nvPr/>
              </p:nvGrpSpPr>
              <p:grpSpPr bwMode="auto">
                <a:xfrm>
                  <a:off x="5533231" y="1"/>
                  <a:ext cx="1434972" cy="690901"/>
                  <a:chOff x="-115139" y="0"/>
                  <a:chExt cx="4332061" cy="883375"/>
                </a:xfrm>
              </p:grpSpPr>
              <p:sp>
                <p:nvSpPr>
                  <p:cNvPr id="53" name="矩形 93"/>
                  <p:cNvSpPr>
                    <a:spLocks noChangeArrowheads="1"/>
                  </p:cNvSpPr>
                  <p:nvPr/>
                </p:nvSpPr>
                <p:spPr bwMode="auto">
                  <a:xfrm>
                    <a:off x="646996" y="0"/>
                    <a:ext cx="2803650" cy="73071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54" name="矩形 94"/>
                  <p:cNvSpPr>
                    <a:spLocks noChangeArrowheads="1"/>
                  </p:cNvSpPr>
                  <p:nvPr/>
                </p:nvSpPr>
                <p:spPr bwMode="auto">
                  <a:xfrm>
                    <a:off x="-115139" y="152659"/>
                    <a:ext cx="4332061" cy="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Positive pole selected film</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(1 day)</a:t>
                    </a:r>
                  </a:p>
                  <a:p>
                    <a:pPr algn="ctr">
                      <a:lnSpc>
                        <a:spcPct val="90000"/>
                      </a:lnSpc>
                      <a:spcBef>
                        <a:spcPct val="0"/>
                      </a:spcBef>
                      <a:spcAft>
                        <a:spcPct val="35000"/>
                      </a:spcAft>
                      <a:buFont typeface="Arial" panose="020B0604020202020204" pitchFamily="34" charset="0"/>
                      <a:buNone/>
                    </a:pPr>
                    <a:endPar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grpSp>
            <p:grpSp>
              <p:nvGrpSpPr>
                <p:cNvPr id="19" name="组合 95"/>
                <p:cNvGrpSpPr/>
                <p:nvPr/>
              </p:nvGrpSpPr>
              <p:grpSpPr bwMode="auto">
                <a:xfrm>
                  <a:off x="6928692" y="1"/>
                  <a:ext cx="1285884" cy="571504"/>
                  <a:chOff x="0" y="0"/>
                  <a:chExt cx="3817678" cy="730716"/>
                </a:xfrm>
              </p:grpSpPr>
              <p:sp>
                <p:nvSpPr>
                  <p:cNvPr id="51" name="矩形 96"/>
                  <p:cNvSpPr>
                    <a:spLocks noChangeArrowheads="1"/>
                  </p:cNvSpPr>
                  <p:nvPr/>
                </p:nvSpPr>
                <p:spPr bwMode="auto">
                  <a:xfrm>
                    <a:off x="212093" y="0"/>
                    <a:ext cx="3393492" cy="73071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52" name="矩形 97"/>
                  <p:cNvSpPr>
                    <a:spLocks noChangeArrowheads="1"/>
                  </p:cNvSpPr>
                  <p:nvPr/>
                </p:nvSpPr>
                <p:spPr bwMode="auto">
                  <a:xfrm>
                    <a:off x="0" y="0"/>
                    <a:ext cx="3817678" cy="7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Baking of positive electrodes </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(2 days)</a:t>
                    </a:r>
                  </a:p>
                </p:txBody>
              </p:sp>
            </p:grpSp>
            <p:sp>
              <p:nvSpPr>
                <p:cNvPr id="20" name="矩形 118"/>
                <p:cNvSpPr>
                  <a:spLocks noChangeArrowheads="1"/>
                </p:cNvSpPr>
                <p:nvPr/>
              </p:nvSpPr>
              <p:spPr bwMode="auto">
                <a:xfrm>
                  <a:off x="5786478" y="1714512"/>
                  <a:ext cx="928694" cy="571504"/>
                </a:xfrm>
                <a:prstGeom prst="rect">
                  <a:avLst/>
                </a:prstGeom>
                <a:solidFill>
                  <a:srgbClr val="6E8AB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Aluminum plastic film</a:t>
                  </a:r>
                </a:p>
              </p:txBody>
            </p:sp>
            <p:grpSp>
              <p:nvGrpSpPr>
                <p:cNvPr id="21" name="组合 119"/>
                <p:cNvGrpSpPr/>
                <p:nvPr/>
              </p:nvGrpSpPr>
              <p:grpSpPr bwMode="auto">
                <a:xfrm>
                  <a:off x="7000924" y="1714512"/>
                  <a:ext cx="1143008" cy="571504"/>
                  <a:chOff x="0" y="0"/>
                  <a:chExt cx="3750702" cy="730716"/>
                </a:xfrm>
              </p:grpSpPr>
              <p:sp>
                <p:nvSpPr>
                  <p:cNvPr id="49" name="矩形 120"/>
                  <p:cNvSpPr>
                    <a:spLocks noChangeArrowheads="1"/>
                  </p:cNvSpPr>
                  <p:nvPr/>
                </p:nvSpPr>
                <p:spPr bwMode="auto">
                  <a:xfrm>
                    <a:off x="0" y="0"/>
                    <a:ext cx="2341478" cy="730716"/>
                  </a:xfrm>
                  <a:prstGeom prst="rect">
                    <a:avLst/>
                  </a:prstGeom>
                  <a:solidFill>
                    <a:srgbClr val="6E8A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50" name="矩形 121"/>
                  <p:cNvSpPr>
                    <a:spLocks noChangeArrowheads="1"/>
                  </p:cNvSpPr>
                  <p:nvPr/>
                </p:nvSpPr>
                <p:spPr bwMode="auto">
                  <a:xfrm>
                    <a:off x="0" y="0"/>
                    <a:ext cx="3750702" cy="730716"/>
                  </a:xfrm>
                  <a:prstGeom prst="rect">
                    <a:avLst/>
                  </a:prstGeom>
                  <a:solidFill>
                    <a:srgbClr val="6E8AB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Shell impact</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(1 day)</a:t>
                    </a:r>
                  </a:p>
                </p:txBody>
              </p:sp>
            </p:grpSp>
            <p:sp>
              <p:nvSpPr>
                <p:cNvPr id="22" name="矩形 124"/>
                <p:cNvSpPr>
                  <a:spLocks noChangeArrowheads="1"/>
                </p:cNvSpPr>
                <p:nvPr/>
              </p:nvSpPr>
              <p:spPr bwMode="auto">
                <a:xfrm>
                  <a:off x="5786478" y="2500330"/>
                  <a:ext cx="1000132"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Core baking </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(3 days)</a:t>
                  </a:r>
                </a:p>
              </p:txBody>
            </p:sp>
            <p:sp>
              <p:nvSpPr>
                <p:cNvPr id="23" name="矩形 127"/>
                <p:cNvSpPr>
                  <a:spLocks noChangeArrowheads="1"/>
                </p:cNvSpPr>
                <p:nvPr/>
              </p:nvSpPr>
              <p:spPr bwMode="auto">
                <a:xfrm>
                  <a:off x="7071568" y="2500330"/>
                  <a:ext cx="1072364"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Core assembly (1 day)</a:t>
                  </a:r>
                </a:p>
              </p:txBody>
            </p:sp>
            <p:sp>
              <p:nvSpPr>
                <p:cNvPr id="24" name="矩形 130"/>
                <p:cNvSpPr>
                  <a:spLocks noChangeArrowheads="1"/>
                </p:cNvSpPr>
                <p:nvPr/>
              </p:nvSpPr>
              <p:spPr bwMode="auto">
                <a:xfrm>
                  <a:off x="4857784" y="2500330"/>
                  <a:ext cx="714380"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Liquid injection (1 day)</a:t>
                  </a:r>
                </a:p>
              </p:txBody>
            </p:sp>
            <p:sp>
              <p:nvSpPr>
                <p:cNvPr id="25" name="矩形 133"/>
                <p:cNvSpPr>
                  <a:spLocks noChangeArrowheads="1"/>
                </p:cNvSpPr>
                <p:nvPr/>
              </p:nvSpPr>
              <p:spPr bwMode="auto">
                <a:xfrm>
                  <a:off x="3495044" y="2500330"/>
                  <a:ext cx="1219864"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Aging (exudate) (2 days)</a:t>
                  </a:r>
                </a:p>
              </p:txBody>
            </p:sp>
            <p:sp>
              <p:nvSpPr>
                <p:cNvPr id="26" name="矩形 136"/>
                <p:cNvSpPr>
                  <a:spLocks noChangeArrowheads="1"/>
                </p:cNvSpPr>
                <p:nvPr/>
              </p:nvSpPr>
              <p:spPr bwMode="auto">
                <a:xfrm>
                  <a:off x="2571768" y="2500330"/>
                  <a:ext cx="714380"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a:t>
                  </a: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Form</a:t>
                  </a:r>
                </a:p>
                <a:p>
                  <a:pPr algn="ctr">
                    <a:lnSpc>
                      <a:spcPct val="90000"/>
                    </a:lnSpc>
                    <a:spcBef>
                      <a:spcPct val="0"/>
                    </a:spcBef>
                    <a:spcAft>
                      <a:spcPct val="35000"/>
                    </a:spcAft>
                    <a:buFont typeface="Arial" panose="020B0604020202020204" pitchFamily="34" charset="0"/>
                    <a:buNone/>
                  </a:pPr>
                  <a:r>
                    <a:rPr sz="1400" b="1">
                      <a:solidFill>
                        <a:schemeClr val="tx1"/>
                      </a:solidFill>
                      <a:effectLst>
                        <a:outerShdw blurRad="38100" dist="19050" dir="2700000" algn="tl" rotWithShape="0">
                          <a:schemeClr val="dk1">
                            <a:alpha val="40000"/>
                          </a:schemeClr>
                        </a:outerShdw>
                      </a:effectLst>
                      <a:latin typeface="Arial" panose="020B0604020202020204" pitchFamily="34" charset="0"/>
                    </a:rPr>
                    <a:t> (1.5 days)</a:t>
                  </a:r>
                </a:p>
              </p:txBody>
            </p:sp>
            <p:sp>
              <p:nvSpPr>
                <p:cNvPr id="27" name="矩形 139"/>
                <p:cNvSpPr>
                  <a:spLocks noChangeArrowheads="1"/>
                </p:cNvSpPr>
                <p:nvPr/>
              </p:nvSpPr>
              <p:spPr bwMode="auto">
                <a:xfrm>
                  <a:off x="1285977" y="2500609"/>
                  <a:ext cx="1141732" cy="57127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high temperature aging (1 day)</a:t>
                  </a:r>
                </a:p>
                <a:p>
                  <a:pPr algn="ctr">
                    <a:lnSpc>
                      <a:spcPct val="90000"/>
                    </a:lnSpc>
                    <a:spcBef>
                      <a:spcPct val="0"/>
                    </a:spcBef>
                    <a:spcAft>
                      <a:spcPct val="35000"/>
                    </a:spcAft>
                    <a:buFont typeface="Arial" panose="020B0604020202020204" pitchFamily="34" charset="0"/>
                    <a:buNone/>
                  </a:pPr>
                  <a:endPar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28" name="矩形 142"/>
                <p:cNvSpPr>
                  <a:spLocks noChangeArrowheads="1"/>
                </p:cNvSpPr>
                <p:nvPr/>
              </p:nvSpPr>
              <p:spPr bwMode="auto">
                <a:xfrm>
                  <a:off x="0" y="2500330"/>
                  <a:ext cx="1070776"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800" b="1">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Suction seal</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(1 day)</a:t>
                  </a:r>
                </a:p>
              </p:txBody>
            </p:sp>
            <p:sp>
              <p:nvSpPr>
                <p:cNvPr id="29" name="矩形 145"/>
                <p:cNvSpPr>
                  <a:spLocks noChangeArrowheads="1"/>
                </p:cNvSpPr>
                <p:nvPr/>
              </p:nvSpPr>
              <p:spPr bwMode="auto">
                <a:xfrm>
                  <a:off x="0" y="3357586"/>
                  <a:ext cx="1071570"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Aft>
                      <a:spcPct val="35000"/>
                    </a:spcAft>
                    <a:buClrTx/>
                    <a:buSzTx/>
                    <a:buFont typeface="Arial" panose="020B0604020202020204" pitchFamily="34" charset="0"/>
                    <a:buNone/>
                  </a:pPr>
                  <a:r>
                    <a:rPr lang="zh-CN" altLang="en-US" sz="1400" b="1">
                      <a:effectLst>
                        <a:outerShdw blurRad="38100" dist="19050" dir="2700000" algn="tl" rotWithShape="0">
                          <a:schemeClr val="dk1">
                            <a:alpha val="40000"/>
                          </a:schemeClr>
                        </a:outerShdw>
                      </a:effectLst>
                      <a:latin typeface="Arial" panose="020B0604020202020204" pitchFamily="34" charset="0"/>
                    </a:rPr>
                    <a:t>High temperature hold (4 days)</a:t>
                  </a:r>
                  <a:endParaRPr b="1">
                    <a:solidFill>
                      <a:srgbClr val="FFFFFF"/>
                    </a:solidFill>
                    <a:latin typeface="Arial" panose="020B0604020202020204" pitchFamily="34" charset="0"/>
                  </a:endParaRPr>
                </a:p>
              </p:txBody>
            </p:sp>
            <p:sp>
              <p:nvSpPr>
                <p:cNvPr id="30" name="矩形 148"/>
                <p:cNvSpPr>
                  <a:spLocks noChangeArrowheads="1"/>
                </p:cNvSpPr>
                <p:nvPr/>
              </p:nvSpPr>
              <p:spPr bwMode="auto">
                <a:xfrm>
                  <a:off x="1285884" y="3357586"/>
                  <a:ext cx="714380"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Capacity (1 day)</a:t>
                  </a:r>
                </a:p>
              </p:txBody>
            </p:sp>
            <p:sp>
              <p:nvSpPr>
                <p:cNvPr id="31" name="矩形 151"/>
                <p:cNvSpPr>
                  <a:spLocks noChangeArrowheads="1"/>
                </p:cNvSpPr>
                <p:nvPr/>
              </p:nvSpPr>
              <p:spPr bwMode="auto">
                <a:xfrm>
                  <a:off x="2143132" y="3243934"/>
                  <a:ext cx="856666" cy="68515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Shelved at room temperature (14 days)</a:t>
                  </a:r>
                </a:p>
              </p:txBody>
            </p:sp>
            <p:sp>
              <p:nvSpPr>
                <p:cNvPr id="32" name="矩形 154"/>
                <p:cNvSpPr>
                  <a:spLocks noChangeArrowheads="1"/>
                </p:cNvSpPr>
                <p:nvPr/>
              </p:nvSpPr>
              <p:spPr bwMode="auto">
                <a:xfrm>
                  <a:off x="3214710" y="3357586"/>
                  <a:ext cx="714380" cy="57150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endParaRPr lang="en-US" altLang="zh-CN" sz="1400" b="1">
                    <a:solidFill>
                      <a:srgbClr val="FFFFFF"/>
                    </a:solidFill>
                  </a:endParaRPr>
                </a:p>
                <a:p>
                  <a:pPr algn="ctr">
                    <a:lnSpc>
                      <a:spcPct val="90000"/>
                    </a:lnSpc>
                    <a:spcBef>
                      <a:spcPct val="0"/>
                    </a:spcBef>
                    <a:spcAft>
                      <a:spcPct val="35000"/>
                    </a:spcAft>
                    <a:buFont typeface="Arial" panose="020B0604020202020204" pitchFamily="34" charset="0"/>
                    <a:buNone/>
                  </a:pPr>
                  <a:endParaRPr lang="zh-CN" altLang="en-US" sz="1400" b="1">
                    <a:solidFill>
                      <a:srgbClr val="FFFFFF"/>
                    </a:solidFill>
                    <a:latin typeface="Arial" panose="020B0604020202020204" pitchFamily="34" charset="0"/>
                  </a:endParaRPr>
                </a:p>
              </p:txBody>
            </p:sp>
            <p:cxnSp>
              <p:nvCxnSpPr>
                <p:cNvPr id="33" name="直接箭头连接符 156"/>
                <p:cNvCxnSpPr>
                  <a:cxnSpLocks noChangeShapeType="1"/>
                </p:cNvCxnSpPr>
                <p:nvPr/>
              </p:nvCxnSpPr>
              <p:spPr bwMode="auto">
                <a:xfrm>
                  <a:off x="5499900" y="285752"/>
                  <a:ext cx="248512" cy="1589"/>
                </a:xfrm>
                <a:prstGeom prst="straightConnector1">
                  <a:avLst/>
                </a:prstGeom>
                <a:noFill/>
                <a:ln w="9525">
                  <a:solidFill>
                    <a:schemeClr val="accent2"/>
                  </a:solidFill>
                  <a:miter lim="800000"/>
                  <a:tailEnd type="arrow" w="med" len="med"/>
                </a:ln>
                <a:extLst>
                  <a:ext uri="{909E8E84-426E-40DD-AFC4-6F175D3DCCD1}">
                    <a14:hiddenFill xmlns:a14="http://schemas.microsoft.com/office/drawing/2010/main">
                      <a:noFill/>
                    </a14:hiddenFill>
                  </a:ext>
                </a:extLst>
              </p:spPr>
            </p:cxnSp>
            <p:cxnSp>
              <p:nvCxnSpPr>
                <p:cNvPr id="34" name="直接箭头连接符 157"/>
                <p:cNvCxnSpPr>
                  <a:cxnSpLocks noChangeShapeType="1"/>
                </p:cNvCxnSpPr>
                <p:nvPr/>
              </p:nvCxnSpPr>
              <p:spPr bwMode="auto">
                <a:xfrm>
                  <a:off x="714380" y="285752"/>
                  <a:ext cx="319918" cy="1588"/>
                </a:xfrm>
                <a:prstGeom prst="straightConnector1">
                  <a:avLst/>
                </a:prstGeom>
                <a:noFill/>
                <a:ln w="9525">
                  <a:solidFill>
                    <a:schemeClr val="accent2"/>
                  </a:solidFill>
                  <a:miter lim="800000"/>
                  <a:tailEnd type="arrow" w="med" len="med"/>
                </a:ln>
                <a:extLst>
                  <a:ext uri="{909E8E84-426E-40DD-AFC4-6F175D3DCCD1}">
                    <a14:hiddenFill xmlns:a14="http://schemas.microsoft.com/office/drawing/2010/main">
                      <a:noFill/>
                    </a14:hiddenFill>
                  </a:ext>
                </a:extLst>
              </p:spPr>
            </p:cxnSp>
            <p:cxnSp>
              <p:nvCxnSpPr>
                <p:cNvPr id="35" name="直接箭头连接符 158"/>
                <p:cNvCxnSpPr>
                  <a:cxnSpLocks noChangeShapeType="1"/>
                </p:cNvCxnSpPr>
                <p:nvPr/>
              </p:nvCxnSpPr>
              <p:spPr bwMode="auto">
                <a:xfrm>
                  <a:off x="3071008" y="285752"/>
                  <a:ext cx="248480" cy="1588"/>
                </a:xfrm>
                <a:prstGeom prst="straightConnector1">
                  <a:avLst/>
                </a:prstGeom>
                <a:noFill/>
                <a:ln w="9525">
                  <a:solidFill>
                    <a:schemeClr val="accent2"/>
                  </a:solidFill>
                  <a:miter lim="800000"/>
                  <a:tailEnd type="arrow" w="med" len="med"/>
                </a:ln>
                <a:extLst>
                  <a:ext uri="{909E8E84-426E-40DD-AFC4-6F175D3DCCD1}">
                    <a14:hiddenFill xmlns:a14="http://schemas.microsoft.com/office/drawing/2010/main">
                      <a:noFill/>
                    </a14:hiddenFill>
                  </a:ext>
                </a:extLst>
              </p:spPr>
            </p:cxnSp>
            <p:cxnSp>
              <p:nvCxnSpPr>
                <p:cNvPr id="37" name="直接箭头连接符 159"/>
                <p:cNvCxnSpPr>
                  <a:cxnSpLocks noChangeShapeType="1"/>
                </p:cNvCxnSpPr>
                <p:nvPr/>
              </p:nvCxnSpPr>
              <p:spPr bwMode="auto">
                <a:xfrm>
                  <a:off x="1928000" y="285752"/>
                  <a:ext cx="248480" cy="1588"/>
                </a:xfrm>
                <a:prstGeom prst="straightConnector1">
                  <a:avLst/>
                </a:prstGeom>
                <a:noFill/>
                <a:ln w="9525">
                  <a:solidFill>
                    <a:schemeClr val="accent2"/>
                  </a:solidFill>
                  <a:miter lim="800000"/>
                  <a:tailEnd type="arrow" w="med" len="med"/>
                </a:ln>
                <a:extLst>
                  <a:ext uri="{909E8E84-426E-40DD-AFC4-6F175D3DCCD1}">
                    <a14:hiddenFill xmlns:a14="http://schemas.microsoft.com/office/drawing/2010/main">
                      <a:noFill/>
                    </a14:hiddenFill>
                  </a:ext>
                </a:extLst>
              </p:spPr>
            </p:cxnSp>
            <p:cxnSp>
              <p:nvCxnSpPr>
                <p:cNvPr id="38" name="直接箭头连接符 160"/>
                <p:cNvCxnSpPr>
                  <a:cxnSpLocks noChangeShapeType="1"/>
                </p:cNvCxnSpPr>
                <p:nvPr/>
              </p:nvCxnSpPr>
              <p:spPr bwMode="auto">
                <a:xfrm>
                  <a:off x="4285454" y="285752"/>
                  <a:ext cx="248480" cy="1588"/>
                </a:xfrm>
                <a:prstGeom prst="straightConnector1">
                  <a:avLst/>
                </a:prstGeom>
                <a:noFill/>
                <a:ln w="9525">
                  <a:solidFill>
                    <a:schemeClr val="accent2"/>
                  </a:solidFill>
                  <a:miter lim="800000"/>
                  <a:tailEnd type="arrow" w="med" len="med"/>
                </a:ln>
                <a:extLst>
                  <a:ext uri="{909E8E84-426E-40DD-AFC4-6F175D3DCCD1}">
                    <a14:hiddenFill xmlns:a14="http://schemas.microsoft.com/office/drawing/2010/main">
                      <a:noFill/>
                    </a14:hiddenFill>
                  </a:ext>
                </a:extLst>
              </p:spPr>
            </p:cxnSp>
            <p:cxnSp>
              <p:nvCxnSpPr>
                <p:cNvPr id="39" name="直接箭头连接符 165"/>
                <p:cNvCxnSpPr>
                  <a:cxnSpLocks noChangeShapeType="1"/>
                </p:cNvCxnSpPr>
                <p:nvPr/>
              </p:nvCxnSpPr>
              <p:spPr bwMode="auto">
                <a:xfrm>
                  <a:off x="1070776" y="1143009"/>
                  <a:ext cx="248480" cy="1588"/>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40" name="直接箭头连接符 166"/>
                <p:cNvCxnSpPr>
                  <a:cxnSpLocks noChangeShapeType="1"/>
                </p:cNvCxnSpPr>
                <p:nvPr/>
              </p:nvCxnSpPr>
              <p:spPr bwMode="auto">
                <a:xfrm>
                  <a:off x="2428098" y="1143009"/>
                  <a:ext cx="248480" cy="1588"/>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41" name="直接箭头连接符 167"/>
                <p:cNvCxnSpPr>
                  <a:cxnSpLocks noChangeShapeType="1"/>
                </p:cNvCxnSpPr>
                <p:nvPr/>
              </p:nvCxnSpPr>
              <p:spPr bwMode="auto">
                <a:xfrm>
                  <a:off x="3856858" y="1143009"/>
                  <a:ext cx="248480" cy="1588"/>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42" name="直接箭头连接符 170"/>
                <p:cNvCxnSpPr>
                  <a:cxnSpLocks noChangeShapeType="1"/>
                </p:cNvCxnSpPr>
                <p:nvPr/>
              </p:nvCxnSpPr>
              <p:spPr bwMode="auto">
                <a:xfrm>
                  <a:off x="6715172" y="2000264"/>
                  <a:ext cx="248480" cy="1588"/>
                </a:xfrm>
                <a:prstGeom prst="straightConnector1">
                  <a:avLst/>
                </a:prstGeom>
                <a:noFill/>
                <a:ln w="9525">
                  <a:solidFill>
                    <a:srgbClr val="366092"/>
                  </a:solidFill>
                  <a:miter lim="800000"/>
                  <a:tailEnd type="arrow" w="med" len="med"/>
                </a:ln>
                <a:extLst>
                  <a:ext uri="{909E8E84-426E-40DD-AFC4-6F175D3DCCD1}">
                    <a14:hiddenFill xmlns:a14="http://schemas.microsoft.com/office/drawing/2010/main">
                      <a:noFill/>
                    </a14:hiddenFill>
                  </a:ext>
                </a:extLst>
              </p:spPr>
            </p:cxnSp>
            <p:cxnSp>
              <p:nvCxnSpPr>
                <p:cNvPr id="43" name="直接箭头连接符 172"/>
                <p:cNvCxnSpPr>
                  <a:cxnSpLocks noChangeShapeType="1"/>
                </p:cNvCxnSpPr>
                <p:nvPr/>
              </p:nvCxnSpPr>
              <p:spPr bwMode="auto">
                <a:xfrm>
                  <a:off x="1071570" y="3643338"/>
                  <a:ext cx="214314" cy="1588"/>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44" name="直接箭头连接符 173"/>
                <p:cNvCxnSpPr>
                  <a:cxnSpLocks noChangeShapeType="1"/>
                </p:cNvCxnSpPr>
                <p:nvPr/>
              </p:nvCxnSpPr>
              <p:spPr bwMode="auto">
                <a:xfrm>
                  <a:off x="1857388" y="3643338"/>
                  <a:ext cx="248480" cy="1588"/>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45" name="直接箭头连接符 174"/>
                <p:cNvCxnSpPr>
                  <a:cxnSpLocks noChangeShapeType="1"/>
                </p:cNvCxnSpPr>
                <p:nvPr/>
              </p:nvCxnSpPr>
              <p:spPr bwMode="auto">
                <a:xfrm>
                  <a:off x="3000396" y="3643338"/>
                  <a:ext cx="248480" cy="1588"/>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46" name="直接箭头连接符 176"/>
                <p:cNvCxnSpPr>
                  <a:cxnSpLocks noChangeShapeType="1"/>
                </p:cNvCxnSpPr>
                <p:nvPr/>
              </p:nvCxnSpPr>
              <p:spPr bwMode="auto">
                <a:xfrm rot="10800000">
                  <a:off x="6786610" y="2786082"/>
                  <a:ext cx="285752" cy="1588"/>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47" name="直接箭头连接符 190"/>
                <p:cNvCxnSpPr>
                  <a:cxnSpLocks noChangeShapeType="1"/>
                </p:cNvCxnSpPr>
                <p:nvPr/>
              </p:nvCxnSpPr>
              <p:spPr bwMode="auto">
                <a:xfrm>
                  <a:off x="8215370" y="1143008"/>
                  <a:ext cx="214314" cy="1588"/>
                </a:xfrm>
                <a:prstGeom prst="straightConnector1">
                  <a:avLst/>
                </a:prstGeom>
                <a:noFill/>
                <a:ln w="9525">
                  <a:solidFill>
                    <a:srgbClr val="538CD5"/>
                  </a:solidFill>
                  <a:miter lim="800000"/>
                  <a:tailEnd type="arrow" w="med" len="med"/>
                </a:ln>
                <a:extLst>
                  <a:ext uri="{909E8E84-426E-40DD-AFC4-6F175D3DCCD1}">
                    <a14:hiddenFill xmlns:a14="http://schemas.microsoft.com/office/drawing/2010/main">
                      <a:noFill/>
                    </a14:hiddenFill>
                  </a:ext>
                </a:extLst>
              </p:spPr>
            </p:cxnSp>
            <p:cxnSp>
              <p:nvCxnSpPr>
                <p:cNvPr id="48" name="直接箭头连接符 192"/>
                <p:cNvCxnSpPr>
                  <a:cxnSpLocks noChangeShapeType="1"/>
                </p:cNvCxnSpPr>
                <p:nvPr/>
              </p:nvCxnSpPr>
              <p:spPr bwMode="auto">
                <a:xfrm>
                  <a:off x="8143932" y="2000264"/>
                  <a:ext cx="214314" cy="1587"/>
                </a:xfrm>
                <a:prstGeom prst="straightConnector1">
                  <a:avLst/>
                </a:prstGeom>
                <a:noFill/>
                <a:ln w="9525">
                  <a:solidFill>
                    <a:srgbClr val="6E8ABB"/>
                  </a:solidFill>
                  <a:miter lim="800000"/>
                  <a:tailEnd type="arrow" w="med" len="med"/>
                </a:ln>
                <a:extLst>
                  <a:ext uri="{909E8E84-426E-40DD-AFC4-6F175D3DCCD1}">
                    <a14:hiddenFill xmlns:a14="http://schemas.microsoft.com/office/drawing/2010/main">
                      <a:noFill/>
                    </a14:hiddenFill>
                  </a:ext>
                </a:extLst>
              </p:spPr>
            </p:cxnSp>
          </p:grpSp>
          <p:sp>
            <p:nvSpPr>
              <p:cNvPr id="13" name="矩形 177"/>
              <p:cNvSpPr>
                <a:spLocks noChangeArrowheads="1"/>
              </p:cNvSpPr>
              <p:nvPr/>
            </p:nvSpPr>
            <p:spPr bwMode="auto">
              <a:xfrm>
                <a:off x="-10268" y="131031"/>
                <a:ext cx="785818"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Baking material </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(1 day)</a:t>
                </a:r>
              </a:p>
              <a:p>
                <a:pPr algn="ctr">
                  <a:lnSpc>
                    <a:spcPct val="90000"/>
                  </a:lnSpc>
                  <a:spcBef>
                    <a:spcPct val="0"/>
                  </a:spcBef>
                  <a:spcAft>
                    <a:spcPct val="35000"/>
                  </a:spcAft>
                  <a:buFont typeface="Arial" panose="020B0604020202020204" pitchFamily="34" charset="0"/>
                  <a:buNone/>
                </a:pPr>
                <a:endPar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grpSp>
      </p:grpSp>
      <p:sp>
        <p:nvSpPr>
          <p:cNvPr id="63" name="矩形 186"/>
          <p:cNvSpPr>
            <a:spLocks noChangeArrowheads="1"/>
          </p:cNvSpPr>
          <p:nvPr/>
        </p:nvSpPr>
        <p:spPr bwMode="auto">
          <a:xfrm>
            <a:off x="2047800" y="2413472"/>
            <a:ext cx="857250" cy="571500"/>
          </a:xfrm>
          <a:prstGeom prst="rect">
            <a:avLst/>
          </a:prstGeom>
          <a:solidFill>
            <a:srgbClr val="00B0F0"/>
          </a:solidFill>
          <a:ln w="9525">
            <a:solidFill>
              <a:srgbClr val="00B0F0"/>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4" name="矩形 187"/>
          <p:cNvSpPr>
            <a:spLocks noChangeArrowheads="1"/>
          </p:cNvSpPr>
          <p:nvPr/>
        </p:nvSpPr>
        <p:spPr bwMode="auto">
          <a:xfrm>
            <a:off x="3262238" y="2413472"/>
            <a:ext cx="857250" cy="571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5" name="矩形 189"/>
          <p:cNvSpPr>
            <a:spLocks noChangeArrowheads="1"/>
          </p:cNvSpPr>
          <p:nvPr/>
        </p:nvSpPr>
        <p:spPr bwMode="auto">
          <a:xfrm>
            <a:off x="4405238" y="2413472"/>
            <a:ext cx="928687" cy="571500"/>
          </a:xfrm>
          <a:prstGeom prst="rect">
            <a:avLst/>
          </a:prstGeom>
          <a:solidFill>
            <a:srgbClr val="00B0F0"/>
          </a:solidFill>
          <a:ln w="9525">
            <a:solidFill>
              <a:srgbClr val="00B0F0"/>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6" name="矩形 191"/>
          <p:cNvSpPr>
            <a:spLocks noChangeArrowheads="1"/>
          </p:cNvSpPr>
          <p:nvPr/>
        </p:nvSpPr>
        <p:spPr bwMode="auto">
          <a:xfrm>
            <a:off x="5654600" y="2413472"/>
            <a:ext cx="893763" cy="571500"/>
          </a:xfrm>
          <a:prstGeom prst="rect">
            <a:avLst/>
          </a:prstGeom>
          <a:solidFill>
            <a:srgbClr val="00B0F0"/>
          </a:solidFill>
          <a:ln w="9525">
            <a:solidFill>
              <a:srgbClr val="00B0F0"/>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7" name="矩形 193"/>
          <p:cNvSpPr>
            <a:spLocks noChangeArrowheads="1"/>
          </p:cNvSpPr>
          <p:nvPr/>
        </p:nvSpPr>
        <p:spPr bwMode="auto">
          <a:xfrm>
            <a:off x="6834113" y="2413472"/>
            <a:ext cx="928687" cy="571500"/>
          </a:xfrm>
          <a:prstGeom prst="rect">
            <a:avLst/>
          </a:prstGeom>
          <a:solidFill>
            <a:srgbClr val="00B0F0"/>
          </a:solidFill>
          <a:ln w="9525">
            <a:solidFill>
              <a:srgbClr val="00B0F0"/>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8" name="矩形 199"/>
          <p:cNvSpPr>
            <a:spLocks noChangeArrowheads="1"/>
          </p:cNvSpPr>
          <p:nvPr/>
        </p:nvSpPr>
        <p:spPr bwMode="auto">
          <a:xfrm>
            <a:off x="8048550" y="2413472"/>
            <a:ext cx="1143000" cy="571500"/>
          </a:xfrm>
          <a:prstGeom prst="rect">
            <a:avLst/>
          </a:prstGeom>
          <a:solidFill>
            <a:srgbClr val="00B0F0"/>
          </a:solidFill>
          <a:ln w="9525">
            <a:solidFill>
              <a:srgbClr val="00B0F0"/>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en-US" sz="1800">
              <a:latin typeface="Arial" panose="020B0604020202020204" pitchFamily="34" charset="0"/>
            </a:endParaRPr>
          </a:p>
        </p:txBody>
      </p:sp>
      <p:sp>
        <p:nvSpPr>
          <p:cNvPr id="69" name="矩形 194"/>
          <p:cNvSpPr>
            <a:spLocks noChangeArrowheads="1"/>
          </p:cNvSpPr>
          <p:nvPr/>
        </p:nvSpPr>
        <p:spPr bwMode="auto">
          <a:xfrm>
            <a:off x="8119988" y="2413472"/>
            <a:ext cx="10001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negative plate baking</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(2 days)</a:t>
            </a:r>
          </a:p>
          <a:p>
            <a:pPr algn="ctr">
              <a:lnSpc>
                <a:spcPct val="90000"/>
              </a:lnSpc>
              <a:spcBef>
                <a:spcPct val="0"/>
              </a:spcBef>
              <a:spcAft>
                <a:spcPct val="35000"/>
              </a:spcAft>
              <a:buFont typeface="Arial" panose="020B0604020202020204" pitchFamily="34" charset="0"/>
              <a:buNone/>
            </a:pPr>
            <a:endPar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70" name="矩形 196"/>
          <p:cNvSpPr>
            <a:spLocks noChangeArrowheads="1"/>
          </p:cNvSpPr>
          <p:nvPr/>
        </p:nvSpPr>
        <p:spPr bwMode="auto">
          <a:xfrm>
            <a:off x="1047675" y="2413472"/>
            <a:ext cx="714375" cy="571500"/>
          </a:xfrm>
          <a:prstGeom prst="rect">
            <a:avLst/>
          </a:prstGeom>
          <a:solidFill>
            <a:srgbClr val="00B0F0"/>
          </a:solidFill>
          <a:ln w="9525">
            <a:solidFill>
              <a:srgbClr val="00B0F0"/>
            </a:solidFill>
            <a:miter lim="800000"/>
          </a:ln>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sz="1400" b="1" dirty="0">
                <a:solidFill>
                  <a:schemeClr val="tx1"/>
                </a:solidFill>
                <a:effectLst>
                  <a:outerShdw blurRad="38100" dist="19050" dir="2700000" algn="tl" rotWithShape="0">
                    <a:schemeClr val="dk1">
                      <a:alpha val="40000"/>
                    </a:schemeClr>
                  </a:outerShdw>
                </a:effectLst>
                <a:latin typeface="Arial" panose="020B0604020202020204" pitchFamily="34" charset="0"/>
              </a:rPr>
              <a:t>Baking (1 day)</a:t>
            </a:r>
          </a:p>
        </p:txBody>
      </p:sp>
      <p:sp>
        <p:nvSpPr>
          <p:cNvPr id="71" name="矩形 201"/>
          <p:cNvSpPr>
            <a:spLocks noChangeArrowheads="1"/>
          </p:cNvSpPr>
          <p:nvPr/>
        </p:nvSpPr>
        <p:spPr bwMode="auto">
          <a:xfrm>
            <a:off x="2047800" y="2413472"/>
            <a:ext cx="857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dirty="0">
                <a:solidFill>
                  <a:srgbClr val="FFFFFF"/>
                </a:solidFill>
                <a:latin typeface="Arial" panose="020B0604020202020204" pitchFamily="34" charset="0"/>
              </a:rPr>
              <a:t>negative </a:t>
            </a:r>
            <a:r>
              <a:rPr lang="zh-CN" altLang="en-US" sz="1400" b="1" dirty="0">
                <a:solidFill>
                  <a:schemeClr val="tx1"/>
                </a:solidFill>
                <a:effectLst>
                  <a:outerShdw blurRad="38100" dist="19050" dir="2700000" algn="tl" rotWithShape="0">
                    <a:schemeClr val="dk1">
                      <a:alpha val="40000"/>
                    </a:schemeClr>
                  </a:outerShdw>
                </a:effectLst>
                <a:latin typeface="Arial" panose="020B0604020202020204" pitchFamily="34" charset="0"/>
              </a:rPr>
              <a:t>homogenate</a:t>
            </a:r>
          </a:p>
          <a:p>
            <a:pPr algn="ctr">
              <a:lnSpc>
                <a:spcPct val="90000"/>
              </a:lnSpc>
              <a:spcBef>
                <a:spcPct val="0"/>
              </a:spcBef>
              <a:spcAft>
                <a:spcPct val="35000"/>
              </a:spcAft>
              <a:buFont typeface="Arial" panose="020B0604020202020204" pitchFamily="34" charset="0"/>
              <a:buNone/>
            </a:pPr>
            <a:r>
              <a:rPr lang="zh-CN" altLang="en-US" sz="1400" b="1" dirty="0">
                <a:solidFill>
                  <a:schemeClr val="tx1"/>
                </a:solidFill>
                <a:effectLst>
                  <a:outerShdw blurRad="38100" dist="19050" dir="2700000" algn="tl" rotWithShape="0">
                    <a:schemeClr val="dk1">
                      <a:alpha val="40000"/>
                    </a:schemeClr>
                  </a:outerShdw>
                </a:effectLst>
                <a:latin typeface="Arial" panose="020B0604020202020204" pitchFamily="34" charset="0"/>
              </a:rPr>
              <a:t> (1 day)</a:t>
            </a:r>
          </a:p>
          <a:p>
            <a:pPr algn="ctr">
              <a:lnSpc>
                <a:spcPct val="90000"/>
              </a:lnSpc>
              <a:spcBef>
                <a:spcPct val="0"/>
              </a:spcBef>
              <a:spcAft>
                <a:spcPct val="35000"/>
              </a:spcAft>
              <a:buFont typeface="Arial" panose="020B0604020202020204" pitchFamily="34" charset="0"/>
              <a:buNone/>
            </a:pPr>
            <a:endParaRPr lang="zh-CN" altLang="en-US" sz="1400" b="1" dirty="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72" name="矩形 202"/>
          <p:cNvSpPr>
            <a:spLocks noChangeArrowheads="1"/>
          </p:cNvSpPr>
          <p:nvPr/>
        </p:nvSpPr>
        <p:spPr bwMode="auto">
          <a:xfrm>
            <a:off x="3262238" y="2413472"/>
            <a:ext cx="857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Negative Coating (1 day)</a:t>
            </a:r>
          </a:p>
        </p:txBody>
      </p:sp>
      <p:sp>
        <p:nvSpPr>
          <p:cNvPr id="73" name="矩形 203"/>
          <p:cNvSpPr>
            <a:spLocks noChangeArrowheads="1"/>
          </p:cNvSpPr>
          <p:nvPr/>
        </p:nvSpPr>
        <p:spPr bwMode="auto">
          <a:xfrm>
            <a:off x="4333800" y="2413472"/>
            <a:ext cx="9286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negative roll pressure (1 day)</a:t>
            </a:r>
          </a:p>
          <a:p>
            <a:pPr algn="ctr">
              <a:lnSpc>
                <a:spcPct val="90000"/>
              </a:lnSpc>
              <a:spcBef>
                <a:spcPct val="0"/>
              </a:spcBef>
              <a:spcAft>
                <a:spcPct val="35000"/>
              </a:spcAft>
              <a:buFont typeface="Arial" panose="020B0604020202020204" pitchFamily="34" charset="0"/>
              <a:buNone/>
            </a:pPr>
            <a:endPar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74" name="矩形 204"/>
          <p:cNvSpPr>
            <a:spLocks noChangeArrowheads="1"/>
          </p:cNvSpPr>
          <p:nvPr/>
        </p:nvSpPr>
        <p:spPr bwMode="auto">
          <a:xfrm>
            <a:off x="5476800" y="2413472"/>
            <a:ext cx="11080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scene3d>
              <a:camera prst="orthographicFront"/>
              <a:lightRig rig="threePt" dir="t"/>
            </a:scene3d>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rgbClr val="FFFFFF"/>
                </a:solidFill>
                <a:latin typeface="Arial" panose="020B0604020202020204" pitchFamily="34" charset="0"/>
              </a:rPr>
              <a:t>n</a:t>
            </a: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egative die cutting</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 (1 day)</a:t>
            </a:r>
          </a:p>
        </p:txBody>
      </p:sp>
      <p:sp>
        <p:nvSpPr>
          <p:cNvPr id="75" name="矩形 205"/>
          <p:cNvSpPr>
            <a:spLocks noChangeArrowheads="1"/>
          </p:cNvSpPr>
          <p:nvPr/>
        </p:nvSpPr>
        <p:spPr bwMode="auto">
          <a:xfrm>
            <a:off x="6580748" y="2240117"/>
            <a:ext cx="14351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Negative electrode selection</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(1 day)</a:t>
            </a:r>
          </a:p>
        </p:txBody>
      </p:sp>
      <p:cxnSp>
        <p:nvCxnSpPr>
          <p:cNvPr id="76" name="直接箭头连接符 207"/>
          <p:cNvCxnSpPr>
            <a:cxnSpLocks noChangeShapeType="1"/>
          </p:cNvCxnSpPr>
          <p:nvPr/>
        </p:nvCxnSpPr>
        <p:spPr bwMode="auto">
          <a:xfrm>
            <a:off x="7727875" y="1770534"/>
            <a:ext cx="249238" cy="1588"/>
          </a:xfrm>
          <a:prstGeom prst="straightConnector1">
            <a:avLst/>
          </a:prstGeom>
          <a:noFill/>
          <a:ln w="9525">
            <a:solidFill>
              <a:schemeClr val="accent2"/>
            </a:solidFill>
            <a:miter lim="800000"/>
            <a:tailEnd type="arrow" w="med" len="med"/>
          </a:ln>
          <a:extLst>
            <a:ext uri="{909E8E84-426E-40DD-AFC4-6F175D3DCCD1}">
              <a14:hiddenFill xmlns:a14="http://schemas.microsoft.com/office/drawing/2010/main">
                <a:noFill/>
              </a14:hiddenFill>
            </a:ext>
          </a:extLst>
        </p:spPr>
      </p:cxnSp>
      <p:cxnSp>
        <p:nvCxnSpPr>
          <p:cNvPr id="77" name="直接箭头连接符 208"/>
          <p:cNvCxnSpPr>
            <a:cxnSpLocks noChangeShapeType="1"/>
          </p:cNvCxnSpPr>
          <p:nvPr/>
        </p:nvCxnSpPr>
        <p:spPr bwMode="auto">
          <a:xfrm>
            <a:off x="1762050" y="2699222"/>
            <a:ext cx="320675" cy="1587"/>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78" name="直接箭头连接符 209"/>
          <p:cNvCxnSpPr>
            <a:cxnSpLocks noChangeShapeType="1"/>
          </p:cNvCxnSpPr>
          <p:nvPr/>
        </p:nvCxnSpPr>
        <p:spPr bwMode="auto">
          <a:xfrm>
            <a:off x="2943150" y="2699222"/>
            <a:ext cx="247650" cy="1587"/>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79" name="直接箭头连接符 210"/>
          <p:cNvCxnSpPr>
            <a:cxnSpLocks noChangeShapeType="1"/>
          </p:cNvCxnSpPr>
          <p:nvPr/>
        </p:nvCxnSpPr>
        <p:spPr bwMode="auto">
          <a:xfrm>
            <a:off x="4086150" y="2699222"/>
            <a:ext cx="247650" cy="1587"/>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80" name="直接箭头连接符 211"/>
          <p:cNvCxnSpPr>
            <a:cxnSpLocks noChangeShapeType="1"/>
          </p:cNvCxnSpPr>
          <p:nvPr/>
        </p:nvCxnSpPr>
        <p:spPr bwMode="auto">
          <a:xfrm>
            <a:off x="5372025" y="2699222"/>
            <a:ext cx="247650" cy="1587"/>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81" name="直接箭头连接符 212"/>
          <p:cNvCxnSpPr>
            <a:cxnSpLocks noChangeShapeType="1"/>
          </p:cNvCxnSpPr>
          <p:nvPr/>
        </p:nvCxnSpPr>
        <p:spPr bwMode="auto">
          <a:xfrm>
            <a:off x="6515025" y="2699222"/>
            <a:ext cx="247650" cy="1587"/>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cxnSp>
        <p:nvCxnSpPr>
          <p:cNvPr id="82" name="直接箭头连接符 213"/>
          <p:cNvCxnSpPr>
            <a:cxnSpLocks noChangeShapeType="1"/>
          </p:cNvCxnSpPr>
          <p:nvPr/>
        </p:nvCxnSpPr>
        <p:spPr bwMode="auto">
          <a:xfrm>
            <a:off x="7800900" y="2699222"/>
            <a:ext cx="247650" cy="1587"/>
          </a:xfrm>
          <a:prstGeom prst="straightConnector1">
            <a:avLst/>
          </a:prstGeom>
          <a:noFill/>
          <a:ln w="9525">
            <a:solidFill>
              <a:srgbClr val="00B0F0"/>
            </a:solidFill>
            <a:miter lim="800000"/>
            <a:tailEnd type="arrow" w="med" len="med"/>
          </a:ln>
          <a:extLst>
            <a:ext uri="{909E8E84-426E-40DD-AFC4-6F175D3DCCD1}">
              <a14:hiddenFill xmlns:a14="http://schemas.microsoft.com/office/drawing/2010/main">
                <a:noFill/>
              </a14:hiddenFill>
            </a:ext>
          </a:extLst>
        </p:spPr>
      </p:cxnSp>
      <p:sp>
        <p:nvSpPr>
          <p:cNvPr id="83" name="矩形 214"/>
          <p:cNvSpPr>
            <a:spLocks noChangeArrowheads="1"/>
          </p:cNvSpPr>
          <p:nvPr/>
        </p:nvSpPr>
        <p:spPr bwMode="auto">
          <a:xfrm>
            <a:off x="9175993" y="2770659"/>
            <a:ext cx="714375" cy="571500"/>
          </a:xfrm>
          <a:prstGeom prst="rect">
            <a:avLst/>
          </a:prstGeom>
          <a:solidFill>
            <a:srgbClr val="D9959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lamination </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(1 day)</a:t>
            </a:r>
          </a:p>
        </p:txBody>
      </p:sp>
      <p:cxnSp>
        <p:nvCxnSpPr>
          <p:cNvPr id="84" name="形状 218"/>
          <p:cNvCxnSpPr>
            <a:cxnSpLocks noChangeShapeType="1"/>
          </p:cNvCxnSpPr>
          <p:nvPr/>
        </p:nvCxnSpPr>
        <p:spPr bwMode="auto">
          <a:xfrm>
            <a:off x="9191550" y="1770534"/>
            <a:ext cx="428625" cy="1000125"/>
          </a:xfrm>
          <a:prstGeom prst="bentConnector2">
            <a:avLst/>
          </a:prstGeom>
          <a:noFill/>
          <a:ln w="9525">
            <a:solidFill>
              <a:srgbClr val="FF9900"/>
            </a:solidFill>
            <a:miter lim="800000"/>
            <a:tailEnd type="arrow" w="med" len="med"/>
          </a:ln>
          <a:extLst>
            <a:ext uri="{909E8E84-426E-40DD-AFC4-6F175D3DCCD1}">
              <a14:hiddenFill xmlns:a14="http://schemas.microsoft.com/office/drawing/2010/main">
                <a:noFill/>
              </a14:hiddenFill>
            </a:ext>
          </a:extLst>
        </p:spPr>
      </p:cxnSp>
      <p:cxnSp>
        <p:nvCxnSpPr>
          <p:cNvPr id="85" name="形状 223"/>
          <p:cNvCxnSpPr>
            <a:cxnSpLocks noChangeShapeType="1"/>
          </p:cNvCxnSpPr>
          <p:nvPr/>
        </p:nvCxnSpPr>
        <p:spPr bwMode="auto">
          <a:xfrm rot="5400000">
            <a:off x="8941519" y="3592190"/>
            <a:ext cx="928688" cy="428625"/>
          </a:xfrm>
          <a:prstGeom prst="bentConnector2">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sp>
        <p:nvSpPr>
          <p:cNvPr id="86" name="矩形 224"/>
          <p:cNvSpPr>
            <a:spLocks noChangeArrowheads="1"/>
          </p:cNvSpPr>
          <p:nvPr/>
        </p:nvSpPr>
        <p:spPr bwMode="auto">
          <a:xfrm>
            <a:off x="4918075" y="4970145"/>
            <a:ext cx="801370" cy="2952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effectLst>
                  <a:outerShdw blurRad="38100" dist="19050" dir="2700000" algn="tl" rotWithShape="0">
                    <a:schemeClr val="dk1">
                      <a:alpha val="40000"/>
                    </a:schemeClr>
                  </a:outerShdw>
                </a:effectLst>
                <a:latin typeface="Arial" panose="020B0604020202020204" pitchFamily="34" charset="0"/>
              </a:rPr>
              <a:t>Group </a:t>
            </a:r>
          </a:p>
          <a:p>
            <a:pPr algn="ctr">
              <a:lnSpc>
                <a:spcPct val="90000"/>
              </a:lnSpc>
              <a:spcBef>
                <a:spcPct val="0"/>
              </a:spcBef>
              <a:spcAft>
                <a:spcPct val="35000"/>
              </a:spcAft>
              <a:buFont typeface="Arial" panose="020B0604020202020204" pitchFamily="34" charset="0"/>
              <a:buNone/>
            </a:pPr>
            <a:r>
              <a:rPr lang="zh-CN" altLang="en-US" sz="1400" b="1">
                <a:effectLst>
                  <a:outerShdw blurRad="38100" dist="19050" dir="2700000" algn="tl" rotWithShape="0">
                    <a:schemeClr val="dk1">
                      <a:alpha val="40000"/>
                    </a:schemeClr>
                  </a:outerShdw>
                </a:effectLst>
                <a:latin typeface="Arial" panose="020B0604020202020204" pitchFamily="34" charset="0"/>
              </a:rPr>
              <a:t>(1 day</a:t>
            </a:r>
            <a:r>
              <a:rPr lang="zh-CN" altLang="en-US" sz="1400" b="1">
                <a:solidFill>
                  <a:schemeClr val="tx1"/>
                </a:solidFill>
                <a:effectLst>
                  <a:outerShdw blurRad="38100" dist="19050" dir="2700000" algn="tl" rotWithShape="0">
                    <a:schemeClr val="dk1">
                      <a:alpha val="40000"/>
                    </a:schemeClr>
                  </a:outerShdw>
                </a:effectLst>
                <a:latin typeface="Arial" panose="020B0604020202020204" pitchFamily="34" charset="0"/>
              </a:rPr>
              <a:t>)</a:t>
            </a:r>
            <a:endParaRPr b="1">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
        <p:nvSpPr>
          <p:cNvPr id="87" name="矩形 225"/>
          <p:cNvSpPr>
            <a:spLocks noChangeArrowheads="1"/>
          </p:cNvSpPr>
          <p:nvPr/>
        </p:nvSpPr>
        <p:spPr bwMode="auto">
          <a:xfrm>
            <a:off x="7262738" y="4842347"/>
            <a:ext cx="714375" cy="5715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Aft>
                <a:spcPct val="35000"/>
              </a:spcAft>
              <a:buClrTx/>
              <a:buSzTx/>
              <a:buFont typeface="Arial" panose="020B0604020202020204" pitchFamily="34" charset="0"/>
              <a:buNone/>
            </a:pPr>
            <a:r>
              <a:rPr sz="1400" b="1">
                <a:effectLst>
                  <a:outerShdw blurRad="38100" dist="19050" dir="2700000" algn="tl" rotWithShape="0">
                    <a:schemeClr val="dk1">
                      <a:alpha val="40000"/>
                    </a:schemeClr>
                  </a:outerShdw>
                </a:effectLst>
                <a:latin typeface="Arial" panose="020B0604020202020204" pitchFamily="34" charset="0"/>
              </a:rPr>
              <a:t>Shell</a:t>
            </a:r>
          </a:p>
          <a:p>
            <a:pPr algn="ctr">
              <a:lnSpc>
                <a:spcPct val="90000"/>
              </a:lnSpc>
              <a:spcAft>
                <a:spcPct val="35000"/>
              </a:spcAft>
              <a:buClrTx/>
              <a:buSzTx/>
              <a:buFont typeface="Arial" panose="020B0604020202020204" pitchFamily="34" charset="0"/>
              <a:buNone/>
            </a:pPr>
            <a:r>
              <a:rPr sz="1400" b="1">
                <a:effectLst>
                  <a:outerShdw blurRad="38100" dist="19050" dir="2700000" algn="tl" rotWithShape="0">
                    <a:schemeClr val="dk1">
                      <a:alpha val="40000"/>
                    </a:schemeClr>
                  </a:outerShdw>
                </a:effectLst>
                <a:latin typeface="Arial" panose="020B0604020202020204" pitchFamily="34" charset="0"/>
              </a:rPr>
              <a:t> (1 day)</a:t>
            </a:r>
            <a:endParaRPr b="1">
              <a:solidFill>
                <a:srgbClr val="FFFFFF"/>
              </a:solidFill>
              <a:latin typeface="Arial" panose="020B0604020202020204" pitchFamily="34" charset="0"/>
            </a:endParaRPr>
          </a:p>
        </p:txBody>
      </p:sp>
      <p:sp>
        <p:nvSpPr>
          <p:cNvPr id="88" name="矩形 226"/>
          <p:cNvSpPr>
            <a:spLocks noChangeArrowheads="1"/>
          </p:cNvSpPr>
          <p:nvPr/>
        </p:nvSpPr>
        <p:spPr bwMode="auto">
          <a:xfrm>
            <a:off x="5976863" y="4842347"/>
            <a:ext cx="1071562" cy="5715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latin typeface="Arial" panose="020B0604020202020204" pitchFamily="34" charset="0"/>
              </a:rPr>
              <a:t>Charge and discharge testing</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latin typeface="Arial" panose="020B0604020202020204" pitchFamily="34" charset="0"/>
              </a:rPr>
              <a:t> (1 day)</a:t>
            </a:r>
          </a:p>
          <a:p>
            <a:pPr algn="ctr">
              <a:lnSpc>
                <a:spcPct val="90000"/>
              </a:lnSpc>
              <a:spcBef>
                <a:spcPct val="0"/>
              </a:spcBef>
              <a:spcAft>
                <a:spcPct val="35000"/>
              </a:spcAft>
              <a:buFont typeface="Arial" panose="020B0604020202020204" pitchFamily="34" charset="0"/>
              <a:buNone/>
            </a:pPr>
            <a:endParaRPr lang="zh-CN" altLang="en-US" sz="1400" b="1">
              <a:solidFill>
                <a:schemeClr val="tx1"/>
              </a:solidFill>
              <a:latin typeface="Arial" panose="020B0604020202020204" pitchFamily="34" charset="0"/>
            </a:endParaRPr>
          </a:p>
        </p:txBody>
      </p:sp>
      <p:sp>
        <p:nvSpPr>
          <p:cNvPr id="89" name="矩形 227"/>
          <p:cNvSpPr>
            <a:spLocks noChangeArrowheads="1"/>
          </p:cNvSpPr>
          <p:nvPr/>
        </p:nvSpPr>
        <p:spPr bwMode="auto">
          <a:xfrm>
            <a:off x="8191425" y="4842347"/>
            <a:ext cx="785813" cy="5715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sz="1400" b="1">
                <a:solidFill>
                  <a:srgbClr val="FFFFFF"/>
                </a:solidFill>
                <a:latin typeface="Arial" panose="020B0604020202020204" pitchFamily="34" charset="0"/>
              </a:rPr>
              <a:t>Finished </a:t>
            </a:r>
            <a:r>
              <a:rPr sz="1400" b="1">
                <a:solidFill>
                  <a:schemeClr val="tx1"/>
                </a:solidFill>
                <a:latin typeface="Arial" panose="020B0604020202020204" pitchFamily="34" charset="0"/>
              </a:rPr>
              <a:t>product testing (1 day)</a:t>
            </a:r>
            <a:endParaRPr sz="1400" b="1">
              <a:solidFill>
                <a:srgbClr val="FFFFFF"/>
              </a:solidFill>
              <a:latin typeface="Arial" panose="020B0604020202020204" pitchFamily="34" charset="0"/>
            </a:endParaRPr>
          </a:p>
          <a:p>
            <a:pPr algn="ctr">
              <a:lnSpc>
                <a:spcPct val="90000"/>
              </a:lnSpc>
              <a:spcBef>
                <a:spcPct val="0"/>
              </a:spcBef>
              <a:spcAft>
                <a:spcPct val="35000"/>
              </a:spcAft>
              <a:buFont typeface="Arial" panose="020B0604020202020204" pitchFamily="34" charset="0"/>
              <a:buNone/>
            </a:pPr>
            <a:endParaRPr sz="1400" b="1">
              <a:solidFill>
                <a:srgbClr val="FFFFFF"/>
              </a:solidFill>
              <a:latin typeface="Arial" panose="020B0604020202020204" pitchFamily="34" charset="0"/>
            </a:endParaRPr>
          </a:p>
        </p:txBody>
      </p:sp>
      <p:sp>
        <p:nvSpPr>
          <p:cNvPr id="90" name="矩形 228"/>
          <p:cNvSpPr>
            <a:spLocks noChangeArrowheads="1"/>
          </p:cNvSpPr>
          <p:nvPr/>
        </p:nvSpPr>
        <p:spPr bwMode="auto">
          <a:xfrm>
            <a:off x="9191625" y="4842510"/>
            <a:ext cx="785495" cy="5715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 tIns="22860" rIns="22860" bIns="2286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90000"/>
              </a:lnSpc>
              <a:spcBef>
                <a:spcPct val="0"/>
              </a:spcBef>
              <a:spcAft>
                <a:spcPct val="35000"/>
              </a:spcAft>
              <a:buFont typeface="Arial" panose="020B0604020202020204" pitchFamily="34" charset="0"/>
              <a:buNone/>
            </a:pPr>
            <a:r>
              <a:rPr lang="zh-CN" altLang="en-US" sz="1400" b="1">
                <a:solidFill>
                  <a:schemeClr val="tx1"/>
                </a:solidFill>
                <a:latin typeface="Arial" panose="020B0604020202020204" pitchFamily="34" charset="0"/>
              </a:rPr>
              <a:t>Packing </a:t>
            </a:r>
          </a:p>
          <a:p>
            <a:pPr algn="ctr">
              <a:lnSpc>
                <a:spcPct val="90000"/>
              </a:lnSpc>
              <a:spcBef>
                <a:spcPct val="0"/>
              </a:spcBef>
              <a:spcAft>
                <a:spcPct val="35000"/>
              </a:spcAft>
              <a:buFont typeface="Arial" panose="020B0604020202020204" pitchFamily="34" charset="0"/>
              <a:buNone/>
            </a:pPr>
            <a:r>
              <a:rPr lang="zh-CN" altLang="en-US" sz="1400" b="1">
                <a:solidFill>
                  <a:schemeClr val="tx1"/>
                </a:solidFill>
                <a:latin typeface="Arial" panose="020B0604020202020204" pitchFamily="34" charset="0"/>
              </a:rPr>
              <a:t>(1 day)</a:t>
            </a:r>
          </a:p>
        </p:txBody>
      </p:sp>
      <p:cxnSp>
        <p:nvCxnSpPr>
          <p:cNvPr id="91" name="直接箭头连接符 229"/>
          <p:cNvCxnSpPr>
            <a:cxnSpLocks noChangeShapeType="1"/>
          </p:cNvCxnSpPr>
          <p:nvPr/>
        </p:nvCxnSpPr>
        <p:spPr bwMode="auto">
          <a:xfrm>
            <a:off x="4905300" y="5128097"/>
            <a:ext cx="247650"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2" name="直接箭头连接符 230"/>
          <p:cNvCxnSpPr>
            <a:cxnSpLocks noChangeShapeType="1"/>
          </p:cNvCxnSpPr>
          <p:nvPr/>
        </p:nvCxnSpPr>
        <p:spPr bwMode="auto">
          <a:xfrm>
            <a:off x="5762550" y="5128097"/>
            <a:ext cx="214313"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3" name="直接箭头连接符 231"/>
          <p:cNvCxnSpPr>
            <a:cxnSpLocks noChangeShapeType="1"/>
          </p:cNvCxnSpPr>
          <p:nvPr/>
        </p:nvCxnSpPr>
        <p:spPr bwMode="auto">
          <a:xfrm>
            <a:off x="7048425" y="5128097"/>
            <a:ext cx="247650"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4" name="直接箭头连接符 232"/>
          <p:cNvCxnSpPr>
            <a:cxnSpLocks noChangeShapeType="1"/>
          </p:cNvCxnSpPr>
          <p:nvPr/>
        </p:nvCxnSpPr>
        <p:spPr bwMode="auto">
          <a:xfrm>
            <a:off x="7977113" y="5128097"/>
            <a:ext cx="214312"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5" name="直接箭头连接符 233"/>
          <p:cNvCxnSpPr>
            <a:cxnSpLocks noChangeShapeType="1"/>
          </p:cNvCxnSpPr>
          <p:nvPr/>
        </p:nvCxnSpPr>
        <p:spPr bwMode="auto">
          <a:xfrm>
            <a:off x="8905800" y="5128097"/>
            <a:ext cx="247650"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6" name="直接箭头连接符 239"/>
          <p:cNvCxnSpPr>
            <a:cxnSpLocks noChangeShapeType="1"/>
          </p:cNvCxnSpPr>
          <p:nvPr/>
        </p:nvCxnSpPr>
        <p:spPr bwMode="auto">
          <a:xfrm rot="10800000">
            <a:off x="6619800" y="4270847"/>
            <a:ext cx="214313"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7" name="直接箭头连接符 240"/>
          <p:cNvCxnSpPr>
            <a:cxnSpLocks noChangeShapeType="1"/>
          </p:cNvCxnSpPr>
          <p:nvPr/>
        </p:nvCxnSpPr>
        <p:spPr bwMode="auto">
          <a:xfrm rot="10800000">
            <a:off x="5762550" y="4270847"/>
            <a:ext cx="142875"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8" name="直接箭头连接符 241"/>
          <p:cNvCxnSpPr>
            <a:cxnSpLocks noChangeShapeType="1"/>
          </p:cNvCxnSpPr>
          <p:nvPr/>
        </p:nvCxnSpPr>
        <p:spPr bwMode="auto">
          <a:xfrm rot="10800000">
            <a:off x="4333800" y="4270847"/>
            <a:ext cx="214313"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99" name="直接箭头连接符 242"/>
          <p:cNvCxnSpPr>
            <a:cxnSpLocks noChangeShapeType="1"/>
          </p:cNvCxnSpPr>
          <p:nvPr/>
        </p:nvCxnSpPr>
        <p:spPr bwMode="auto">
          <a:xfrm rot="10800000">
            <a:off x="3405113" y="4270847"/>
            <a:ext cx="214312"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cxnSp>
        <p:nvCxnSpPr>
          <p:cNvPr id="100" name="直接箭头连接符 243"/>
          <p:cNvCxnSpPr>
            <a:cxnSpLocks noChangeShapeType="1"/>
          </p:cNvCxnSpPr>
          <p:nvPr/>
        </p:nvCxnSpPr>
        <p:spPr bwMode="auto">
          <a:xfrm rot="10800000">
            <a:off x="2119238" y="4270847"/>
            <a:ext cx="214312" cy="1587"/>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sp>
        <p:nvSpPr>
          <p:cNvPr id="101" name="TextBox 252"/>
          <p:cNvSpPr>
            <a:spLocks noChangeArrowheads="1"/>
          </p:cNvSpPr>
          <p:nvPr/>
        </p:nvSpPr>
        <p:spPr bwMode="auto">
          <a:xfrm>
            <a:off x="737235" y="3199130"/>
            <a:ext cx="678878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indent="-285750">
              <a:spcBef>
                <a:spcPct val="0"/>
              </a:spcBef>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The manufacturing process and shell punching process of positive and negative electrodes can be carried out side by side.</a:t>
            </a:r>
          </a:p>
          <a:p>
            <a:pPr marL="285750" indent="-285750">
              <a:spcBef>
                <a:spcPct val="0"/>
              </a:spcBef>
              <a:buFont typeface="Wingdings" panose="05000000000000000000" pitchFamily="2" charset="2"/>
              <a:buChar char="n"/>
            </a:pP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矩形 276"/>
          <p:cNvSpPr>
            <a:spLocks noChangeArrowheads="1"/>
          </p:cNvSpPr>
          <p:nvPr/>
        </p:nvSpPr>
        <p:spPr bwMode="auto">
          <a:xfrm>
            <a:off x="736934" y="5414290"/>
            <a:ext cx="99751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571500" algn="l"/>
              </a:tabLst>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tabLst>
                <a:tab pos="571500" algn="l"/>
              </a:tabLst>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tabLst>
                <a:tab pos="571500" algn="l"/>
              </a:tabLst>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tabLst>
                <a:tab pos="5715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tabLst>
                <a:tab pos="5715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5715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5715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5715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5715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285750" indent="-285750" fontAlgn="auto">
              <a:lnSpc>
                <a:spcPct val="100000"/>
              </a:lnSpc>
              <a:spcBef>
                <a:spcPct val="0"/>
              </a:spcBef>
              <a:buFont typeface="Wingdings" panose="05000000000000000000" pitchFamily="2" charset="2"/>
              <a:buChar char="n"/>
              <a:tabLst>
                <a:tab pos="571500" algn="l"/>
                <a:tab pos="571500" algn="l"/>
              </a:tabLst>
            </a:pPr>
            <a:r>
              <a:rPr sz="1600" dirty="0">
                <a:latin typeface="微软雅黑" panose="020B0503020204020204" pitchFamily="34" charset="-122"/>
                <a:ea typeface="微软雅黑" panose="020B0503020204020204" pitchFamily="34" charset="-122"/>
                <a:sym typeface="微软雅黑" panose="020B0503020204020204" pitchFamily="34" charset="-122"/>
              </a:rPr>
              <a:t>Cumulative: 44.5 days unforeseen time (1.5 days) = 46 days;</a:t>
            </a:r>
          </a:p>
          <a:p>
            <a:pPr marL="285750" indent="-285750" fontAlgn="auto">
              <a:lnSpc>
                <a:spcPct val="100000"/>
              </a:lnSpc>
              <a:spcBef>
                <a:spcPct val="0"/>
              </a:spcBef>
              <a:buFont typeface="Wingdings" panose="05000000000000000000" pitchFamily="2" charset="2"/>
              <a:buChar char="n"/>
              <a:tabLst>
                <a:tab pos="571500" algn="l"/>
                <a:tab pos="571500" algn="l"/>
              </a:tabLst>
            </a:pPr>
            <a:r>
              <a:rPr sz="1600" dirty="0">
                <a:latin typeface="微软雅黑" panose="020B0503020204020204" pitchFamily="34" charset="-122"/>
                <a:ea typeface="微软雅黑" panose="020B0503020204020204" pitchFamily="34" charset="-122"/>
                <a:sym typeface="微软雅黑" panose="020B0503020204020204" pitchFamily="34" charset="-122"/>
              </a:rPr>
              <a:t> when the single core needed for battery production is in stock, the production cycle of the battery pack begins with the core matching process, the production time is at least 7 days; </a:t>
            </a:r>
          </a:p>
          <a:p>
            <a:pPr marL="285750" indent="-285750" fontAlgn="auto">
              <a:lnSpc>
                <a:spcPct val="100000"/>
              </a:lnSpc>
              <a:spcBef>
                <a:spcPct val="0"/>
              </a:spcBef>
              <a:buFont typeface="Wingdings" panose="05000000000000000000" pitchFamily="2" charset="2"/>
              <a:buChar char="n"/>
              <a:tabLst>
                <a:tab pos="571500" algn="l"/>
                <a:tab pos="571500" algn="l"/>
              </a:tabLst>
            </a:pPr>
            <a:r>
              <a:rPr sz="1600" dirty="0">
                <a:latin typeface="微软雅黑" panose="020B0503020204020204" pitchFamily="34" charset="-122"/>
                <a:ea typeface="微软雅黑" panose="020B0503020204020204" pitchFamily="34" charset="-122"/>
                <a:sym typeface="微软雅黑" panose="020B0503020204020204" pitchFamily="34" charset="-122"/>
              </a:rPr>
              <a:t>when the single core needed for battery pack production is a new product, the production cycle needs to be added to the production cycle, and the production time is at least 90 days.</a:t>
            </a:r>
          </a:p>
          <a:p>
            <a:pPr marL="285750" indent="-285750" fontAlgn="auto">
              <a:lnSpc>
                <a:spcPct val="100000"/>
              </a:lnSpc>
              <a:spcBef>
                <a:spcPct val="0"/>
              </a:spcBef>
              <a:buFont typeface="Wingdings" panose="05000000000000000000" pitchFamily="2" charset="2"/>
              <a:buChar char="n"/>
              <a:tabLst>
                <a:tab pos="571500" algn="l"/>
                <a:tab pos="571500" algn="l"/>
              </a:tabLst>
            </a:pPr>
            <a:endParaRPr sz="1600"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08" name="直接箭头连接符 281"/>
          <p:cNvCxnSpPr>
            <a:cxnSpLocks noChangeShapeType="1"/>
            <a:stCxn id="28" idx="2"/>
            <a:endCxn id="29" idx="0"/>
          </p:cNvCxnSpPr>
          <p:nvPr/>
        </p:nvCxnSpPr>
        <p:spPr bwMode="auto">
          <a:xfrm>
            <a:off x="1345808" y="4524847"/>
            <a:ext cx="635" cy="296545"/>
          </a:xfrm>
          <a:prstGeom prst="straightConnector1">
            <a:avLst/>
          </a:prstGeom>
          <a:noFill/>
          <a:ln w="9525">
            <a:solidFill>
              <a:srgbClr val="00B050"/>
            </a:solidFill>
            <a:miter lim="800000"/>
            <a:tailEnd type="arrow" w="med" len="med"/>
          </a:ln>
          <a:extLst>
            <a:ext uri="{909E8E84-426E-40DD-AFC4-6F175D3DCCD1}">
              <a14:hiddenFill xmlns:a14="http://schemas.microsoft.com/office/drawing/2010/main">
                <a:noFill/>
              </a14:hiddenFill>
            </a:ext>
          </a:extLst>
        </p:spPr>
      </p:cxnSp>
      <p:sp>
        <p:nvSpPr>
          <p:cNvPr id="102"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356" y="439400"/>
            <a:ext cx="11667366" cy="642942"/>
          </a:xfrm>
          <a:prstGeom prst="rect">
            <a:avLst/>
          </a:prstGeom>
          <a:noFill/>
          <a:ln w="9525">
            <a:noFill/>
            <a:miter lim="800000"/>
            <a:headEnd/>
            <a:tailEnd/>
          </a:ln>
          <a:effectLst/>
        </p:spPr>
      </p:pic>
      <p:sp>
        <p:nvSpPr>
          <p:cNvPr id="36" name="TextBox 5"/>
          <p:cNvSpPr txBox="1"/>
          <p:nvPr/>
        </p:nvSpPr>
        <p:spPr>
          <a:xfrm>
            <a:off x="737356" y="439718"/>
            <a:ext cx="7755255"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Comparison of lamination and winding processes</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aphicFrame>
        <p:nvGraphicFramePr>
          <p:cNvPr id="121" name="内容占位符 21"/>
          <p:cNvGraphicFramePr/>
          <p:nvPr>
            <p:custDataLst>
              <p:tags r:id="rId1"/>
            </p:custDataLst>
          </p:nvPr>
        </p:nvGraphicFramePr>
        <p:xfrm>
          <a:off x="539799" y="1129437"/>
          <a:ext cx="11110595" cy="506730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0000"/>
                    </a:ext>
                  </a:extLst>
                </a:gridCol>
                <a:gridCol w="3538855">
                  <a:extLst>
                    <a:ext uri="{9D8B030D-6E8A-4147-A177-3AD203B41FA5}">
                      <a16:colId xmlns:a16="http://schemas.microsoft.com/office/drawing/2014/main" val="20001"/>
                    </a:ext>
                  </a:extLst>
                </a:gridCol>
                <a:gridCol w="5628640">
                  <a:extLst>
                    <a:ext uri="{9D8B030D-6E8A-4147-A177-3AD203B41FA5}">
                      <a16:colId xmlns:a16="http://schemas.microsoft.com/office/drawing/2014/main" val="20002"/>
                    </a:ext>
                  </a:extLst>
                </a:gridCol>
              </a:tblGrid>
              <a:tr h="824865">
                <a:tc>
                  <a:txBody>
                    <a:bodyPr/>
                    <a:lstStyle/>
                    <a:p>
                      <a:r>
                        <a:rPr lang="zh-CN" altLang="en-US" sz="1600" b="1" dirty="0">
                          <a:solidFill>
                            <a:schemeClr val="tx1"/>
                          </a:solidFill>
                          <a:latin typeface="黑体" panose="02010609060101010101" pitchFamily="49" charset="-122"/>
                          <a:ea typeface="黑体" panose="02010609060101010101" pitchFamily="49" charset="-122"/>
                        </a:rPr>
                        <a:t>Electric core structure</a:t>
                      </a:r>
                    </a:p>
                    <a:p>
                      <a:endParaRPr lang="zh-CN" altLang="en-US" sz="1600" b="1" dirty="0">
                        <a:solidFill>
                          <a:schemeClr val="tx1"/>
                        </a:solidFill>
                        <a:latin typeface="黑体" panose="02010609060101010101" pitchFamily="49" charset="-122"/>
                        <a:ea typeface="黑体" panose="02010609060101010101" pitchFamily="49" charset="-122"/>
                      </a:endParaRPr>
                    </a:p>
                  </a:txBody>
                  <a:tcPr marT="45715" marB="45715" anchor="ctr">
                    <a:solidFill>
                      <a:schemeClr val="accent1">
                        <a:lumMod val="90000"/>
                      </a:schemeClr>
                    </a:solidFill>
                  </a:tcPr>
                </a:tc>
                <a:tc>
                  <a:txBody>
                    <a:bodyPr/>
                    <a:lstStyle/>
                    <a:p>
                      <a:r>
                        <a:rPr lang="zh-CN" altLang="en-US" sz="1600" b="1" dirty="0">
                          <a:solidFill>
                            <a:schemeClr val="tx1"/>
                          </a:solidFill>
                          <a:latin typeface="黑体" panose="02010609060101010101" pitchFamily="49" charset="-122"/>
                          <a:ea typeface="黑体" panose="02010609060101010101" pitchFamily="49" charset="-122"/>
                        </a:rPr>
                        <a:t>lamination</a:t>
                      </a:r>
                    </a:p>
                    <a:p>
                      <a:endParaRPr lang="zh-CN" altLang="en-US" sz="1600" b="1" dirty="0">
                        <a:solidFill>
                          <a:schemeClr val="tx1"/>
                        </a:solidFill>
                        <a:latin typeface="黑体" panose="02010609060101010101" pitchFamily="49" charset="-122"/>
                        <a:ea typeface="黑体" panose="02010609060101010101" pitchFamily="49" charset="-122"/>
                      </a:endParaRPr>
                    </a:p>
                  </a:txBody>
                  <a:tcPr marT="45715" marB="45715" anchor="ctr">
                    <a:solidFill>
                      <a:schemeClr val="accent1">
                        <a:lumMod val="90000"/>
                      </a:schemeClr>
                    </a:solidFill>
                  </a:tcPr>
                </a:tc>
                <a:tc>
                  <a:txBody>
                    <a:bodyPr/>
                    <a:lstStyle/>
                    <a:p>
                      <a:r>
                        <a:rPr lang="zh-CN" altLang="en-US" sz="1600" b="1" dirty="0">
                          <a:solidFill>
                            <a:schemeClr val="tx1"/>
                          </a:solidFill>
                          <a:latin typeface="黑体" panose="02010609060101010101" pitchFamily="49" charset="-122"/>
                          <a:ea typeface="黑体" panose="02010609060101010101" pitchFamily="49" charset="-122"/>
                        </a:rPr>
                        <a:t>wind</a:t>
                      </a:r>
                    </a:p>
                    <a:p>
                      <a:endParaRPr lang="zh-CN" altLang="en-US" sz="1600" b="1" dirty="0">
                        <a:solidFill>
                          <a:schemeClr val="tx1"/>
                        </a:solidFill>
                        <a:latin typeface="黑体" panose="02010609060101010101" pitchFamily="49" charset="-122"/>
                        <a:ea typeface="黑体" panose="02010609060101010101" pitchFamily="49" charset="-122"/>
                      </a:endParaRPr>
                    </a:p>
                  </a:txBody>
                  <a:tcPr marT="45715" marB="45715" anchor="ctr">
                    <a:solidFill>
                      <a:schemeClr val="accent1">
                        <a:lumMod val="90000"/>
                      </a:schemeClr>
                    </a:solidFill>
                  </a:tcPr>
                </a:tc>
                <a:extLst>
                  <a:ext uri="{0D108BD9-81ED-4DB2-BD59-A6C34878D82A}">
                    <a16:rowId xmlns:a16="http://schemas.microsoft.com/office/drawing/2014/main" val="10000"/>
                  </a:ext>
                </a:extLst>
              </a:tr>
              <a:tr h="1069340">
                <a:tc>
                  <a:txBody>
                    <a:bodyPr/>
                    <a:lstStyle/>
                    <a:p>
                      <a:r>
                        <a:rPr lang="zh-CN" altLang="en-US" sz="1600" b="1" dirty="0">
                          <a:latin typeface="黑体" panose="02010609060101010101" pitchFamily="49" charset="-122"/>
                          <a:ea typeface="黑体" panose="02010609060101010101" pitchFamily="49" charset="-122"/>
                        </a:rPr>
                        <a:t>Rate characteristic (internal resistance).</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The rate is high and the internal resistance is low because each battery has a extreme ea</a:t>
                      </a:r>
                      <a:r>
                        <a:rPr lang="en-US" altLang="zh-CN" sz="1600" b="0" dirty="0">
                          <a:latin typeface="黑体" panose="02010609060101010101" pitchFamily="49" charset="-122"/>
                          <a:ea typeface="黑体" panose="02010609060101010101" pitchFamily="49" charset="-122"/>
                        </a:rPr>
                        <a:t>r</a:t>
                      </a:r>
                    </a:p>
                  </a:txBody>
                  <a:tcPr marT="45715" marB="45715" anchor="ctr"/>
                </a:tc>
                <a:tc>
                  <a:txBody>
                    <a:bodyPr/>
                    <a:lstStyle/>
                    <a:p>
                      <a:r>
                        <a:rPr lang="zh-CN" altLang="en-US" sz="1600" b="0">
                          <a:latin typeface="黑体" panose="02010609060101010101" pitchFamily="49" charset="-122"/>
                          <a:ea typeface="黑体" panose="02010609060101010101" pitchFamily="49" charset="-122"/>
                        </a:rPr>
                        <a:t>Low rate, high internal resistance (usually very few ears).</a:t>
                      </a:r>
                    </a:p>
                    <a:p>
                      <a:endParaRPr lang="zh-CN" altLang="en-US" sz="1600" b="0">
                        <a:latin typeface="黑体" panose="02010609060101010101" pitchFamily="49" charset="-122"/>
                        <a:ea typeface="黑体" panose="02010609060101010101" pitchFamily="49" charset="-122"/>
                      </a:endParaRPr>
                    </a:p>
                  </a:txBody>
                  <a:tcPr marT="45715" marB="45715" anchor="ctr"/>
                </a:tc>
                <a:extLst>
                  <a:ext uri="{0D108BD9-81ED-4DB2-BD59-A6C34878D82A}">
                    <a16:rowId xmlns:a16="http://schemas.microsoft.com/office/drawing/2014/main" val="10001"/>
                  </a:ext>
                </a:extLst>
              </a:tr>
              <a:tr h="396240">
                <a:tc>
                  <a:txBody>
                    <a:bodyPr/>
                    <a:lstStyle/>
                    <a:p>
                      <a:r>
                        <a:rPr lang="zh-CN" altLang="en-US" sz="1600" b="1" dirty="0">
                          <a:latin typeface="黑体" panose="02010609060101010101" pitchFamily="49" charset="-122"/>
                          <a:ea typeface="黑体" panose="02010609060101010101" pitchFamily="49" charset="-122"/>
                        </a:rPr>
                        <a:t>Capacity density</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Make good use of it</a:t>
                      </a:r>
                    </a:p>
                  </a:txBody>
                  <a:tcPr marT="45715" marB="45715" anchor="ctr"/>
                </a:tc>
                <a:tc>
                  <a:txBody>
                    <a:bodyPr/>
                    <a:lstStyle/>
                    <a:p>
                      <a:r>
                        <a:rPr lang="zh-CN" altLang="en-US" sz="1600" b="0">
                          <a:latin typeface="黑体" panose="02010609060101010101" pitchFamily="49" charset="-122"/>
                          <a:ea typeface="黑体" panose="02010609060101010101" pitchFamily="49" charset="-122"/>
                        </a:rPr>
                        <a:t>Slightly smaller, due to the position at the arc</a:t>
                      </a:r>
                    </a:p>
                  </a:txBody>
                  <a:tcPr marT="45715" marB="45715" anchor="ctr"/>
                </a:tc>
                <a:extLst>
                  <a:ext uri="{0D108BD9-81ED-4DB2-BD59-A6C34878D82A}">
                    <a16:rowId xmlns:a16="http://schemas.microsoft.com/office/drawing/2014/main" val="10002"/>
                  </a:ext>
                </a:extLst>
              </a:tr>
              <a:tr h="824865">
                <a:tc>
                  <a:txBody>
                    <a:bodyPr/>
                    <a:lstStyle/>
                    <a:p>
                      <a:r>
                        <a:rPr lang="zh-CN" altLang="en-US" sz="1600" b="1">
                          <a:latin typeface="黑体" panose="02010609060101010101" pitchFamily="49" charset="-122"/>
                          <a:ea typeface="黑体" panose="02010609060101010101" pitchFamily="49" charset="-122"/>
                        </a:rPr>
                        <a:t>Battery deformation</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Not easy to deform</a:t>
                      </a:r>
                    </a:p>
                  </a:txBody>
                  <a:tcPr marT="45715" marB="45715" anchor="ctr"/>
                </a:tc>
                <a:tc>
                  <a:txBody>
                    <a:bodyPr/>
                    <a:lstStyle/>
                    <a:p>
                      <a:r>
                        <a:rPr lang="zh-CN" altLang="en-US" sz="1600" b="0">
                          <a:latin typeface="黑体" panose="02010609060101010101" pitchFamily="49" charset="-122"/>
                          <a:ea typeface="黑体" panose="02010609060101010101" pitchFamily="49" charset="-122"/>
                        </a:rPr>
                        <a:t>Easy to deform, and deformation internal inconsistency, polarization inconsistency lithium analysis (hidden danger of safety)</a:t>
                      </a:r>
                    </a:p>
                  </a:txBody>
                  <a:tcPr marT="45715" marB="45715" anchor="ctr"/>
                </a:tc>
                <a:extLst>
                  <a:ext uri="{0D108BD9-81ED-4DB2-BD59-A6C34878D82A}">
                    <a16:rowId xmlns:a16="http://schemas.microsoft.com/office/drawing/2014/main" val="10003"/>
                  </a:ext>
                </a:extLst>
              </a:tr>
              <a:tr h="580390">
                <a:tc>
                  <a:txBody>
                    <a:bodyPr/>
                    <a:lstStyle/>
                    <a:p>
                      <a:r>
                        <a:rPr lang="zh-CN" altLang="en-US" sz="1600" b="1">
                          <a:latin typeface="黑体" panose="02010609060101010101" pitchFamily="49" charset="-122"/>
                          <a:ea typeface="黑体" panose="02010609060101010101" pitchFamily="49" charset="-122"/>
                        </a:rPr>
                        <a:t>Battery life</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Not easy to deform and stable in performance</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Because the deformation is inconsistent, the life span is slightly lower.</a:t>
                      </a:r>
                    </a:p>
                  </a:txBody>
                  <a:tcPr marT="45715" marB="45715" anchor="ctr"/>
                </a:tc>
                <a:extLst>
                  <a:ext uri="{0D108BD9-81ED-4DB2-BD59-A6C34878D82A}">
                    <a16:rowId xmlns:a16="http://schemas.microsoft.com/office/drawing/2014/main" val="10004"/>
                  </a:ext>
                </a:extLst>
              </a:tr>
              <a:tr h="580390">
                <a:tc>
                  <a:txBody>
                    <a:bodyPr/>
                    <a:lstStyle/>
                    <a:p>
                      <a:r>
                        <a:rPr lang="zh-CN" altLang="en-US" sz="1600" b="1">
                          <a:latin typeface="黑体" panose="02010609060101010101" pitchFamily="49" charset="-122"/>
                          <a:ea typeface="黑体" panose="02010609060101010101" pitchFamily="49" charset="-122"/>
                        </a:rPr>
                        <a:t> production efficiency</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Slightly lower (low lamination speed)</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High (automation, winding speed)</a:t>
                      </a:r>
                    </a:p>
                  </a:txBody>
                  <a:tcPr marT="45715" marB="45715" anchor="ctr"/>
                </a:tc>
                <a:extLst>
                  <a:ext uri="{0D108BD9-81ED-4DB2-BD59-A6C34878D82A}">
                    <a16:rowId xmlns:a16="http://schemas.microsoft.com/office/drawing/2014/main" val="10005"/>
                  </a:ext>
                </a:extLst>
              </a:tr>
              <a:tr h="395605">
                <a:tc>
                  <a:txBody>
                    <a:bodyPr/>
                    <a:lstStyle/>
                    <a:p>
                      <a:r>
                        <a:rPr lang="zh-CN" altLang="en-US" sz="1600" b="1">
                          <a:latin typeface="黑体" panose="02010609060101010101" pitchFamily="49" charset="-122"/>
                          <a:ea typeface="黑体" panose="02010609060101010101" pitchFamily="49" charset="-122"/>
                        </a:rPr>
                        <a:t>suit</a:t>
                      </a:r>
                    </a:p>
                  </a:txBody>
                  <a:tcPr marT="45715" marB="45715" anchor="ctr"/>
                </a:tc>
                <a:tc>
                  <a:txBody>
                    <a:bodyPr/>
                    <a:lstStyle/>
                    <a:p>
                      <a:r>
                        <a:rPr lang="zh-CN" altLang="en-US" sz="1600" b="0">
                          <a:latin typeface="黑体" panose="02010609060101010101" pitchFamily="49" charset="-122"/>
                          <a:ea typeface="黑体" panose="02010609060101010101" pitchFamily="49" charset="-122"/>
                        </a:rPr>
                        <a:t>Thick, thin battery</a:t>
                      </a:r>
                    </a:p>
                  </a:txBody>
                  <a:tcPr marT="45715" marB="45715" anchor="ctr"/>
                </a:tc>
                <a:tc>
                  <a:txBody>
                    <a:bodyPr/>
                    <a:lstStyle/>
                    <a:p>
                      <a:r>
                        <a:rPr lang="zh-CN" altLang="en-US" sz="1600" b="0" dirty="0">
                          <a:latin typeface="黑体" panose="02010609060101010101" pitchFamily="49" charset="-122"/>
                          <a:ea typeface="黑体" panose="02010609060101010101" pitchFamily="49" charset="-122"/>
                        </a:rPr>
                        <a:t>thin cell</a:t>
                      </a:r>
                    </a:p>
                  </a:txBody>
                  <a:tcPr marT="45715" marB="45715" anchor="ctr"/>
                </a:tc>
                <a:extLst>
                  <a:ext uri="{0D108BD9-81ED-4DB2-BD59-A6C34878D82A}">
                    <a16:rowId xmlns:a16="http://schemas.microsoft.com/office/drawing/2014/main" val="10006"/>
                  </a:ext>
                </a:extLst>
              </a:tr>
              <a:tr h="395605">
                <a:tc>
                  <a:txBody>
                    <a:bodyPr/>
                    <a:lstStyle/>
                    <a:p>
                      <a:r>
                        <a:rPr lang="zh-CN" altLang="en-US" sz="1600" b="1">
                          <a:latin typeface="黑体" panose="02010609060101010101" pitchFamily="49" charset="-122"/>
                          <a:ea typeface="黑体" panose="02010609060101010101" pitchFamily="49" charset="-122"/>
                        </a:rPr>
                        <a:t>Application</a:t>
                      </a:r>
                    </a:p>
                  </a:txBody>
                  <a:tcPr marT="45715" marB="45715" anchor="ctr"/>
                </a:tc>
                <a:tc>
                  <a:txBody>
                    <a:bodyPr/>
                    <a:lstStyle/>
                    <a:p>
                      <a:r>
                        <a:rPr sz="1600" b="0">
                          <a:latin typeface="黑体" panose="02010609060101010101" pitchFamily="49" charset="-122"/>
                          <a:ea typeface="黑体" panose="02010609060101010101" pitchFamily="49" charset="-122"/>
                        </a:rPr>
                        <a:t>High power (HEV, PHEV, EV).</a:t>
                      </a:r>
                    </a:p>
                  </a:txBody>
                  <a:tcPr marT="45715" marB="45715" anchor="ctr"/>
                </a:tc>
                <a:tc>
                  <a:txBody>
                    <a:bodyPr/>
                    <a:lstStyle/>
                    <a:p>
                      <a:r>
                        <a:rPr sz="1600" b="0" dirty="0">
                          <a:latin typeface="黑体" panose="02010609060101010101" pitchFamily="49" charset="-122"/>
                          <a:ea typeface="黑体" panose="02010609060101010101" pitchFamily="49" charset="-122"/>
                        </a:rPr>
                        <a:t>General PHEV,EV</a:t>
                      </a:r>
                    </a:p>
                  </a:txBody>
                  <a:tcPr marT="45715" marB="45715" anchor="ctr"/>
                </a:tc>
                <a:extLst>
                  <a:ext uri="{0D108BD9-81ED-4DB2-BD59-A6C34878D82A}">
                    <a16:rowId xmlns:a16="http://schemas.microsoft.com/office/drawing/2014/main" val="10007"/>
                  </a:ext>
                </a:extLst>
              </a:tr>
            </a:tbl>
          </a:graphicData>
        </a:graphic>
      </p:graphicFrame>
      <p:grpSp>
        <p:nvGrpSpPr>
          <p:cNvPr id="122" name="组合 17"/>
          <p:cNvGrpSpPr/>
          <p:nvPr/>
        </p:nvGrpSpPr>
        <p:grpSpPr bwMode="auto">
          <a:xfrm>
            <a:off x="1059815" y="6190615"/>
            <a:ext cx="2107565" cy="688975"/>
            <a:chOff x="2119310" y="5354416"/>
            <a:chExt cx="2195515" cy="906455"/>
          </a:xfrm>
        </p:grpSpPr>
        <p:sp>
          <p:nvSpPr>
            <p:cNvPr id="123" name="矩形 122"/>
            <p:cNvSpPr/>
            <p:nvPr/>
          </p:nvSpPr>
          <p:spPr>
            <a:xfrm>
              <a:off x="2257450" y="5538213"/>
              <a:ext cx="1952388" cy="5618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4" name="流程图: 终止 123"/>
            <p:cNvSpPr/>
            <p:nvPr/>
          </p:nvSpPr>
          <p:spPr>
            <a:xfrm>
              <a:off x="2257450" y="5538213"/>
              <a:ext cx="1952388" cy="56183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5" name="椭圆 124"/>
            <p:cNvSpPr/>
            <p:nvPr/>
          </p:nvSpPr>
          <p:spPr>
            <a:xfrm>
              <a:off x="3957501" y="5362770"/>
              <a:ext cx="357324" cy="382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6" name="椭圆 125"/>
            <p:cNvSpPr/>
            <p:nvPr/>
          </p:nvSpPr>
          <p:spPr>
            <a:xfrm>
              <a:off x="3957501" y="5889099"/>
              <a:ext cx="357324" cy="359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7" name="椭圆 126"/>
            <p:cNvSpPr/>
            <p:nvPr/>
          </p:nvSpPr>
          <p:spPr>
            <a:xfrm>
              <a:off x="2119310" y="5354416"/>
              <a:ext cx="357324" cy="382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8" name="椭圆 127"/>
            <p:cNvSpPr/>
            <p:nvPr/>
          </p:nvSpPr>
          <p:spPr>
            <a:xfrm>
              <a:off x="2119310" y="5878657"/>
              <a:ext cx="357324" cy="382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129" name="图片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1265" y="6196330"/>
            <a:ext cx="6262370" cy="67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4898390" cy="829945"/>
          </a:xfrm>
          <a:prstGeom prst="rect">
            <a:avLst/>
          </a:prstGeom>
          <a:noFill/>
        </p:spPr>
        <p:txBody>
          <a:bodyPr wrap="none" rtlCol="0">
            <a:spAutoFit/>
          </a:bodyPr>
          <a:lstStyle/>
          <a:p>
            <a:pPr algn="l"/>
            <a:r>
              <a:rPr sz="2400" b="1" dirty="0">
                <a:solidFill>
                  <a:schemeClr val="bg1">
                    <a:lumMod val="95000"/>
                  </a:schemeClr>
                </a:solidFill>
                <a:latin typeface="微软雅黑" panose="020B0503020204020204" pitchFamily="34" charset="-122"/>
                <a:ea typeface="微软雅黑" panose="020B0503020204020204" pitchFamily="34" charset="-122"/>
              </a:rPr>
              <a:t>Electric core-process road map</a:t>
            </a:r>
          </a:p>
          <a:p>
            <a:endParaRPr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45" name="标题 1"/>
          <p:cNvSpPr txBox="1"/>
          <p:nvPr/>
        </p:nvSpPr>
        <p:spPr>
          <a:xfrm>
            <a:off x="788670" y="1391285"/>
            <a:ext cx="5959475" cy="4032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sz="1500" b="1" dirty="0">
                <a:latin typeface="微软雅黑" panose="020B0503020204020204" pitchFamily="34" charset="-122"/>
                <a:ea typeface="微软雅黑" panose="020B0503020204020204" pitchFamily="34" charset="-122"/>
                <a:cs typeface="+mn-cs"/>
                <a:sym typeface="+mn-ea"/>
              </a:rPr>
              <a:t>Automatic process in the era of Industrial 4.0</a:t>
            </a:r>
          </a:p>
          <a:p>
            <a:pPr algn="l"/>
            <a:endParaRPr sz="500" b="1" dirty="0">
              <a:latin typeface="微软雅黑" panose="020B0503020204020204" pitchFamily="34" charset="-122"/>
              <a:ea typeface="微软雅黑" panose="020B0503020204020204" pitchFamily="34" charset="-122"/>
              <a:cs typeface="+mn-cs"/>
              <a:sym typeface="+mn-ea"/>
            </a:endParaRPr>
          </a:p>
        </p:txBody>
      </p:sp>
      <p:sp>
        <p:nvSpPr>
          <p:cNvPr id="146" name="文本框 145"/>
          <p:cNvSpPr txBox="1"/>
          <p:nvPr/>
        </p:nvSpPr>
        <p:spPr>
          <a:xfrm>
            <a:off x="9060815" y="4557395"/>
            <a:ext cx="2087880" cy="1989455"/>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590" b="1" dirty="0">
                <a:solidFill>
                  <a:prstClr val="black">
                    <a:lumMod val="75000"/>
                    <a:lumOff val="25000"/>
                  </a:prstClr>
                </a:solidFill>
                <a:cs typeface="+mn-ea"/>
                <a:sym typeface="+mn-lt"/>
              </a:rPr>
              <a:t>Using automatic liquid injection machine and automatic vacuum packaging line, the liquid injection and liquid loss of each core are monitored, and the liquid retention of each core is guaranteed by process adjustment.</a:t>
            </a:r>
          </a:p>
          <a:p>
            <a:endParaRPr lang="zh-CN" altLang="en-US" sz="1590" b="1" dirty="0">
              <a:solidFill>
                <a:prstClr val="black">
                  <a:lumMod val="75000"/>
                  <a:lumOff val="25000"/>
                </a:prstClr>
              </a:solidFill>
              <a:cs typeface="+mn-ea"/>
              <a:sym typeface="+mn-lt"/>
            </a:endParaRPr>
          </a:p>
        </p:txBody>
      </p:sp>
      <p:sp>
        <p:nvSpPr>
          <p:cNvPr id="147" name="文本框 146"/>
          <p:cNvSpPr txBox="1"/>
          <p:nvPr/>
        </p:nvSpPr>
        <p:spPr>
          <a:xfrm>
            <a:off x="5401539" y="4690590"/>
            <a:ext cx="1436801" cy="1799590"/>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590" b="1" dirty="0">
                <a:solidFill>
                  <a:prstClr val="black">
                    <a:lumMod val="75000"/>
                    <a:lumOff val="25000"/>
                  </a:prstClr>
                </a:solidFill>
                <a:cs typeface="+mn-ea"/>
                <a:sym typeface="+mn-lt"/>
              </a:rPr>
              <a:t>Automatic high vacuum baking line to improve baking consistency and baking efficiency, reduce the moisture content in the core.</a:t>
            </a:r>
          </a:p>
          <a:p>
            <a:endParaRPr lang="zh-CN" altLang="en-US" sz="1590" b="1" dirty="0">
              <a:solidFill>
                <a:prstClr val="black">
                  <a:lumMod val="75000"/>
                  <a:lumOff val="25000"/>
                </a:prstClr>
              </a:solidFill>
              <a:cs typeface="+mn-ea"/>
              <a:sym typeface="+mn-lt"/>
            </a:endParaRPr>
          </a:p>
        </p:txBody>
      </p:sp>
      <p:sp>
        <p:nvSpPr>
          <p:cNvPr id="148" name="文本框 147"/>
          <p:cNvSpPr txBox="1"/>
          <p:nvPr/>
        </p:nvSpPr>
        <p:spPr>
          <a:xfrm>
            <a:off x="1374007" y="4557579"/>
            <a:ext cx="1783980" cy="2368550"/>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590" b="1" dirty="0">
                <a:solidFill>
                  <a:prstClr val="black">
                    <a:lumMod val="75000"/>
                    <a:lumOff val="25000"/>
                  </a:prstClr>
                </a:solidFill>
                <a:cs typeface="+mn-ea"/>
                <a:sym typeface="+mn-lt"/>
              </a:rPr>
              <a:t>High speed and high precision extrusion coating machine double frame and three ray surface density tester on-line monitoring surface density and closed-loop control. Ensure that the coating surface density is controlled within 1.2%.</a:t>
            </a:r>
          </a:p>
          <a:p>
            <a:endParaRPr lang="zh-CN" altLang="en-US" sz="1590" b="1" dirty="0">
              <a:solidFill>
                <a:prstClr val="black">
                  <a:lumMod val="75000"/>
                  <a:lumOff val="25000"/>
                </a:prstClr>
              </a:solidFill>
              <a:cs typeface="+mn-ea"/>
              <a:sym typeface="+mn-lt"/>
            </a:endParaRPr>
          </a:p>
        </p:txBody>
      </p:sp>
      <p:sp>
        <p:nvSpPr>
          <p:cNvPr id="149" name="文本框 148"/>
          <p:cNvSpPr txBox="1"/>
          <p:nvPr/>
        </p:nvSpPr>
        <p:spPr>
          <a:xfrm>
            <a:off x="7063740" y="1629410"/>
            <a:ext cx="1532255" cy="2178685"/>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sz="1590" b="1" dirty="0">
                <a:solidFill>
                  <a:prstClr val="black">
                    <a:lumMod val="75000"/>
                    <a:lumOff val="25000"/>
                  </a:prstClr>
                </a:solidFill>
                <a:cs typeface="+mn-ea"/>
                <a:sym typeface="+mn-lt"/>
              </a:rPr>
              <a:t>The soft packaging battery adopts high temperature pressure forming process to form dense SEI film, which has higher capacity, better safety performance and longer life.</a:t>
            </a:r>
          </a:p>
          <a:p>
            <a:endParaRPr sz="1590" b="1" dirty="0">
              <a:solidFill>
                <a:prstClr val="black">
                  <a:lumMod val="75000"/>
                  <a:lumOff val="25000"/>
                </a:prstClr>
              </a:solidFill>
              <a:cs typeface="+mn-ea"/>
              <a:sym typeface="+mn-lt"/>
            </a:endParaRPr>
          </a:p>
        </p:txBody>
      </p:sp>
      <p:grpSp>
        <p:nvGrpSpPr>
          <p:cNvPr id="150" name="组合 149"/>
          <p:cNvGrpSpPr/>
          <p:nvPr/>
        </p:nvGrpSpPr>
        <p:grpSpPr>
          <a:xfrm>
            <a:off x="1075690" y="2292985"/>
            <a:ext cx="1792605" cy="2165986"/>
            <a:chOff x="760729" y="1830083"/>
            <a:chExt cx="2071999" cy="2506332"/>
          </a:xfrm>
        </p:grpSpPr>
        <p:cxnSp>
          <p:nvCxnSpPr>
            <p:cNvPr id="151" name="直接连接符 150"/>
            <p:cNvCxnSpPr/>
            <p:nvPr/>
          </p:nvCxnSpPr>
          <p:spPr>
            <a:xfrm rot="5400000">
              <a:off x="1835472" y="3314691"/>
              <a:ext cx="648000" cy="0"/>
            </a:xfrm>
            <a:prstGeom prst="line">
              <a:avLst/>
            </a:prstGeom>
            <a:noFill/>
            <a:ln w="12700" cap="flat" cmpd="sng" algn="ctr">
              <a:solidFill>
                <a:srgbClr val="545E69"/>
              </a:solidFill>
              <a:prstDash val="solid"/>
              <a:miter lim="800000"/>
            </a:ln>
            <a:effectLst/>
          </p:spPr>
        </p:cxnSp>
        <p:sp>
          <p:nvSpPr>
            <p:cNvPr id="152" name="泪滴形 151"/>
            <p:cNvSpPr>
              <a:spLocks noChangeAspect="1"/>
            </p:cNvSpPr>
            <p:nvPr/>
          </p:nvSpPr>
          <p:spPr>
            <a:xfrm rot="8100000">
              <a:off x="1673472" y="1830083"/>
              <a:ext cx="972000" cy="972000"/>
            </a:xfrm>
            <a:prstGeom prst="teardrop">
              <a:avLst/>
            </a:prstGeom>
            <a:solidFill>
              <a:srgbClr val="292A25"/>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53" name="任意多边形 230"/>
            <p:cNvSpPr/>
            <p:nvPr/>
          </p:nvSpPr>
          <p:spPr>
            <a:xfrm>
              <a:off x="760729" y="3658213"/>
              <a:ext cx="2071999" cy="43205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292A25"/>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54" name="文本框 153"/>
            <p:cNvSpPr txBox="1"/>
            <p:nvPr/>
          </p:nvSpPr>
          <p:spPr>
            <a:xfrm>
              <a:off x="884049" y="3639110"/>
              <a:ext cx="1826121" cy="697305"/>
            </a:xfrm>
            <a:prstGeom prst="rect">
              <a:avLst/>
            </a:prstGeom>
            <a:noFill/>
          </p:spPr>
          <p:txBody>
            <a:bodyPr wrap="square" rtlCol="0">
              <a:spAutoFit/>
            </a:bodyPr>
            <a:lstStyle/>
            <a:p>
              <a:pPr algn="ctr" defTabSz="914400">
                <a:defRPr/>
              </a:pPr>
              <a:r>
                <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rPr>
                <a:t>Coating consistency</a:t>
              </a:r>
            </a:p>
            <a:p>
              <a:pPr algn="ctr" defTabSz="914400">
                <a:defRPr/>
              </a:pPr>
              <a:endPar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55" name="组合 154"/>
          <p:cNvGrpSpPr/>
          <p:nvPr/>
        </p:nvGrpSpPr>
        <p:grpSpPr>
          <a:xfrm>
            <a:off x="3195692" y="3808932"/>
            <a:ext cx="1778000" cy="1821413"/>
            <a:chOff x="2892767" y="3570138"/>
            <a:chExt cx="2240300" cy="2295000"/>
          </a:xfrm>
        </p:grpSpPr>
        <p:cxnSp>
          <p:nvCxnSpPr>
            <p:cNvPr id="156" name="直接连接符 155"/>
            <p:cNvCxnSpPr/>
            <p:nvPr/>
          </p:nvCxnSpPr>
          <p:spPr>
            <a:xfrm rot="5400000">
              <a:off x="3797504" y="4367830"/>
              <a:ext cx="648000" cy="0"/>
            </a:xfrm>
            <a:prstGeom prst="line">
              <a:avLst/>
            </a:prstGeom>
            <a:noFill/>
            <a:ln w="12700" cap="flat" cmpd="sng" algn="ctr">
              <a:solidFill>
                <a:srgbClr val="DA3D2A"/>
              </a:solidFill>
              <a:prstDash val="solid"/>
              <a:miter lim="800000"/>
            </a:ln>
            <a:effectLst/>
          </p:spPr>
        </p:cxnSp>
        <p:sp>
          <p:nvSpPr>
            <p:cNvPr id="157" name="泪滴形 156"/>
            <p:cNvSpPr>
              <a:spLocks noChangeAspect="1"/>
            </p:cNvSpPr>
            <p:nvPr/>
          </p:nvSpPr>
          <p:spPr>
            <a:xfrm rot="13500000" flipV="1">
              <a:off x="3635504" y="4893138"/>
              <a:ext cx="972000" cy="972000"/>
            </a:xfrm>
            <a:prstGeom prst="teardrop">
              <a:avLst/>
            </a:prstGeom>
            <a:solidFill>
              <a:srgbClr val="BF0100"/>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58" name="Freeform 189"/>
            <p:cNvSpPr>
              <a:spLocks noChangeAspect="1" noEditPoints="1"/>
            </p:cNvSpPr>
            <p:nvPr/>
          </p:nvSpPr>
          <p:spPr bwMode="auto">
            <a:xfrm>
              <a:off x="3884713" y="5199138"/>
              <a:ext cx="473582" cy="360000"/>
            </a:xfrm>
            <a:custGeom>
              <a:avLst/>
              <a:gdLst>
                <a:gd name="T0" fmla="*/ 48 w 104"/>
                <a:gd name="T1" fmla="*/ 57 h 79"/>
                <a:gd name="T2" fmla="*/ 54 w 104"/>
                <a:gd name="T3" fmla="*/ 65 h 79"/>
                <a:gd name="T4" fmla="*/ 0 w 104"/>
                <a:gd name="T5" fmla="*/ 79 h 79"/>
                <a:gd name="T6" fmla="*/ 6 w 104"/>
                <a:gd name="T7" fmla="*/ 65 h 79"/>
                <a:gd name="T8" fmla="*/ 104 w 104"/>
                <a:gd name="T9" fmla="*/ 39 h 79"/>
                <a:gd name="T10" fmla="*/ 87 w 104"/>
                <a:gd name="T11" fmla="*/ 29 h 79"/>
                <a:gd name="T12" fmla="*/ 65 w 104"/>
                <a:gd name="T13" fmla="*/ 34 h 79"/>
                <a:gd name="T14" fmla="*/ 68 w 104"/>
                <a:gd name="T15" fmla="*/ 37 h 79"/>
                <a:gd name="T16" fmla="*/ 61 w 104"/>
                <a:gd name="T17" fmla="*/ 32 h 79"/>
                <a:gd name="T18" fmla="*/ 54 w 104"/>
                <a:gd name="T19" fmla="*/ 31 h 79"/>
                <a:gd name="T20" fmla="*/ 52 w 104"/>
                <a:gd name="T21" fmla="*/ 26 h 79"/>
                <a:gd name="T22" fmla="*/ 51 w 104"/>
                <a:gd name="T23" fmla="*/ 15 h 79"/>
                <a:gd name="T24" fmla="*/ 55 w 104"/>
                <a:gd name="T25" fmla="*/ 12 h 79"/>
                <a:gd name="T26" fmla="*/ 27 w 104"/>
                <a:gd name="T27" fmla="*/ 4 h 79"/>
                <a:gd name="T28" fmla="*/ 25 w 104"/>
                <a:gd name="T29" fmla="*/ 16 h 79"/>
                <a:gd name="T30" fmla="*/ 18 w 104"/>
                <a:gd name="T31" fmla="*/ 24 h 79"/>
                <a:gd name="T32" fmla="*/ 14 w 104"/>
                <a:gd name="T33" fmla="*/ 38 h 79"/>
                <a:gd name="T34" fmla="*/ 10 w 104"/>
                <a:gd name="T35" fmla="*/ 42 h 79"/>
                <a:gd name="T36" fmla="*/ 38 w 104"/>
                <a:gd name="T37" fmla="*/ 49 h 79"/>
                <a:gd name="T38" fmla="*/ 40 w 104"/>
                <a:gd name="T39" fmla="*/ 39 h 79"/>
                <a:gd name="T40" fmla="*/ 47 w 104"/>
                <a:gd name="T41" fmla="*/ 38 h 79"/>
                <a:gd name="T42" fmla="*/ 49 w 104"/>
                <a:gd name="T43" fmla="*/ 41 h 79"/>
                <a:gd name="T44" fmla="*/ 56 w 104"/>
                <a:gd name="T45" fmla="*/ 42 h 79"/>
                <a:gd name="T46" fmla="*/ 62 w 104"/>
                <a:gd name="T47" fmla="*/ 49 h 79"/>
                <a:gd name="T48" fmla="*/ 65 w 104"/>
                <a:gd name="T49" fmla="*/ 55 h 79"/>
                <a:gd name="T50" fmla="*/ 67 w 104"/>
                <a:gd name="T51" fmla="*/ 57 h 79"/>
                <a:gd name="T52" fmla="*/ 74 w 104"/>
                <a:gd name="T53" fmla="*/ 56 h 79"/>
                <a:gd name="T54" fmla="*/ 79 w 104"/>
                <a:gd name="T55" fmla="*/ 61 h 79"/>
                <a:gd name="T56" fmla="*/ 82 w 104"/>
                <a:gd name="T57" fmla="*/ 58 h 79"/>
                <a:gd name="T58" fmla="*/ 87 w 104"/>
                <a:gd name="T59" fmla="*/ 63 h 79"/>
                <a:gd name="T60" fmla="*/ 91 w 104"/>
                <a:gd name="T61" fmla="*/ 60 h 79"/>
                <a:gd name="T62" fmla="*/ 102 w 104"/>
                <a:gd name="T63" fmla="*/ 52 h 79"/>
                <a:gd name="T64" fmla="*/ 99 w 104"/>
                <a:gd name="T65" fmla="*/ 51 h 79"/>
                <a:gd name="T66" fmla="*/ 104 w 104"/>
                <a:gd name="T67" fmla="*/ 39 h 79"/>
                <a:gd name="T68" fmla="*/ 24 w 104"/>
                <a:gd name="T69" fmla="*/ 32 h 79"/>
                <a:gd name="T70" fmla="*/ 17 w 104"/>
                <a:gd name="T71" fmla="*/ 39 h 79"/>
                <a:gd name="T72" fmla="*/ 22 w 104"/>
                <a:gd name="T73" fmla="*/ 27 h 79"/>
                <a:gd name="T74" fmla="*/ 35 w 104"/>
                <a:gd name="T75" fmla="*/ 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79">
                  <a:moveTo>
                    <a:pt x="6" y="57"/>
                  </a:moveTo>
                  <a:cubicBezTo>
                    <a:pt x="48" y="57"/>
                    <a:pt x="48" y="57"/>
                    <a:pt x="48" y="57"/>
                  </a:cubicBezTo>
                  <a:cubicBezTo>
                    <a:pt x="48" y="65"/>
                    <a:pt x="48" y="65"/>
                    <a:pt x="48" y="65"/>
                  </a:cubicBezTo>
                  <a:cubicBezTo>
                    <a:pt x="54" y="65"/>
                    <a:pt x="54" y="65"/>
                    <a:pt x="54" y="65"/>
                  </a:cubicBezTo>
                  <a:cubicBezTo>
                    <a:pt x="54" y="79"/>
                    <a:pt x="54" y="79"/>
                    <a:pt x="54" y="79"/>
                  </a:cubicBezTo>
                  <a:cubicBezTo>
                    <a:pt x="0" y="79"/>
                    <a:pt x="0" y="79"/>
                    <a:pt x="0" y="79"/>
                  </a:cubicBezTo>
                  <a:cubicBezTo>
                    <a:pt x="0" y="65"/>
                    <a:pt x="0" y="65"/>
                    <a:pt x="0" y="65"/>
                  </a:cubicBezTo>
                  <a:cubicBezTo>
                    <a:pt x="6" y="65"/>
                    <a:pt x="6" y="65"/>
                    <a:pt x="6" y="65"/>
                  </a:cubicBezTo>
                  <a:cubicBezTo>
                    <a:pt x="6" y="57"/>
                    <a:pt x="6" y="57"/>
                    <a:pt x="6" y="57"/>
                  </a:cubicBezTo>
                  <a:close/>
                  <a:moveTo>
                    <a:pt x="104" y="39"/>
                  </a:moveTo>
                  <a:cubicBezTo>
                    <a:pt x="102" y="14"/>
                    <a:pt x="102" y="14"/>
                    <a:pt x="102" y="14"/>
                  </a:cubicBezTo>
                  <a:cubicBezTo>
                    <a:pt x="87" y="29"/>
                    <a:pt x="87" y="29"/>
                    <a:pt x="87" y="29"/>
                  </a:cubicBezTo>
                  <a:cubicBezTo>
                    <a:pt x="70" y="31"/>
                    <a:pt x="70" y="31"/>
                    <a:pt x="70" y="31"/>
                  </a:cubicBezTo>
                  <a:cubicBezTo>
                    <a:pt x="65" y="34"/>
                    <a:pt x="65" y="34"/>
                    <a:pt x="65" y="34"/>
                  </a:cubicBezTo>
                  <a:cubicBezTo>
                    <a:pt x="69" y="36"/>
                    <a:pt x="69" y="36"/>
                    <a:pt x="69" y="36"/>
                  </a:cubicBezTo>
                  <a:cubicBezTo>
                    <a:pt x="68" y="37"/>
                    <a:pt x="68" y="37"/>
                    <a:pt x="68" y="37"/>
                  </a:cubicBezTo>
                  <a:cubicBezTo>
                    <a:pt x="60" y="34"/>
                    <a:pt x="60" y="34"/>
                    <a:pt x="60" y="34"/>
                  </a:cubicBezTo>
                  <a:cubicBezTo>
                    <a:pt x="61" y="32"/>
                    <a:pt x="61" y="32"/>
                    <a:pt x="61" y="32"/>
                  </a:cubicBezTo>
                  <a:cubicBezTo>
                    <a:pt x="55" y="29"/>
                    <a:pt x="55" y="29"/>
                    <a:pt x="55" y="29"/>
                  </a:cubicBezTo>
                  <a:cubicBezTo>
                    <a:pt x="54" y="31"/>
                    <a:pt x="54" y="31"/>
                    <a:pt x="54" y="31"/>
                  </a:cubicBezTo>
                  <a:cubicBezTo>
                    <a:pt x="51" y="30"/>
                    <a:pt x="51" y="30"/>
                    <a:pt x="51" y="30"/>
                  </a:cubicBezTo>
                  <a:cubicBezTo>
                    <a:pt x="52" y="26"/>
                    <a:pt x="52" y="26"/>
                    <a:pt x="52" y="26"/>
                  </a:cubicBezTo>
                  <a:cubicBezTo>
                    <a:pt x="47" y="23"/>
                    <a:pt x="47" y="23"/>
                    <a:pt x="47" y="23"/>
                  </a:cubicBezTo>
                  <a:cubicBezTo>
                    <a:pt x="51" y="15"/>
                    <a:pt x="51" y="15"/>
                    <a:pt x="51" y="15"/>
                  </a:cubicBezTo>
                  <a:cubicBezTo>
                    <a:pt x="53" y="17"/>
                    <a:pt x="53" y="17"/>
                    <a:pt x="53" y="17"/>
                  </a:cubicBezTo>
                  <a:cubicBezTo>
                    <a:pt x="55" y="12"/>
                    <a:pt x="55" y="12"/>
                    <a:pt x="55" y="12"/>
                  </a:cubicBezTo>
                  <a:cubicBezTo>
                    <a:pt x="29" y="0"/>
                    <a:pt x="29" y="0"/>
                    <a:pt x="29" y="0"/>
                  </a:cubicBezTo>
                  <a:cubicBezTo>
                    <a:pt x="27" y="4"/>
                    <a:pt x="27" y="4"/>
                    <a:pt x="27" y="4"/>
                  </a:cubicBezTo>
                  <a:cubicBezTo>
                    <a:pt x="30" y="6"/>
                    <a:pt x="30" y="6"/>
                    <a:pt x="30" y="6"/>
                  </a:cubicBezTo>
                  <a:cubicBezTo>
                    <a:pt x="25" y="16"/>
                    <a:pt x="25" y="16"/>
                    <a:pt x="25" y="16"/>
                  </a:cubicBezTo>
                  <a:cubicBezTo>
                    <a:pt x="23" y="15"/>
                    <a:pt x="23" y="15"/>
                    <a:pt x="23" y="15"/>
                  </a:cubicBezTo>
                  <a:cubicBezTo>
                    <a:pt x="18" y="24"/>
                    <a:pt x="18" y="24"/>
                    <a:pt x="18" y="24"/>
                  </a:cubicBezTo>
                  <a:cubicBezTo>
                    <a:pt x="20" y="25"/>
                    <a:pt x="20" y="25"/>
                    <a:pt x="20" y="25"/>
                  </a:cubicBezTo>
                  <a:cubicBezTo>
                    <a:pt x="14" y="38"/>
                    <a:pt x="14" y="38"/>
                    <a:pt x="14" y="38"/>
                  </a:cubicBezTo>
                  <a:cubicBezTo>
                    <a:pt x="12" y="37"/>
                    <a:pt x="12" y="37"/>
                    <a:pt x="12" y="37"/>
                  </a:cubicBezTo>
                  <a:cubicBezTo>
                    <a:pt x="10" y="42"/>
                    <a:pt x="10" y="42"/>
                    <a:pt x="10" y="42"/>
                  </a:cubicBezTo>
                  <a:cubicBezTo>
                    <a:pt x="36" y="54"/>
                    <a:pt x="36" y="54"/>
                    <a:pt x="36" y="54"/>
                  </a:cubicBezTo>
                  <a:cubicBezTo>
                    <a:pt x="38" y="49"/>
                    <a:pt x="38" y="49"/>
                    <a:pt x="38" y="49"/>
                  </a:cubicBezTo>
                  <a:cubicBezTo>
                    <a:pt x="35" y="48"/>
                    <a:pt x="35" y="48"/>
                    <a:pt x="35" y="48"/>
                  </a:cubicBezTo>
                  <a:cubicBezTo>
                    <a:pt x="40" y="39"/>
                    <a:pt x="40" y="39"/>
                    <a:pt x="40" y="39"/>
                  </a:cubicBezTo>
                  <a:cubicBezTo>
                    <a:pt x="45" y="42"/>
                    <a:pt x="45" y="42"/>
                    <a:pt x="45" y="42"/>
                  </a:cubicBezTo>
                  <a:cubicBezTo>
                    <a:pt x="47" y="38"/>
                    <a:pt x="47" y="38"/>
                    <a:pt x="47" y="38"/>
                  </a:cubicBezTo>
                  <a:cubicBezTo>
                    <a:pt x="50" y="39"/>
                    <a:pt x="50" y="39"/>
                    <a:pt x="50" y="39"/>
                  </a:cubicBezTo>
                  <a:cubicBezTo>
                    <a:pt x="49" y="41"/>
                    <a:pt x="49" y="41"/>
                    <a:pt x="49" y="41"/>
                  </a:cubicBezTo>
                  <a:cubicBezTo>
                    <a:pt x="55" y="44"/>
                    <a:pt x="55" y="44"/>
                    <a:pt x="55" y="44"/>
                  </a:cubicBezTo>
                  <a:cubicBezTo>
                    <a:pt x="56" y="42"/>
                    <a:pt x="56" y="42"/>
                    <a:pt x="56" y="42"/>
                  </a:cubicBezTo>
                  <a:cubicBezTo>
                    <a:pt x="64" y="46"/>
                    <a:pt x="64" y="46"/>
                    <a:pt x="64" y="46"/>
                  </a:cubicBezTo>
                  <a:cubicBezTo>
                    <a:pt x="62" y="49"/>
                    <a:pt x="62" y="49"/>
                    <a:pt x="62" y="49"/>
                  </a:cubicBezTo>
                  <a:cubicBezTo>
                    <a:pt x="60" y="52"/>
                    <a:pt x="60" y="52"/>
                    <a:pt x="60" y="52"/>
                  </a:cubicBezTo>
                  <a:cubicBezTo>
                    <a:pt x="65" y="55"/>
                    <a:pt x="65" y="55"/>
                    <a:pt x="65" y="55"/>
                  </a:cubicBezTo>
                  <a:cubicBezTo>
                    <a:pt x="67" y="54"/>
                    <a:pt x="67" y="54"/>
                    <a:pt x="67" y="54"/>
                  </a:cubicBezTo>
                  <a:cubicBezTo>
                    <a:pt x="67" y="57"/>
                    <a:pt x="67" y="57"/>
                    <a:pt x="67" y="57"/>
                  </a:cubicBezTo>
                  <a:cubicBezTo>
                    <a:pt x="72" y="59"/>
                    <a:pt x="72" y="59"/>
                    <a:pt x="72" y="59"/>
                  </a:cubicBezTo>
                  <a:cubicBezTo>
                    <a:pt x="74" y="56"/>
                    <a:pt x="74" y="56"/>
                    <a:pt x="74" y="56"/>
                  </a:cubicBezTo>
                  <a:cubicBezTo>
                    <a:pt x="74" y="59"/>
                    <a:pt x="74" y="59"/>
                    <a:pt x="74" y="59"/>
                  </a:cubicBezTo>
                  <a:cubicBezTo>
                    <a:pt x="79" y="61"/>
                    <a:pt x="79" y="61"/>
                    <a:pt x="79" y="61"/>
                  </a:cubicBezTo>
                  <a:cubicBezTo>
                    <a:pt x="81" y="58"/>
                    <a:pt x="81" y="58"/>
                    <a:pt x="81" y="58"/>
                  </a:cubicBezTo>
                  <a:cubicBezTo>
                    <a:pt x="82" y="58"/>
                    <a:pt x="82" y="58"/>
                    <a:pt x="82" y="58"/>
                  </a:cubicBezTo>
                  <a:cubicBezTo>
                    <a:pt x="82" y="61"/>
                    <a:pt x="82" y="61"/>
                    <a:pt x="82" y="61"/>
                  </a:cubicBezTo>
                  <a:cubicBezTo>
                    <a:pt x="87" y="63"/>
                    <a:pt x="87" y="63"/>
                    <a:pt x="87" y="63"/>
                  </a:cubicBezTo>
                  <a:cubicBezTo>
                    <a:pt x="88" y="62"/>
                    <a:pt x="88" y="62"/>
                    <a:pt x="88" y="62"/>
                  </a:cubicBezTo>
                  <a:cubicBezTo>
                    <a:pt x="91" y="60"/>
                    <a:pt x="91" y="60"/>
                    <a:pt x="91" y="60"/>
                  </a:cubicBezTo>
                  <a:cubicBezTo>
                    <a:pt x="97" y="63"/>
                    <a:pt x="97" y="63"/>
                    <a:pt x="97" y="63"/>
                  </a:cubicBezTo>
                  <a:cubicBezTo>
                    <a:pt x="100" y="60"/>
                    <a:pt x="102" y="57"/>
                    <a:pt x="102" y="52"/>
                  </a:cubicBezTo>
                  <a:cubicBezTo>
                    <a:pt x="99" y="51"/>
                    <a:pt x="99" y="51"/>
                    <a:pt x="99" y="51"/>
                  </a:cubicBezTo>
                  <a:cubicBezTo>
                    <a:pt x="99" y="51"/>
                    <a:pt x="99" y="51"/>
                    <a:pt x="99" y="51"/>
                  </a:cubicBezTo>
                  <a:cubicBezTo>
                    <a:pt x="102" y="41"/>
                    <a:pt x="102" y="41"/>
                    <a:pt x="102" y="41"/>
                  </a:cubicBezTo>
                  <a:cubicBezTo>
                    <a:pt x="104" y="39"/>
                    <a:pt x="104" y="39"/>
                    <a:pt x="104" y="39"/>
                  </a:cubicBezTo>
                  <a:close/>
                  <a:moveTo>
                    <a:pt x="26" y="29"/>
                  </a:moveTo>
                  <a:cubicBezTo>
                    <a:pt x="24" y="32"/>
                    <a:pt x="24" y="32"/>
                    <a:pt x="24" y="32"/>
                  </a:cubicBezTo>
                  <a:cubicBezTo>
                    <a:pt x="21" y="40"/>
                    <a:pt x="21" y="40"/>
                    <a:pt x="21" y="40"/>
                  </a:cubicBezTo>
                  <a:cubicBezTo>
                    <a:pt x="17" y="39"/>
                    <a:pt x="17" y="39"/>
                    <a:pt x="17" y="39"/>
                  </a:cubicBezTo>
                  <a:cubicBezTo>
                    <a:pt x="21" y="30"/>
                    <a:pt x="21" y="30"/>
                    <a:pt x="21" y="30"/>
                  </a:cubicBezTo>
                  <a:cubicBezTo>
                    <a:pt x="22" y="27"/>
                    <a:pt x="22" y="27"/>
                    <a:pt x="22" y="27"/>
                  </a:cubicBezTo>
                  <a:cubicBezTo>
                    <a:pt x="32" y="7"/>
                    <a:pt x="32" y="7"/>
                    <a:pt x="32" y="7"/>
                  </a:cubicBezTo>
                  <a:cubicBezTo>
                    <a:pt x="35" y="9"/>
                    <a:pt x="35" y="9"/>
                    <a:pt x="35" y="9"/>
                  </a:cubicBezTo>
                  <a:lnTo>
                    <a:pt x="26" y="29"/>
                  </a:lnTo>
                  <a:close/>
                </a:path>
              </a:pathLst>
            </a:custGeom>
            <a:solidFill>
              <a:srgbClr val="E7E7E7"/>
            </a:solidFill>
            <a:ln>
              <a:noFill/>
            </a:ln>
          </p:spPr>
          <p:txBody>
            <a:bodyPr vert="horz" wrap="square" lIns="72570" tIns="36284" rIns="72570" bIns="36284" numCol="1" anchor="t" anchorCtr="0" compatLnSpc="1"/>
            <a:lstStyle/>
            <a:p>
              <a:pPr defTabSz="914400">
                <a:defRPr/>
              </a:pPr>
              <a:endParaRPr lang="zh-CN" altLang="en-US" sz="1430" kern="0">
                <a:solidFill>
                  <a:prstClr val="black"/>
                </a:solidFill>
                <a:cs typeface="+mn-ea"/>
                <a:sym typeface="+mn-lt"/>
              </a:endParaRPr>
            </a:p>
          </p:txBody>
        </p:sp>
        <p:sp>
          <p:nvSpPr>
            <p:cNvPr id="159" name="任意多边形 236"/>
            <p:cNvSpPr/>
            <p:nvPr/>
          </p:nvSpPr>
          <p:spPr>
            <a:xfrm>
              <a:off x="2892767" y="3637347"/>
              <a:ext cx="2240300" cy="432058"/>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C00000"/>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60" name="文本框 159"/>
            <p:cNvSpPr txBox="1"/>
            <p:nvPr/>
          </p:nvSpPr>
          <p:spPr>
            <a:xfrm>
              <a:off x="2957575" y="3570138"/>
              <a:ext cx="2064277" cy="759301"/>
            </a:xfrm>
            <a:prstGeom prst="rect">
              <a:avLst/>
            </a:prstGeom>
            <a:noFill/>
          </p:spPr>
          <p:txBody>
            <a:bodyPr wrap="square" rtlCol="0">
              <a:spAutoFit/>
            </a:bodyPr>
            <a:lstStyle/>
            <a:p>
              <a:pPr algn="ctr" defTabSz="914400">
                <a:defRPr/>
              </a:pPr>
              <a:r>
                <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rPr>
                <a:t>Compaction density consistency</a:t>
              </a:r>
            </a:p>
            <a:p>
              <a:pPr algn="ctr" defTabSz="914400">
                <a:defRPr/>
              </a:pPr>
              <a:endPar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61" name="组合 160"/>
          <p:cNvGrpSpPr/>
          <p:nvPr/>
        </p:nvGrpSpPr>
        <p:grpSpPr>
          <a:xfrm>
            <a:off x="5249002" y="2427605"/>
            <a:ext cx="1741713" cy="1983104"/>
            <a:chOff x="5210714" y="1830083"/>
            <a:chExt cx="1916217" cy="2498733"/>
          </a:xfrm>
        </p:grpSpPr>
        <p:cxnSp>
          <p:nvCxnSpPr>
            <p:cNvPr id="162" name="直接连接符 161"/>
            <p:cNvCxnSpPr/>
            <p:nvPr/>
          </p:nvCxnSpPr>
          <p:spPr>
            <a:xfrm rot="5400000">
              <a:off x="5844570" y="3314691"/>
              <a:ext cx="648000" cy="0"/>
            </a:xfrm>
            <a:prstGeom prst="line">
              <a:avLst/>
            </a:prstGeom>
            <a:noFill/>
            <a:ln w="12700" cap="flat" cmpd="sng" algn="ctr">
              <a:solidFill>
                <a:srgbClr val="545E69"/>
              </a:solidFill>
              <a:prstDash val="solid"/>
              <a:miter lim="800000"/>
            </a:ln>
            <a:effectLst/>
          </p:spPr>
        </p:cxnSp>
        <p:sp>
          <p:nvSpPr>
            <p:cNvPr id="163" name="泪滴形 162"/>
            <p:cNvSpPr>
              <a:spLocks noChangeAspect="1"/>
            </p:cNvSpPr>
            <p:nvPr/>
          </p:nvSpPr>
          <p:spPr>
            <a:xfrm rot="8100000">
              <a:off x="5682570" y="1830083"/>
              <a:ext cx="972000" cy="972000"/>
            </a:xfrm>
            <a:prstGeom prst="teardrop">
              <a:avLst/>
            </a:prstGeom>
            <a:solidFill>
              <a:srgbClr val="292A25"/>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64" name="Freeform 206"/>
            <p:cNvSpPr>
              <a:spLocks noChangeAspect="1" noEditPoints="1"/>
            </p:cNvSpPr>
            <p:nvPr/>
          </p:nvSpPr>
          <p:spPr bwMode="auto">
            <a:xfrm>
              <a:off x="5989879" y="2100083"/>
              <a:ext cx="357382" cy="432000"/>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ysClr val="window" lastClr="FFFFFF"/>
            </a:solidFill>
            <a:ln>
              <a:noFill/>
            </a:ln>
          </p:spPr>
          <p:txBody>
            <a:bodyPr vert="horz" wrap="square" lIns="72570" tIns="36284" rIns="72570" bIns="36284" numCol="1" anchor="t" anchorCtr="0" compatLnSpc="1"/>
            <a:lstStyle/>
            <a:p>
              <a:pPr defTabSz="914400">
                <a:defRPr/>
              </a:pPr>
              <a:endParaRPr lang="zh-CN" altLang="en-US" sz="1430" kern="0">
                <a:solidFill>
                  <a:prstClr val="white"/>
                </a:solidFill>
                <a:cs typeface="+mn-ea"/>
                <a:sym typeface="+mn-lt"/>
              </a:endParaRPr>
            </a:p>
          </p:txBody>
        </p:sp>
        <p:sp>
          <p:nvSpPr>
            <p:cNvPr id="165" name="任意多边形 242"/>
            <p:cNvSpPr/>
            <p:nvPr/>
          </p:nvSpPr>
          <p:spPr>
            <a:xfrm>
              <a:off x="5210714"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292A25"/>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66" name="文本框 165"/>
            <p:cNvSpPr txBox="1"/>
            <p:nvPr/>
          </p:nvSpPr>
          <p:spPr>
            <a:xfrm>
              <a:off x="5211311" y="3569515"/>
              <a:ext cx="1915620" cy="759301"/>
            </a:xfrm>
            <a:prstGeom prst="rect">
              <a:avLst/>
            </a:prstGeom>
            <a:noFill/>
          </p:spPr>
          <p:txBody>
            <a:bodyPr wrap="square" rtlCol="0">
              <a:spAutoFit/>
            </a:bodyPr>
            <a:lstStyle/>
            <a:p>
              <a:pPr algn="ctr" defTabSz="914400">
                <a:defRPr/>
              </a:pPr>
              <a:r>
                <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rPr>
                <a:t>Strict moisture control</a:t>
              </a:r>
            </a:p>
            <a:p>
              <a:pPr algn="ctr" defTabSz="914400">
                <a:defRPr/>
              </a:pPr>
              <a:endPar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67" name="组合 166"/>
          <p:cNvGrpSpPr/>
          <p:nvPr/>
        </p:nvGrpSpPr>
        <p:grpSpPr>
          <a:xfrm>
            <a:off x="7186930" y="3808581"/>
            <a:ext cx="1742440" cy="1821329"/>
            <a:chOff x="7195817" y="3569942"/>
            <a:chExt cx="1908000" cy="2295196"/>
          </a:xfrm>
        </p:grpSpPr>
        <p:cxnSp>
          <p:nvCxnSpPr>
            <p:cNvPr id="168" name="直接连接符 167"/>
            <p:cNvCxnSpPr/>
            <p:nvPr/>
          </p:nvCxnSpPr>
          <p:spPr>
            <a:xfrm rot="5400000">
              <a:off x="7788381" y="4367830"/>
              <a:ext cx="648000" cy="0"/>
            </a:xfrm>
            <a:prstGeom prst="line">
              <a:avLst/>
            </a:prstGeom>
            <a:noFill/>
            <a:ln w="12700" cap="flat" cmpd="sng" algn="ctr">
              <a:solidFill>
                <a:srgbClr val="DA3D2A"/>
              </a:solidFill>
              <a:prstDash val="solid"/>
              <a:miter lim="800000"/>
            </a:ln>
            <a:effectLst/>
          </p:spPr>
        </p:cxnSp>
        <p:sp>
          <p:nvSpPr>
            <p:cNvPr id="169" name="泪滴形 168"/>
            <p:cNvSpPr>
              <a:spLocks noChangeAspect="1"/>
            </p:cNvSpPr>
            <p:nvPr/>
          </p:nvSpPr>
          <p:spPr>
            <a:xfrm rot="13500000" flipV="1">
              <a:off x="7626381" y="4893138"/>
              <a:ext cx="972000" cy="972000"/>
            </a:xfrm>
            <a:prstGeom prst="teardrop">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70" name="Freeform 109"/>
            <p:cNvSpPr>
              <a:spLocks noChangeAspect="1" noEditPoints="1"/>
            </p:cNvSpPr>
            <p:nvPr/>
          </p:nvSpPr>
          <p:spPr bwMode="auto">
            <a:xfrm>
              <a:off x="7915754" y="5163138"/>
              <a:ext cx="393255" cy="432000"/>
            </a:xfrm>
            <a:custGeom>
              <a:avLst/>
              <a:gdLst>
                <a:gd name="T0" fmla="*/ 74 w 86"/>
                <a:gd name="T1" fmla="*/ 63 h 94"/>
                <a:gd name="T2" fmla="*/ 70 w 86"/>
                <a:gd name="T3" fmla="*/ 62 h 94"/>
                <a:gd name="T4" fmla="*/ 72 w 86"/>
                <a:gd name="T5" fmla="*/ 57 h 94"/>
                <a:gd name="T6" fmla="*/ 76 w 86"/>
                <a:gd name="T7" fmla="*/ 53 h 94"/>
                <a:gd name="T8" fmla="*/ 80 w 86"/>
                <a:gd name="T9" fmla="*/ 50 h 94"/>
                <a:gd name="T10" fmla="*/ 83 w 86"/>
                <a:gd name="T11" fmla="*/ 48 h 94"/>
                <a:gd name="T12" fmla="*/ 85 w 86"/>
                <a:gd name="T13" fmla="*/ 49 h 94"/>
                <a:gd name="T14" fmla="*/ 85 w 86"/>
                <a:gd name="T15" fmla="*/ 58 h 94"/>
                <a:gd name="T16" fmla="*/ 85 w 86"/>
                <a:gd name="T17" fmla="*/ 64 h 94"/>
                <a:gd name="T18" fmla="*/ 83 w 86"/>
                <a:gd name="T19" fmla="*/ 68 h 94"/>
                <a:gd name="T20" fmla="*/ 80 w 86"/>
                <a:gd name="T21" fmla="*/ 67 h 94"/>
                <a:gd name="T22" fmla="*/ 65 w 86"/>
                <a:gd name="T23" fmla="*/ 84 h 94"/>
                <a:gd name="T24" fmla="*/ 44 w 86"/>
                <a:gd name="T25" fmla="*/ 93 h 94"/>
                <a:gd name="T26" fmla="*/ 43 w 86"/>
                <a:gd name="T27" fmla="*/ 94 h 94"/>
                <a:gd name="T28" fmla="*/ 41 w 86"/>
                <a:gd name="T29" fmla="*/ 93 h 94"/>
                <a:gd name="T30" fmla="*/ 20 w 86"/>
                <a:gd name="T31" fmla="*/ 84 h 94"/>
                <a:gd name="T32" fmla="*/ 6 w 86"/>
                <a:gd name="T33" fmla="*/ 67 h 94"/>
                <a:gd name="T34" fmla="*/ 3 w 86"/>
                <a:gd name="T35" fmla="*/ 68 h 94"/>
                <a:gd name="T36" fmla="*/ 1 w 86"/>
                <a:gd name="T37" fmla="*/ 64 h 94"/>
                <a:gd name="T38" fmla="*/ 0 w 86"/>
                <a:gd name="T39" fmla="*/ 58 h 94"/>
                <a:gd name="T40" fmla="*/ 0 w 86"/>
                <a:gd name="T41" fmla="*/ 49 h 94"/>
                <a:gd name="T42" fmla="*/ 3 w 86"/>
                <a:gd name="T43" fmla="*/ 48 h 94"/>
                <a:gd name="T44" fmla="*/ 6 w 86"/>
                <a:gd name="T45" fmla="*/ 50 h 94"/>
                <a:gd name="T46" fmla="*/ 9 w 86"/>
                <a:gd name="T47" fmla="*/ 53 h 94"/>
                <a:gd name="T48" fmla="*/ 14 w 86"/>
                <a:gd name="T49" fmla="*/ 57 h 94"/>
                <a:gd name="T50" fmla="*/ 16 w 86"/>
                <a:gd name="T51" fmla="*/ 62 h 94"/>
                <a:gd name="T52" fmla="*/ 12 w 86"/>
                <a:gd name="T53" fmla="*/ 63 h 94"/>
                <a:gd name="T54" fmla="*/ 37 w 86"/>
                <a:gd name="T55" fmla="*/ 78 h 94"/>
                <a:gd name="T56" fmla="*/ 37 w 86"/>
                <a:gd name="T57" fmla="*/ 36 h 94"/>
                <a:gd name="T58" fmla="*/ 27 w 86"/>
                <a:gd name="T59" fmla="*/ 36 h 94"/>
                <a:gd name="T60" fmla="*/ 23 w 86"/>
                <a:gd name="T61" fmla="*/ 38 h 94"/>
                <a:gd name="T62" fmla="*/ 17 w 86"/>
                <a:gd name="T63" fmla="*/ 32 h 94"/>
                <a:gd name="T64" fmla="*/ 23 w 86"/>
                <a:gd name="T65" fmla="*/ 26 h 94"/>
                <a:gd name="T66" fmla="*/ 28 w 86"/>
                <a:gd name="T67" fmla="*/ 28 h 94"/>
                <a:gd name="T68" fmla="*/ 37 w 86"/>
                <a:gd name="T69" fmla="*/ 28 h 94"/>
                <a:gd name="T70" fmla="*/ 37 w 86"/>
                <a:gd name="T71" fmla="*/ 23 h 94"/>
                <a:gd name="T72" fmla="*/ 30 w 86"/>
                <a:gd name="T73" fmla="*/ 12 h 94"/>
                <a:gd name="T74" fmla="*/ 42 w 86"/>
                <a:gd name="T75" fmla="*/ 0 h 94"/>
                <a:gd name="T76" fmla="*/ 55 w 86"/>
                <a:gd name="T77" fmla="*/ 12 h 94"/>
                <a:gd name="T78" fmla="*/ 48 w 86"/>
                <a:gd name="T79" fmla="*/ 23 h 94"/>
                <a:gd name="T80" fmla="*/ 48 w 86"/>
                <a:gd name="T81" fmla="*/ 28 h 94"/>
                <a:gd name="T82" fmla="*/ 57 w 86"/>
                <a:gd name="T83" fmla="*/ 28 h 94"/>
                <a:gd name="T84" fmla="*/ 62 w 86"/>
                <a:gd name="T85" fmla="*/ 26 h 94"/>
                <a:gd name="T86" fmla="*/ 68 w 86"/>
                <a:gd name="T87" fmla="*/ 32 h 94"/>
                <a:gd name="T88" fmla="*/ 62 w 86"/>
                <a:gd name="T89" fmla="*/ 38 h 94"/>
                <a:gd name="T90" fmla="*/ 58 w 86"/>
                <a:gd name="T91" fmla="*/ 36 h 94"/>
                <a:gd name="T92" fmla="*/ 48 w 86"/>
                <a:gd name="T93" fmla="*/ 36 h 94"/>
                <a:gd name="T94" fmla="*/ 48 w 86"/>
                <a:gd name="T95" fmla="*/ 78 h 94"/>
                <a:gd name="T96" fmla="*/ 74 w 86"/>
                <a:gd name="T97" fmla="*/ 63 h 94"/>
                <a:gd name="T98" fmla="*/ 42 w 86"/>
                <a:gd name="T99" fmla="*/ 7 h 94"/>
                <a:gd name="T100" fmla="*/ 38 w 86"/>
                <a:gd name="T101" fmla="*/ 12 h 94"/>
                <a:gd name="T102" fmla="*/ 42 w 86"/>
                <a:gd name="T103" fmla="*/ 17 h 94"/>
                <a:gd name="T104" fmla="*/ 47 w 86"/>
                <a:gd name="T105" fmla="*/ 12 h 94"/>
                <a:gd name="T106" fmla="*/ 42 w 86"/>
                <a:gd name="T107"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94">
                  <a:moveTo>
                    <a:pt x="74" y="63"/>
                  </a:moveTo>
                  <a:cubicBezTo>
                    <a:pt x="72" y="63"/>
                    <a:pt x="71" y="63"/>
                    <a:pt x="70" y="62"/>
                  </a:cubicBezTo>
                  <a:cubicBezTo>
                    <a:pt x="69" y="60"/>
                    <a:pt x="71" y="58"/>
                    <a:pt x="72" y="57"/>
                  </a:cubicBezTo>
                  <a:cubicBezTo>
                    <a:pt x="73" y="56"/>
                    <a:pt x="75" y="54"/>
                    <a:pt x="76" y="53"/>
                  </a:cubicBezTo>
                  <a:cubicBezTo>
                    <a:pt x="78" y="52"/>
                    <a:pt x="79" y="51"/>
                    <a:pt x="80" y="50"/>
                  </a:cubicBezTo>
                  <a:cubicBezTo>
                    <a:pt x="81" y="49"/>
                    <a:pt x="82" y="49"/>
                    <a:pt x="83" y="48"/>
                  </a:cubicBezTo>
                  <a:cubicBezTo>
                    <a:pt x="85" y="49"/>
                    <a:pt x="85" y="49"/>
                    <a:pt x="85" y="49"/>
                  </a:cubicBezTo>
                  <a:cubicBezTo>
                    <a:pt x="85" y="52"/>
                    <a:pt x="86" y="55"/>
                    <a:pt x="85" y="58"/>
                  </a:cubicBezTo>
                  <a:cubicBezTo>
                    <a:pt x="85" y="60"/>
                    <a:pt x="85" y="62"/>
                    <a:pt x="85" y="64"/>
                  </a:cubicBezTo>
                  <a:cubicBezTo>
                    <a:pt x="85" y="65"/>
                    <a:pt x="84" y="67"/>
                    <a:pt x="83" y="68"/>
                  </a:cubicBezTo>
                  <a:cubicBezTo>
                    <a:pt x="82" y="68"/>
                    <a:pt x="81" y="67"/>
                    <a:pt x="80" y="67"/>
                  </a:cubicBezTo>
                  <a:cubicBezTo>
                    <a:pt x="77" y="74"/>
                    <a:pt x="72" y="79"/>
                    <a:pt x="65" y="84"/>
                  </a:cubicBezTo>
                  <a:cubicBezTo>
                    <a:pt x="59" y="88"/>
                    <a:pt x="51" y="90"/>
                    <a:pt x="44" y="93"/>
                  </a:cubicBezTo>
                  <a:cubicBezTo>
                    <a:pt x="43" y="94"/>
                    <a:pt x="43" y="94"/>
                    <a:pt x="43" y="94"/>
                  </a:cubicBezTo>
                  <a:cubicBezTo>
                    <a:pt x="41" y="93"/>
                    <a:pt x="41" y="93"/>
                    <a:pt x="41" y="93"/>
                  </a:cubicBezTo>
                  <a:cubicBezTo>
                    <a:pt x="34" y="90"/>
                    <a:pt x="27" y="88"/>
                    <a:pt x="20" y="84"/>
                  </a:cubicBezTo>
                  <a:cubicBezTo>
                    <a:pt x="14" y="79"/>
                    <a:pt x="9" y="74"/>
                    <a:pt x="6" y="67"/>
                  </a:cubicBezTo>
                  <a:cubicBezTo>
                    <a:pt x="5" y="67"/>
                    <a:pt x="4" y="68"/>
                    <a:pt x="3" y="68"/>
                  </a:cubicBezTo>
                  <a:cubicBezTo>
                    <a:pt x="1" y="67"/>
                    <a:pt x="1" y="65"/>
                    <a:pt x="1" y="64"/>
                  </a:cubicBezTo>
                  <a:cubicBezTo>
                    <a:pt x="0" y="62"/>
                    <a:pt x="0" y="60"/>
                    <a:pt x="0" y="58"/>
                  </a:cubicBezTo>
                  <a:cubicBezTo>
                    <a:pt x="0" y="55"/>
                    <a:pt x="0" y="52"/>
                    <a:pt x="0" y="49"/>
                  </a:cubicBezTo>
                  <a:cubicBezTo>
                    <a:pt x="3" y="48"/>
                    <a:pt x="3" y="48"/>
                    <a:pt x="3" y="48"/>
                  </a:cubicBezTo>
                  <a:cubicBezTo>
                    <a:pt x="4" y="49"/>
                    <a:pt x="5" y="49"/>
                    <a:pt x="6" y="50"/>
                  </a:cubicBezTo>
                  <a:cubicBezTo>
                    <a:pt x="7" y="51"/>
                    <a:pt x="8" y="52"/>
                    <a:pt x="9" y="53"/>
                  </a:cubicBezTo>
                  <a:cubicBezTo>
                    <a:pt x="11" y="54"/>
                    <a:pt x="12" y="56"/>
                    <a:pt x="14" y="57"/>
                  </a:cubicBezTo>
                  <a:cubicBezTo>
                    <a:pt x="15" y="58"/>
                    <a:pt x="16" y="60"/>
                    <a:pt x="16" y="62"/>
                  </a:cubicBezTo>
                  <a:cubicBezTo>
                    <a:pt x="15" y="63"/>
                    <a:pt x="14" y="63"/>
                    <a:pt x="12" y="63"/>
                  </a:cubicBezTo>
                  <a:cubicBezTo>
                    <a:pt x="17" y="71"/>
                    <a:pt x="28" y="76"/>
                    <a:pt x="37" y="78"/>
                  </a:cubicBezTo>
                  <a:cubicBezTo>
                    <a:pt x="37" y="36"/>
                    <a:pt x="37" y="36"/>
                    <a:pt x="37" y="36"/>
                  </a:cubicBezTo>
                  <a:cubicBezTo>
                    <a:pt x="27" y="36"/>
                    <a:pt x="27" y="36"/>
                    <a:pt x="27" y="36"/>
                  </a:cubicBezTo>
                  <a:cubicBezTo>
                    <a:pt x="26" y="37"/>
                    <a:pt x="25" y="38"/>
                    <a:pt x="23" y="38"/>
                  </a:cubicBezTo>
                  <a:cubicBezTo>
                    <a:pt x="20" y="38"/>
                    <a:pt x="17" y="35"/>
                    <a:pt x="17" y="32"/>
                  </a:cubicBezTo>
                  <a:cubicBezTo>
                    <a:pt x="17" y="28"/>
                    <a:pt x="20" y="26"/>
                    <a:pt x="23" y="26"/>
                  </a:cubicBezTo>
                  <a:cubicBezTo>
                    <a:pt x="25" y="26"/>
                    <a:pt x="27" y="27"/>
                    <a:pt x="28" y="28"/>
                  </a:cubicBezTo>
                  <a:cubicBezTo>
                    <a:pt x="37" y="28"/>
                    <a:pt x="37" y="28"/>
                    <a:pt x="37" y="28"/>
                  </a:cubicBezTo>
                  <a:cubicBezTo>
                    <a:pt x="37" y="23"/>
                    <a:pt x="37" y="23"/>
                    <a:pt x="37" y="23"/>
                  </a:cubicBezTo>
                  <a:cubicBezTo>
                    <a:pt x="33" y="21"/>
                    <a:pt x="30" y="17"/>
                    <a:pt x="30" y="12"/>
                  </a:cubicBezTo>
                  <a:cubicBezTo>
                    <a:pt x="30" y="5"/>
                    <a:pt x="36" y="0"/>
                    <a:pt x="42" y="0"/>
                  </a:cubicBezTo>
                  <a:cubicBezTo>
                    <a:pt x="49" y="0"/>
                    <a:pt x="55" y="5"/>
                    <a:pt x="55" y="12"/>
                  </a:cubicBezTo>
                  <a:cubicBezTo>
                    <a:pt x="55" y="17"/>
                    <a:pt x="52" y="21"/>
                    <a:pt x="48" y="23"/>
                  </a:cubicBezTo>
                  <a:cubicBezTo>
                    <a:pt x="48" y="28"/>
                    <a:pt x="48" y="28"/>
                    <a:pt x="48" y="28"/>
                  </a:cubicBezTo>
                  <a:cubicBezTo>
                    <a:pt x="57" y="28"/>
                    <a:pt x="57" y="28"/>
                    <a:pt x="57" y="28"/>
                  </a:cubicBezTo>
                  <a:cubicBezTo>
                    <a:pt x="58" y="27"/>
                    <a:pt x="60" y="26"/>
                    <a:pt x="62" y="26"/>
                  </a:cubicBezTo>
                  <a:cubicBezTo>
                    <a:pt x="66" y="26"/>
                    <a:pt x="68" y="28"/>
                    <a:pt x="68" y="32"/>
                  </a:cubicBezTo>
                  <a:cubicBezTo>
                    <a:pt x="68" y="35"/>
                    <a:pt x="66" y="38"/>
                    <a:pt x="62" y="38"/>
                  </a:cubicBezTo>
                  <a:cubicBezTo>
                    <a:pt x="60" y="38"/>
                    <a:pt x="59" y="37"/>
                    <a:pt x="58" y="36"/>
                  </a:cubicBezTo>
                  <a:cubicBezTo>
                    <a:pt x="48" y="36"/>
                    <a:pt x="48" y="36"/>
                    <a:pt x="48" y="36"/>
                  </a:cubicBezTo>
                  <a:cubicBezTo>
                    <a:pt x="48" y="78"/>
                    <a:pt x="48" y="78"/>
                    <a:pt x="48" y="78"/>
                  </a:cubicBezTo>
                  <a:cubicBezTo>
                    <a:pt x="57" y="76"/>
                    <a:pt x="69" y="72"/>
                    <a:pt x="74" y="63"/>
                  </a:cubicBezTo>
                  <a:close/>
                  <a:moveTo>
                    <a:pt x="42" y="7"/>
                  </a:moveTo>
                  <a:cubicBezTo>
                    <a:pt x="40" y="7"/>
                    <a:pt x="38" y="9"/>
                    <a:pt x="38" y="12"/>
                  </a:cubicBezTo>
                  <a:cubicBezTo>
                    <a:pt x="38" y="15"/>
                    <a:pt x="40" y="17"/>
                    <a:pt x="42" y="17"/>
                  </a:cubicBezTo>
                  <a:cubicBezTo>
                    <a:pt x="45" y="17"/>
                    <a:pt x="47" y="15"/>
                    <a:pt x="47" y="12"/>
                  </a:cubicBezTo>
                  <a:cubicBezTo>
                    <a:pt x="47" y="9"/>
                    <a:pt x="45" y="7"/>
                    <a:pt x="42" y="7"/>
                  </a:cubicBezTo>
                  <a:close/>
                </a:path>
              </a:pathLst>
            </a:custGeom>
            <a:solidFill>
              <a:srgbClr val="E7E7E7"/>
            </a:solidFill>
            <a:ln>
              <a:noFill/>
            </a:ln>
          </p:spPr>
          <p:txBody>
            <a:bodyPr vert="horz" wrap="square" lIns="72570" tIns="36284" rIns="72570" bIns="36284" numCol="1" anchor="t" anchorCtr="0" compatLnSpc="1"/>
            <a:lstStyle/>
            <a:p>
              <a:pPr defTabSz="914400">
                <a:defRPr/>
              </a:pPr>
              <a:endParaRPr lang="zh-CN" altLang="en-US" sz="1430" kern="0">
                <a:solidFill>
                  <a:prstClr val="black"/>
                </a:solidFill>
                <a:cs typeface="+mn-ea"/>
                <a:sym typeface="+mn-lt"/>
              </a:endParaRPr>
            </a:p>
          </p:txBody>
        </p:sp>
        <p:sp>
          <p:nvSpPr>
            <p:cNvPr id="171" name="任意多边形 248"/>
            <p:cNvSpPr/>
            <p:nvPr/>
          </p:nvSpPr>
          <p:spPr>
            <a:xfrm>
              <a:off x="7195817"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C00000"/>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72" name="文本框 171"/>
            <p:cNvSpPr txBox="1"/>
            <p:nvPr/>
          </p:nvSpPr>
          <p:spPr>
            <a:xfrm>
              <a:off x="7469924" y="3569942"/>
              <a:ext cx="1506581" cy="759401"/>
            </a:xfrm>
            <a:prstGeom prst="rect">
              <a:avLst/>
            </a:prstGeom>
            <a:noFill/>
          </p:spPr>
          <p:txBody>
            <a:bodyPr wrap="square" rtlCol="0">
              <a:spAutoFit/>
            </a:bodyPr>
            <a:lstStyle/>
            <a:p>
              <a:pPr algn="ctr" defTabSz="914400">
                <a:defRPr/>
              </a:pPr>
              <a:r>
                <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rPr>
                <a:t>Advanced forming process</a:t>
              </a:r>
            </a:p>
            <a:p>
              <a:pPr algn="ctr" defTabSz="914400">
                <a:defRPr/>
              </a:pPr>
              <a:endPar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grpSp>
        <p:nvGrpSpPr>
          <p:cNvPr id="173" name="组合 172"/>
          <p:cNvGrpSpPr/>
          <p:nvPr/>
        </p:nvGrpSpPr>
        <p:grpSpPr>
          <a:xfrm>
            <a:off x="9137015" y="2426970"/>
            <a:ext cx="1732915" cy="1983687"/>
            <a:chOff x="9180920" y="1830083"/>
            <a:chExt cx="1908000" cy="2498984"/>
          </a:xfrm>
        </p:grpSpPr>
        <p:cxnSp>
          <p:nvCxnSpPr>
            <p:cNvPr id="174" name="直接连接符 173"/>
            <p:cNvCxnSpPr/>
            <p:nvPr/>
          </p:nvCxnSpPr>
          <p:spPr>
            <a:xfrm rot="5400000">
              <a:off x="9795612" y="3327391"/>
              <a:ext cx="648000" cy="0"/>
            </a:xfrm>
            <a:prstGeom prst="line">
              <a:avLst/>
            </a:prstGeom>
            <a:noFill/>
            <a:ln w="12700" cap="flat" cmpd="sng" algn="ctr">
              <a:solidFill>
                <a:srgbClr val="545E69"/>
              </a:solidFill>
              <a:prstDash val="solid"/>
              <a:miter lim="800000"/>
            </a:ln>
            <a:effectLst/>
          </p:spPr>
        </p:cxnSp>
        <p:sp>
          <p:nvSpPr>
            <p:cNvPr id="175" name="泪滴形 174"/>
            <p:cNvSpPr>
              <a:spLocks noChangeAspect="1"/>
            </p:cNvSpPr>
            <p:nvPr/>
          </p:nvSpPr>
          <p:spPr>
            <a:xfrm rot="8100000">
              <a:off x="9633612" y="1830083"/>
              <a:ext cx="972000" cy="972000"/>
            </a:xfrm>
            <a:prstGeom prst="teardrop">
              <a:avLst/>
            </a:prstGeom>
            <a:solidFill>
              <a:srgbClr val="292A25"/>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76" name="Freeform 196"/>
            <p:cNvSpPr>
              <a:spLocks noChangeAspect="1" noEditPoints="1"/>
            </p:cNvSpPr>
            <p:nvPr/>
          </p:nvSpPr>
          <p:spPr bwMode="auto">
            <a:xfrm>
              <a:off x="9933228" y="2064083"/>
              <a:ext cx="372769" cy="504000"/>
            </a:xfrm>
            <a:custGeom>
              <a:avLst/>
              <a:gdLst>
                <a:gd name="T0" fmla="*/ 15 w 83"/>
                <a:gd name="T1" fmla="*/ 35 h 112"/>
                <a:gd name="T2" fmla="*/ 38 w 83"/>
                <a:gd name="T3" fmla="*/ 78 h 112"/>
                <a:gd name="T4" fmla="*/ 80 w 83"/>
                <a:gd name="T5" fmla="*/ 55 h 112"/>
                <a:gd name="T6" fmla="*/ 58 w 83"/>
                <a:gd name="T7" fmla="*/ 13 h 112"/>
                <a:gd name="T8" fmla="*/ 34 w 83"/>
                <a:gd name="T9" fmla="*/ 68 h 112"/>
                <a:gd name="T10" fmla="*/ 46 w 83"/>
                <a:gd name="T11" fmla="*/ 72 h 112"/>
                <a:gd name="T12" fmla="*/ 34 w 83"/>
                <a:gd name="T13" fmla="*/ 68 h 112"/>
                <a:gd name="T14" fmla="*/ 56 w 83"/>
                <a:gd name="T15" fmla="*/ 61 h 112"/>
                <a:gd name="T16" fmla="*/ 62 w 83"/>
                <a:gd name="T17" fmla="*/ 60 h 112"/>
                <a:gd name="T18" fmla="*/ 51 w 83"/>
                <a:gd name="T19" fmla="*/ 66 h 112"/>
                <a:gd name="T20" fmla="*/ 69 w 83"/>
                <a:gd name="T21" fmla="*/ 52 h 112"/>
                <a:gd name="T22" fmla="*/ 73 w 83"/>
                <a:gd name="T23" fmla="*/ 53 h 112"/>
                <a:gd name="T24" fmla="*/ 69 w 83"/>
                <a:gd name="T25" fmla="*/ 52 h 112"/>
                <a:gd name="T26" fmla="*/ 54 w 83"/>
                <a:gd name="T27" fmla="*/ 24 h 112"/>
                <a:gd name="T28" fmla="*/ 56 w 83"/>
                <a:gd name="T29" fmla="*/ 20 h 112"/>
                <a:gd name="T30" fmla="*/ 46 w 83"/>
                <a:gd name="T31" fmla="*/ 27 h 112"/>
                <a:gd name="T32" fmla="*/ 33 w 83"/>
                <a:gd name="T33" fmla="*/ 33 h 112"/>
                <a:gd name="T34" fmla="*/ 35 w 83"/>
                <a:gd name="T35" fmla="*/ 22 h 112"/>
                <a:gd name="T36" fmla="*/ 46 w 83"/>
                <a:gd name="T37" fmla="*/ 27 h 112"/>
                <a:gd name="T38" fmla="*/ 21 w 83"/>
                <a:gd name="T39" fmla="*/ 44 h 112"/>
                <a:gd name="T40" fmla="*/ 25 w 83"/>
                <a:gd name="T41" fmla="*/ 32 h 112"/>
                <a:gd name="T42" fmla="*/ 33 w 83"/>
                <a:gd name="T43" fmla="*/ 60 h 112"/>
                <a:gd name="T44" fmla="*/ 27 w 83"/>
                <a:gd name="T45" fmla="*/ 49 h 112"/>
                <a:gd name="T46" fmla="*/ 32 w 83"/>
                <a:gd name="T47" fmla="*/ 54 h 112"/>
                <a:gd name="T48" fmla="*/ 33 w 83"/>
                <a:gd name="T49" fmla="*/ 60 h 112"/>
                <a:gd name="T50" fmla="*/ 43 w 83"/>
                <a:gd name="T51" fmla="*/ 36 h 112"/>
                <a:gd name="T52" fmla="*/ 57 w 83"/>
                <a:gd name="T53" fmla="*/ 41 h 112"/>
                <a:gd name="T54" fmla="*/ 52 w 83"/>
                <a:gd name="T55" fmla="*/ 54 h 112"/>
                <a:gd name="T56" fmla="*/ 39 w 83"/>
                <a:gd name="T57" fmla="*/ 50 h 112"/>
                <a:gd name="T58" fmla="*/ 60 w 83"/>
                <a:gd name="T59" fmla="*/ 31 h 112"/>
                <a:gd name="T60" fmla="*/ 71 w 83"/>
                <a:gd name="T61" fmla="*/ 33 h 112"/>
                <a:gd name="T62" fmla="*/ 66 w 83"/>
                <a:gd name="T63" fmla="*/ 44 h 112"/>
                <a:gd name="T64" fmla="*/ 60 w 83"/>
                <a:gd name="T65" fmla="*/ 31 h 112"/>
                <a:gd name="T66" fmla="*/ 71 w 83"/>
                <a:gd name="T67" fmla="*/ 112 h 112"/>
                <a:gd name="T68" fmla="*/ 30 w 83"/>
                <a:gd name="T69" fmla="*/ 104 h 112"/>
                <a:gd name="T70" fmla="*/ 44 w 83"/>
                <a:gd name="T71" fmla="*/ 93 h 112"/>
                <a:gd name="T72" fmla="*/ 0 w 83"/>
                <a:gd name="T73" fmla="*/ 45 h 112"/>
                <a:gd name="T74" fmla="*/ 32 w 83"/>
                <a:gd name="T75" fmla="*/ 0 h 112"/>
                <a:gd name="T76" fmla="*/ 21 w 83"/>
                <a:gd name="T77" fmla="*/ 18 h 112"/>
                <a:gd name="T78" fmla="*/ 21 w 83"/>
                <a:gd name="T79" fmla="*/ 72 h 112"/>
                <a:gd name="T80" fmla="*/ 72 w 83"/>
                <a:gd name="T81" fmla="*/ 75 h 112"/>
                <a:gd name="T82" fmla="*/ 56 w 83"/>
                <a:gd name="T83" fmla="*/ 92 h 112"/>
                <a:gd name="T84" fmla="*/ 71 w 83"/>
                <a:gd name="T8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ysClr val="window" lastClr="FFFFFF"/>
            </a:solidFill>
            <a:ln>
              <a:noFill/>
            </a:ln>
          </p:spPr>
          <p:txBody>
            <a:bodyPr vert="horz" wrap="square" lIns="72570" tIns="36284" rIns="72570" bIns="36284" numCol="1" anchor="t" anchorCtr="0" compatLnSpc="1"/>
            <a:lstStyle/>
            <a:p>
              <a:pPr defTabSz="914400">
                <a:defRPr/>
              </a:pPr>
              <a:endParaRPr lang="zh-CN" altLang="en-US" sz="1430" kern="0">
                <a:solidFill>
                  <a:prstClr val="white"/>
                </a:solidFill>
                <a:cs typeface="+mn-ea"/>
                <a:sym typeface="+mn-lt"/>
              </a:endParaRPr>
            </a:p>
          </p:txBody>
        </p:sp>
        <p:sp>
          <p:nvSpPr>
            <p:cNvPr id="177" name="任意多边形 254"/>
            <p:cNvSpPr/>
            <p:nvPr/>
          </p:nvSpPr>
          <p:spPr>
            <a:xfrm>
              <a:off x="9180920" y="3637347"/>
              <a:ext cx="1908000" cy="432000"/>
            </a:xfrm>
            <a:custGeom>
              <a:avLst/>
              <a:gdLst>
                <a:gd name="connsiteX0" fmla="*/ 0 w 1908000"/>
                <a:gd name="connsiteY0" fmla="*/ 0 h 432000"/>
                <a:gd name="connsiteX1" fmla="*/ 1692000 w 1908000"/>
                <a:gd name="connsiteY1" fmla="*/ 0 h 432000"/>
                <a:gd name="connsiteX2" fmla="*/ 1908000 w 1908000"/>
                <a:gd name="connsiteY2" fmla="*/ 216000 h 432000"/>
                <a:gd name="connsiteX3" fmla="*/ 1692000 w 1908000"/>
                <a:gd name="connsiteY3" fmla="*/ 432000 h 432000"/>
                <a:gd name="connsiteX4" fmla="*/ 0 w 1908000"/>
                <a:gd name="connsiteY4" fmla="*/ 432000 h 432000"/>
                <a:gd name="connsiteX5" fmla="*/ 0 w 1908000"/>
                <a:gd name="connsiteY5" fmla="*/ 428710 h 432000"/>
                <a:gd name="connsiteX6" fmla="*/ 212710 w 1908000"/>
                <a:gd name="connsiteY6" fmla="*/ 216000 h 432000"/>
                <a:gd name="connsiteX7" fmla="*/ 0 w 1908000"/>
                <a:gd name="connsiteY7" fmla="*/ 329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8000" h="432000">
                  <a:moveTo>
                    <a:pt x="0" y="0"/>
                  </a:moveTo>
                  <a:lnTo>
                    <a:pt x="1692000" y="0"/>
                  </a:lnTo>
                  <a:lnTo>
                    <a:pt x="1908000" y="216000"/>
                  </a:lnTo>
                  <a:lnTo>
                    <a:pt x="1692000" y="432000"/>
                  </a:lnTo>
                  <a:lnTo>
                    <a:pt x="0" y="432000"/>
                  </a:lnTo>
                  <a:lnTo>
                    <a:pt x="0" y="428710"/>
                  </a:lnTo>
                  <a:lnTo>
                    <a:pt x="212710" y="216000"/>
                  </a:lnTo>
                  <a:lnTo>
                    <a:pt x="0" y="3290"/>
                  </a:lnTo>
                  <a:close/>
                </a:path>
              </a:pathLst>
            </a:custGeom>
            <a:solidFill>
              <a:srgbClr val="292A25"/>
            </a:solidFill>
            <a:ln w="12700" cap="flat" cmpd="sng" algn="ctr">
              <a:noFill/>
              <a:prstDash val="solid"/>
              <a:miter lim="800000"/>
            </a:ln>
            <a:effectLst/>
          </p:spPr>
          <p:txBody>
            <a:bodyPr rtlCol="0" anchor="ctr"/>
            <a:lstStyle/>
            <a:p>
              <a:pPr algn="ctr" defTabSz="914400">
                <a:defRPr/>
              </a:pPr>
              <a:endParaRPr lang="zh-CN" altLang="en-US" sz="1430" kern="0">
                <a:solidFill>
                  <a:prstClr val="white"/>
                </a:solidFill>
                <a:cs typeface="+mn-ea"/>
                <a:sym typeface="+mn-lt"/>
              </a:endParaRPr>
            </a:p>
          </p:txBody>
        </p:sp>
        <p:sp>
          <p:nvSpPr>
            <p:cNvPr id="178" name="文本框 177"/>
            <p:cNvSpPr txBox="1"/>
            <p:nvPr/>
          </p:nvSpPr>
          <p:spPr>
            <a:xfrm>
              <a:off x="9502706" y="3569912"/>
              <a:ext cx="1265888" cy="759155"/>
            </a:xfrm>
            <a:prstGeom prst="rect">
              <a:avLst/>
            </a:prstGeom>
            <a:noFill/>
          </p:spPr>
          <p:txBody>
            <a:bodyPr wrap="square" rtlCol="0">
              <a:spAutoFit/>
            </a:bodyPr>
            <a:lstStyle/>
            <a:p>
              <a:pPr algn="ctr" defTabSz="914400">
                <a:defRPr/>
              </a:pPr>
              <a:r>
                <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rPr>
                <a:t>quantity of control liquid</a:t>
              </a:r>
            </a:p>
            <a:p>
              <a:pPr algn="ctr" defTabSz="914400">
                <a:defRPr/>
              </a:pPr>
              <a:endParaRPr lang="zh-CN" altLang="en-US" sz="1110" b="1" kern="0" dirty="0">
                <a:solidFill>
                  <a:prstClr val="white"/>
                </a:solidFill>
                <a:latin typeface="微软雅黑" panose="020B0503020204020204" pitchFamily="34" charset="-122"/>
                <a:ea typeface="微软雅黑" panose="020B0503020204020204" pitchFamily="34" charset="-122"/>
                <a:cs typeface="+mn-ea"/>
                <a:sym typeface="+mn-lt"/>
              </a:endParaRPr>
            </a:p>
          </p:txBody>
        </p:sp>
      </p:grpSp>
      <p:sp>
        <p:nvSpPr>
          <p:cNvPr id="179" name="文本框 178"/>
          <p:cNvSpPr txBox="1"/>
          <p:nvPr/>
        </p:nvSpPr>
        <p:spPr>
          <a:xfrm>
            <a:off x="3643081" y="1629261"/>
            <a:ext cx="1331473" cy="2368550"/>
          </a:xfrm>
          <a:prstGeom prst="rect">
            <a:avLst/>
          </a:prstGeom>
          <a:noFill/>
        </p:spPr>
        <p:txBody>
          <a:bodyPr wrap="square" rtlCol="0">
            <a:spAutoFit/>
          </a:bodyPr>
          <a:lstStyle>
            <a:defPPr>
              <a:defRPr lang="zh-CN"/>
            </a:defPPr>
            <a:lvl1pPr lvl="0">
              <a:lnSpc>
                <a:spcPct val="120000"/>
              </a:lnSpc>
              <a:defRPr baseline="-3000">
                <a:solidFill>
                  <a:srgbClr val="9DA8B1"/>
                </a:solidFill>
                <a:latin typeface="微软雅黑" panose="020B0503020204020204" pitchFamily="34" charset="-122"/>
                <a:ea typeface="微软雅黑" panose="020B0503020204020204" pitchFamily="34" charset="-122"/>
              </a:defRPr>
            </a:lvl1pPr>
          </a:lstStyle>
          <a:p>
            <a:r>
              <a:rPr lang="zh-CN" altLang="en-US" sz="1590" b="1" dirty="0">
                <a:solidFill>
                  <a:prstClr val="black">
                    <a:lumMod val="75000"/>
                    <a:lumOff val="25000"/>
                  </a:prstClr>
                </a:solidFill>
                <a:cs typeface="+mn-ea"/>
                <a:sym typeface="+mn-lt"/>
              </a:rPr>
              <a:t>The on-line laser thickness gauge monitors the roll thickness and controls the roll press adjustment closed-loop. Ensure the consistency of compaction density.</a:t>
            </a:r>
          </a:p>
          <a:p>
            <a:endParaRPr lang="zh-CN" altLang="en-US" sz="1590" b="1" dirty="0">
              <a:solidFill>
                <a:prstClr val="black">
                  <a:lumMod val="75000"/>
                  <a:lumOff val="25000"/>
                </a:prstClr>
              </a:solidFill>
              <a:cs typeface="+mn-ea"/>
              <a:sym typeface="+mn-lt"/>
            </a:endParaRPr>
          </a:p>
        </p:txBody>
      </p:sp>
      <p:pic>
        <p:nvPicPr>
          <p:cNvPr id="180" name="图片 179"/>
          <p:cNvPicPr>
            <a:picLocks noChangeAspect="1"/>
          </p:cNvPicPr>
          <p:nvPr/>
        </p:nvPicPr>
        <p:blipFill>
          <a:blip r:embed="rId4" cstate="print"/>
          <a:stretch>
            <a:fillRect/>
          </a:stretch>
        </p:blipFill>
        <p:spPr>
          <a:xfrm>
            <a:off x="1290652" y="1946267"/>
            <a:ext cx="1950530" cy="752053"/>
          </a:xfrm>
          <a:prstGeom prst="rect">
            <a:avLst/>
          </a:prstGeom>
        </p:spPr>
      </p:pic>
      <p:pic>
        <p:nvPicPr>
          <p:cNvPr id="181" name="图片 180"/>
          <p:cNvPicPr>
            <a:picLocks noChangeAspect="1"/>
          </p:cNvPicPr>
          <p:nvPr/>
        </p:nvPicPr>
        <p:blipFill>
          <a:blip r:embed="rId5" cstate="print"/>
          <a:stretch>
            <a:fillRect/>
          </a:stretch>
        </p:blipFill>
        <p:spPr>
          <a:xfrm>
            <a:off x="973859" y="3031405"/>
            <a:ext cx="1187602" cy="726870"/>
          </a:xfrm>
          <a:prstGeom prst="rect">
            <a:avLst/>
          </a:prstGeom>
        </p:spPr>
      </p:pic>
      <p:pic>
        <p:nvPicPr>
          <p:cNvPr id="182" name="图片 181"/>
          <p:cNvPicPr>
            <a:picLocks noChangeAspect="1"/>
          </p:cNvPicPr>
          <p:nvPr/>
        </p:nvPicPr>
        <p:blipFill>
          <a:blip r:embed="rId6" cstate="print"/>
          <a:stretch>
            <a:fillRect/>
          </a:stretch>
        </p:blipFill>
        <p:spPr>
          <a:xfrm>
            <a:off x="2019584" y="2887944"/>
            <a:ext cx="1228238" cy="718857"/>
          </a:xfrm>
          <a:prstGeom prst="rect">
            <a:avLst/>
          </a:prstGeom>
        </p:spPr>
      </p:pic>
      <p:pic>
        <p:nvPicPr>
          <p:cNvPr id="183" name="图片 182"/>
          <p:cNvPicPr>
            <a:picLocks noChangeAspect="1"/>
          </p:cNvPicPr>
          <p:nvPr/>
        </p:nvPicPr>
        <p:blipFill>
          <a:blip r:embed="rId7" cstate="print"/>
          <a:stretch>
            <a:fillRect/>
          </a:stretch>
        </p:blipFill>
        <p:spPr>
          <a:xfrm>
            <a:off x="3732143" y="5300891"/>
            <a:ext cx="984241" cy="568472"/>
          </a:xfrm>
          <a:prstGeom prst="rect">
            <a:avLst/>
          </a:prstGeom>
        </p:spPr>
      </p:pic>
      <p:pic>
        <p:nvPicPr>
          <p:cNvPr id="184" name="图片 183"/>
          <p:cNvPicPr>
            <a:picLocks noChangeAspect="1"/>
          </p:cNvPicPr>
          <p:nvPr/>
        </p:nvPicPr>
        <p:blipFill>
          <a:blip r:embed="rId8" cstate="print"/>
          <a:stretch>
            <a:fillRect/>
          </a:stretch>
        </p:blipFill>
        <p:spPr>
          <a:xfrm>
            <a:off x="3597583" y="4304050"/>
            <a:ext cx="1328953" cy="996841"/>
          </a:xfrm>
          <a:prstGeom prst="rect">
            <a:avLst/>
          </a:prstGeom>
        </p:spPr>
      </p:pic>
      <p:pic>
        <p:nvPicPr>
          <p:cNvPr id="185" name="图片 184"/>
          <p:cNvPicPr>
            <a:picLocks noChangeAspect="1"/>
          </p:cNvPicPr>
          <p:nvPr/>
        </p:nvPicPr>
        <p:blipFill>
          <a:blip r:embed="rId9" cstate="print"/>
          <a:srcRect t="9141" b="4082"/>
          <a:stretch>
            <a:fillRect/>
          </a:stretch>
        </p:blipFill>
        <p:spPr>
          <a:xfrm>
            <a:off x="5278068" y="2141540"/>
            <a:ext cx="1470063" cy="1028591"/>
          </a:xfrm>
          <a:prstGeom prst="rect">
            <a:avLst/>
          </a:prstGeom>
        </p:spPr>
      </p:pic>
      <p:pic>
        <p:nvPicPr>
          <p:cNvPr id="186" name="图片 185"/>
          <p:cNvPicPr>
            <a:picLocks noChangeAspect="1"/>
          </p:cNvPicPr>
          <p:nvPr/>
        </p:nvPicPr>
        <p:blipFill>
          <a:blip r:embed="rId10" cstate="print"/>
          <a:stretch>
            <a:fillRect/>
          </a:stretch>
        </p:blipFill>
        <p:spPr>
          <a:xfrm>
            <a:off x="7413128" y="4241559"/>
            <a:ext cx="1132407" cy="860266"/>
          </a:xfrm>
          <a:prstGeom prst="rect">
            <a:avLst/>
          </a:prstGeom>
        </p:spPr>
      </p:pic>
      <p:pic>
        <p:nvPicPr>
          <p:cNvPr id="187" name="图片 186"/>
          <p:cNvPicPr>
            <a:picLocks noChangeAspect="1"/>
          </p:cNvPicPr>
          <p:nvPr/>
        </p:nvPicPr>
        <p:blipFill>
          <a:blip r:embed="rId11" cstate="print"/>
          <a:stretch>
            <a:fillRect/>
          </a:stretch>
        </p:blipFill>
        <p:spPr>
          <a:xfrm>
            <a:off x="7400528" y="5101824"/>
            <a:ext cx="1145510" cy="850691"/>
          </a:xfrm>
          <a:prstGeom prst="rect">
            <a:avLst/>
          </a:prstGeom>
        </p:spPr>
      </p:pic>
      <p:pic>
        <p:nvPicPr>
          <p:cNvPr id="188" name="图片 187"/>
          <p:cNvPicPr>
            <a:picLocks noChangeAspect="1"/>
          </p:cNvPicPr>
          <p:nvPr/>
        </p:nvPicPr>
        <p:blipFill>
          <a:blip r:embed="rId12" cstate="print"/>
          <a:stretch>
            <a:fillRect/>
          </a:stretch>
        </p:blipFill>
        <p:spPr>
          <a:xfrm>
            <a:off x="9060854" y="2697916"/>
            <a:ext cx="1464016" cy="1087554"/>
          </a:xfrm>
          <a:prstGeom prst="rect">
            <a:avLst/>
          </a:prstGeom>
        </p:spPr>
      </p:pic>
      <p:pic>
        <p:nvPicPr>
          <p:cNvPr id="189" name="图片 188"/>
          <p:cNvPicPr>
            <a:picLocks noChangeAspect="1"/>
          </p:cNvPicPr>
          <p:nvPr/>
        </p:nvPicPr>
        <p:blipFill>
          <a:blip r:embed="rId13" cstate="print"/>
          <a:srcRect l="2980" t="15762" r="10907"/>
          <a:stretch>
            <a:fillRect/>
          </a:stretch>
        </p:blipFill>
        <p:spPr>
          <a:xfrm>
            <a:off x="5401539" y="3170130"/>
            <a:ext cx="1147526" cy="615844"/>
          </a:xfrm>
          <a:prstGeom prst="rect">
            <a:avLst/>
          </a:prstGeom>
        </p:spPr>
      </p:pic>
      <p:pic>
        <p:nvPicPr>
          <p:cNvPr id="190" name="图片 189"/>
          <p:cNvPicPr>
            <a:picLocks noChangeAspect="1"/>
          </p:cNvPicPr>
          <p:nvPr/>
        </p:nvPicPr>
        <p:blipFill>
          <a:blip r:embed="rId14" cstate="print"/>
          <a:stretch>
            <a:fillRect/>
          </a:stretch>
        </p:blipFill>
        <p:spPr>
          <a:xfrm>
            <a:off x="8767396" y="1988840"/>
            <a:ext cx="1432266" cy="709077"/>
          </a:xfrm>
          <a:prstGeom prst="rect">
            <a:avLst/>
          </a:prstGeom>
        </p:spPr>
      </p:pic>
      <p:sp>
        <p:nvSpPr>
          <p:cNvPr id="51"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4619625"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Lithium ion battery structure</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45" name="图片 44" descr="444.jpg"/>
          <p:cNvPicPr>
            <a:picLocks noChangeAspect="1"/>
          </p:cNvPicPr>
          <p:nvPr/>
        </p:nvPicPr>
        <p:blipFill rotWithShape="1">
          <a:blip r:embed="rId4" cstate="print"/>
          <a:srcRect l="5718" r="4689" b="8849"/>
          <a:stretch>
            <a:fillRect/>
          </a:stretch>
        </p:blipFill>
        <p:spPr>
          <a:xfrm>
            <a:off x="2880941" y="1780412"/>
            <a:ext cx="3012669" cy="3192161"/>
          </a:xfrm>
          <a:prstGeom prst="roundRect">
            <a:avLst>
              <a:gd name="adj" fmla="val 5319"/>
            </a:avLst>
          </a:prstGeom>
        </p:spPr>
      </p:pic>
      <p:pic>
        <p:nvPicPr>
          <p:cNvPr id="47" name="图片 46" descr="gm.png"/>
          <p:cNvPicPr>
            <a:picLocks noChangeAspect="1"/>
          </p:cNvPicPr>
          <p:nvPr/>
        </p:nvPicPr>
        <p:blipFill>
          <a:blip r:embed="rId5" cstate="print"/>
          <a:stretch>
            <a:fillRect/>
          </a:stretch>
        </p:blipFill>
        <p:spPr>
          <a:xfrm>
            <a:off x="694606" y="5229056"/>
            <a:ext cx="1687060" cy="1143008"/>
          </a:xfrm>
          <a:prstGeom prst="rect">
            <a:avLst/>
          </a:prstGeom>
          <a:effectLst>
            <a:reflection blurRad="6350" stA="52000" endA="300" endPos="35000" dir="5400000" sy="-100000" algn="bl" rotWithShape="0"/>
          </a:effectLst>
        </p:spPr>
      </p:pic>
      <p:pic>
        <p:nvPicPr>
          <p:cNvPr id="48" name="图片 47" descr="lsm.png"/>
          <p:cNvPicPr>
            <a:picLocks noChangeAspect="1"/>
          </p:cNvPicPr>
          <p:nvPr/>
        </p:nvPicPr>
        <p:blipFill>
          <a:blip r:embed="rId6" cstate="print"/>
          <a:stretch>
            <a:fillRect/>
          </a:stretch>
        </p:blipFill>
        <p:spPr>
          <a:xfrm>
            <a:off x="5178369" y="5229056"/>
            <a:ext cx="1500198" cy="1143008"/>
          </a:xfrm>
          <a:prstGeom prst="rect">
            <a:avLst/>
          </a:prstGeom>
          <a:effectLst>
            <a:reflection blurRad="6350" stA="52000" endA="300" endPos="35000" dir="5400000" sy="-100000" algn="bl" rotWithShape="0"/>
          </a:effectLst>
        </p:spPr>
      </p:pic>
      <p:grpSp>
        <p:nvGrpSpPr>
          <p:cNvPr id="49" name="组合 20"/>
          <p:cNvGrpSpPr/>
          <p:nvPr/>
        </p:nvGrpSpPr>
        <p:grpSpPr>
          <a:xfrm>
            <a:off x="7253491" y="5229056"/>
            <a:ext cx="1857388" cy="1143008"/>
            <a:chOff x="5643570" y="3857628"/>
            <a:chExt cx="2357454" cy="1285884"/>
          </a:xfrm>
          <a:effectLst>
            <a:reflection blurRad="6350" stA="52000" endA="300" endPos="35000" dir="5400000" sy="-100000" algn="bl" rotWithShape="0"/>
          </a:effectLst>
        </p:grpSpPr>
        <p:pic>
          <p:nvPicPr>
            <p:cNvPr id="50" name="图片 49" descr="al.png"/>
            <p:cNvPicPr>
              <a:picLocks noChangeAspect="1"/>
            </p:cNvPicPr>
            <p:nvPr/>
          </p:nvPicPr>
          <p:blipFill>
            <a:blip r:embed="rId7" cstate="print"/>
            <a:stretch>
              <a:fillRect/>
            </a:stretch>
          </p:blipFill>
          <p:spPr>
            <a:xfrm>
              <a:off x="5643570" y="3857628"/>
              <a:ext cx="1071570" cy="1285884"/>
            </a:xfrm>
            <a:prstGeom prst="rect">
              <a:avLst/>
            </a:prstGeom>
          </p:spPr>
        </p:pic>
        <p:pic>
          <p:nvPicPr>
            <p:cNvPr id="51" name="图片 50" descr="tu.png"/>
            <p:cNvPicPr>
              <a:picLocks noChangeAspect="1"/>
            </p:cNvPicPr>
            <p:nvPr/>
          </p:nvPicPr>
          <p:blipFill>
            <a:blip r:embed="rId8" cstate="print"/>
            <a:stretch>
              <a:fillRect/>
            </a:stretch>
          </p:blipFill>
          <p:spPr>
            <a:xfrm>
              <a:off x="6715140" y="3857628"/>
              <a:ext cx="1285884" cy="1285884"/>
            </a:xfrm>
            <a:prstGeom prst="rect">
              <a:avLst/>
            </a:prstGeom>
          </p:spPr>
        </p:pic>
      </p:grpSp>
      <p:pic>
        <p:nvPicPr>
          <p:cNvPr id="52" name="图片 51" descr="je.png"/>
          <p:cNvPicPr>
            <a:picLocks noChangeAspect="1"/>
          </p:cNvPicPr>
          <p:nvPr/>
        </p:nvPicPr>
        <p:blipFill>
          <a:blip r:embed="rId9" cstate="print"/>
          <a:stretch>
            <a:fillRect/>
          </a:stretch>
        </p:blipFill>
        <p:spPr>
          <a:xfrm>
            <a:off x="9613795" y="5229056"/>
            <a:ext cx="1449963" cy="1143008"/>
          </a:xfrm>
          <a:prstGeom prst="rect">
            <a:avLst/>
          </a:prstGeom>
          <a:effectLst>
            <a:reflection blurRad="6350" stA="52000" endA="300" endPos="35000" dir="5400000" sy="-100000" algn="bl" rotWithShape="0"/>
          </a:effectLst>
        </p:spPr>
      </p:pic>
      <p:pic>
        <p:nvPicPr>
          <p:cNvPr id="53" name="图片 52" descr="djy.png"/>
          <p:cNvPicPr>
            <a:picLocks noChangeAspect="1"/>
          </p:cNvPicPr>
          <p:nvPr/>
        </p:nvPicPr>
        <p:blipFill>
          <a:blip r:embed="rId10" cstate="print"/>
          <a:stretch>
            <a:fillRect/>
          </a:stretch>
        </p:blipFill>
        <p:spPr>
          <a:xfrm>
            <a:off x="2960371" y="5229056"/>
            <a:ext cx="1643074" cy="1143007"/>
          </a:xfrm>
          <a:prstGeom prst="rect">
            <a:avLst/>
          </a:prstGeom>
          <a:effectLst>
            <a:reflection blurRad="6350" stA="52000" endA="300" endPos="35000" dir="5400000" sy="-100000" algn="bl" rotWithShape="0"/>
          </a:effectLst>
        </p:spPr>
      </p:pic>
      <p:sp>
        <p:nvSpPr>
          <p:cNvPr id="54" name="TextBox 21"/>
          <p:cNvSpPr txBox="1">
            <a:spLocks noChangeArrowheads="1"/>
          </p:cNvSpPr>
          <p:nvPr/>
        </p:nvSpPr>
        <p:spPr bwMode="auto">
          <a:xfrm>
            <a:off x="694690" y="6443980"/>
            <a:ext cx="141160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SzPct val="80000"/>
              <a:buFont typeface="Wingdings" panose="05000000000000000000" pitchFamily="2" charset="2"/>
              <a:buChar char="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800" dirty="0">
                <a:latin typeface="微软雅黑" panose="020B0503020204020204" pitchFamily="34" charset="-122"/>
                <a:ea typeface="微软雅黑" panose="020B0503020204020204" pitchFamily="34" charset="-122"/>
              </a:rPr>
              <a:t>separator</a:t>
            </a:r>
          </a:p>
        </p:txBody>
      </p:sp>
      <p:sp>
        <p:nvSpPr>
          <p:cNvPr id="55" name="TextBox 22"/>
          <p:cNvSpPr txBox="1">
            <a:spLocks noChangeArrowheads="1"/>
          </p:cNvSpPr>
          <p:nvPr/>
        </p:nvSpPr>
        <p:spPr bwMode="auto">
          <a:xfrm>
            <a:off x="2960370" y="6443980"/>
            <a:ext cx="145859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SzPct val="80000"/>
              <a:buFont typeface="Wingdings" panose="05000000000000000000" pitchFamily="2" charset="2"/>
              <a:buChar char="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1800">
                <a:latin typeface="微软雅黑" panose="020B0503020204020204" pitchFamily="34" charset="-122"/>
                <a:ea typeface="微软雅黑" panose="020B0503020204020204" pitchFamily="34" charset="-122"/>
              </a:rPr>
              <a:t>electrolyte</a:t>
            </a:r>
          </a:p>
        </p:txBody>
      </p:sp>
      <p:sp>
        <p:nvSpPr>
          <p:cNvPr id="56" name="TextBox 23"/>
          <p:cNvSpPr txBox="1">
            <a:spLocks noChangeArrowheads="1"/>
          </p:cNvSpPr>
          <p:nvPr/>
        </p:nvSpPr>
        <p:spPr bwMode="auto">
          <a:xfrm>
            <a:off x="5243830" y="6276975"/>
            <a:ext cx="143510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SzPct val="80000"/>
              <a:buFont typeface="Wingdings" panose="05000000000000000000" pitchFamily="2" charset="2"/>
              <a:buChar char="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800" dirty="0">
                <a:latin typeface="微软雅黑" panose="020B0503020204020204" pitchFamily="34" charset="-122"/>
                <a:ea typeface="微软雅黑" panose="020B0503020204020204" pitchFamily="34" charset="-122"/>
              </a:rPr>
              <a:t>Aluminum plastic film</a:t>
            </a:r>
          </a:p>
          <a:p>
            <a:pPr>
              <a:spcBef>
                <a:spcPct val="0"/>
              </a:spcBef>
              <a:buClrTx/>
              <a:buSzTx/>
              <a:buFontTx/>
              <a:buNone/>
            </a:pPr>
            <a:endParaRPr lang="zh-CN" altLang="en-US" sz="1800" dirty="0">
              <a:latin typeface="微软雅黑" panose="020B0503020204020204" pitchFamily="34" charset="-122"/>
              <a:ea typeface="微软雅黑" panose="020B0503020204020204" pitchFamily="34" charset="-122"/>
            </a:endParaRPr>
          </a:p>
        </p:txBody>
      </p:sp>
      <p:sp>
        <p:nvSpPr>
          <p:cNvPr id="57" name="TextBox 24"/>
          <p:cNvSpPr txBox="1">
            <a:spLocks noChangeArrowheads="1"/>
          </p:cNvSpPr>
          <p:nvPr/>
        </p:nvSpPr>
        <p:spPr bwMode="auto">
          <a:xfrm>
            <a:off x="7253605" y="6276975"/>
            <a:ext cx="278828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SzPct val="80000"/>
              <a:buFont typeface="Wingdings" panose="05000000000000000000" pitchFamily="2" charset="2"/>
              <a:buChar char="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sz="1800">
                <a:latin typeface="微软雅黑" panose="020B0503020204020204" pitchFamily="34" charset="-122"/>
                <a:ea typeface="微软雅黑" panose="020B0503020204020204" pitchFamily="34" charset="-122"/>
              </a:rPr>
              <a:t>Current collector (aluminum</a:t>
            </a:r>
            <a:r>
              <a:rPr lang="en-US" sz="1800">
                <a:latin typeface="微软雅黑" panose="020B0503020204020204" pitchFamily="34" charset="-122"/>
                <a:ea typeface="微软雅黑" panose="020B0503020204020204" pitchFamily="34" charset="-122"/>
              </a:rPr>
              <a:t>+</a:t>
            </a:r>
            <a:r>
              <a:rPr sz="1800">
                <a:latin typeface="微软雅黑" panose="020B0503020204020204" pitchFamily="34" charset="-122"/>
                <a:ea typeface="微软雅黑" panose="020B0503020204020204" pitchFamily="34" charset="-122"/>
              </a:rPr>
              <a:t> copper)</a:t>
            </a:r>
          </a:p>
          <a:p>
            <a:pPr>
              <a:spcBef>
                <a:spcPct val="0"/>
              </a:spcBef>
              <a:buClrTx/>
              <a:buSzTx/>
              <a:buFontTx/>
              <a:buNone/>
            </a:pPr>
            <a:endParaRPr sz="1800">
              <a:latin typeface="微软雅黑" panose="020B0503020204020204" pitchFamily="34" charset="-122"/>
              <a:ea typeface="微软雅黑" panose="020B0503020204020204" pitchFamily="34" charset="-122"/>
            </a:endParaRPr>
          </a:p>
        </p:txBody>
      </p:sp>
      <p:sp>
        <p:nvSpPr>
          <p:cNvPr id="58" name="TextBox 25"/>
          <p:cNvSpPr txBox="1">
            <a:spLocks noChangeArrowheads="1"/>
          </p:cNvSpPr>
          <p:nvPr/>
        </p:nvSpPr>
        <p:spPr bwMode="auto">
          <a:xfrm>
            <a:off x="9777095" y="6443980"/>
            <a:ext cx="20999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000"/>
              </a:buClr>
              <a:buSzPct val="80000"/>
              <a:buFont typeface="Wingdings" panose="05000000000000000000" pitchFamily="2" charset="2"/>
              <a:buChar char="p"/>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800" dirty="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era of the plate</a:t>
            </a:r>
          </a:p>
        </p:txBody>
      </p:sp>
      <p:pic>
        <p:nvPicPr>
          <p:cNvPr id="61" name="图片 60" descr="01300542445413139700413609361.jpg"/>
          <p:cNvPicPr>
            <a:picLocks noChangeAspect="1"/>
          </p:cNvPicPr>
          <p:nvPr/>
        </p:nvPicPr>
        <p:blipFill rotWithShape="1">
          <a:blip r:embed="rId11" cstate="print"/>
          <a:srcRect l="10701" r="13175"/>
          <a:stretch>
            <a:fillRect/>
          </a:stretch>
        </p:blipFill>
        <p:spPr>
          <a:xfrm>
            <a:off x="129656" y="1315277"/>
            <a:ext cx="2281061" cy="1647719"/>
          </a:xfrm>
          <a:prstGeom prst="rect">
            <a:avLst/>
          </a:prstGeom>
        </p:spPr>
      </p:pic>
      <p:pic>
        <p:nvPicPr>
          <p:cNvPr id="62" name="图片 61" descr="1497845936531058760.png"/>
          <p:cNvPicPr>
            <a:picLocks noChangeAspect="1"/>
          </p:cNvPicPr>
          <p:nvPr/>
        </p:nvPicPr>
        <p:blipFill>
          <a:blip r:embed="rId12" cstate="print"/>
          <a:stretch>
            <a:fillRect/>
          </a:stretch>
        </p:blipFill>
        <p:spPr>
          <a:xfrm>
            <a:off x="129463" y="2963110"/>
            <a:ext cx="2216733" cy="2022769"/>
          </a:xfrm>
          <a:prstGeom prst="rect">
            <a:avLst/>
          </a:prstGeom>
        </p:spPr>
      </p:pic>
      <p:sp>
        <p:nvSpPr>
          <p:cNvPr id="63" name="矩形 62"/>
          <p:cNvSpPr/>
          <p:nvPr/>
        </p:nvSpPr>
        <p:spPr>
          <a:xfrm>
            <a:off x="5893435" y="1214755"/>
            <a:ext cx="6193155" cy="4276725"/>
          </a:xfrm>
          <a:prstGeom prst="rect">
            <a:avLst/>
          </a:prstGeom>
        </p:spPr>
        <p:txBody>
          <a:bodyPr wrap="square">
            <a:spAutoFit/>
          </a:bodyPr>
          <a:lstStyle/>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Positive material: NCA, NMC, LMO, LFP, LCO, etc.;</a:t>
            </a: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negative electrode material: graphite, Si-C, SiOx, LTO, </a:t>
            </a:r>
            <a:r>
              <a:rPr sz="1600" dirty="0">
                <a:solidFill>
                  <a:schemeClr val="tx1">
                    <a:lumMod val="95000"/>
                    <a:lumOff val="5000"/>
                  </a:schemeClr>
                </a:solidFill>
                <a:latin typeface="微软雅黑" panose="020B0503020204020204" pitchFamily="34" charset="-122"/>
                <a:ea typeface="微软雅黑" panose="020B0503020204020204" pitchFamily="34" charset="-122"/>
                <a:sym typeface="+mn-ea"/>
              </a:rPr>
              <a:t> etc.;</a:t>
            </a:r>
            <a:endParaRPr sz="1600"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conductive agent: SP, KS-6, CNT, graphene,</a:t>
            </a:r>
            <a:r>
              <a:rPr sz="1600" dirty="0">
                <a:solidFill>
                  <a:schemeClr val="tx1">
                    <a:lumMod val="95000"/>
                    <a:lumOff val="5000"/>
                  </a:schemeClr>
                </a:solidFill>
                <a:latin typeface="微软雅黑" panose="020B0503020204020204" pitchFamily="34" charset="-122"/>
                <a:ea typeface="微软雅黑" panose="020B0503020204020204" pitchFamily="34" charset="-122"/>
                <a:sym typeface="+mn-ea"/>
              </a:rPr>
              <a:t> etc.;</a:t>
            </a:r>
            <a:endParaRPr sz="1600" dirty="0">
              <a:solidFill>
                <a:schemeClr val="tx1">
                  <a:lumMod val="95000"/>
                  <a:lumOff val="5000"/>
                </a:schemeClr>
              </a:solidFill>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 Diaphragm: PP, PE, non-woven fabric;</a:t>
            </a: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 Electrolyte: organic solution of LiPF6,LiAsF6 et</a:t>
            </a:r>
            <a:r>
              <a:rPr lang="en-US" sz="1600" dirty="0">
                <a:solidFill>
                  <a:schemeClr val="tx1">
                    <a:lumMod val="95000"/>
                    <a:lumOff val="5000"/>
                  </a:schemeClr>
                </a:solidFill>
                <a:latin typeface="微软雅黑" panose="020B0503020204020204" pitchFamily="34" charset="-122"/>
                <a:ea typeface="微软雅黑" panose="020B0503020204020204" pitchFamily="34" charset="-122"/>
              </a:rPr>
              <a:t>c;</a:t>
            </a: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packaging: aluminum-plastic film and aluminum shell; </a:t>
            </a: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current collector: the </a:t>
            </a:r>
            <a:r>
              <a:rPr lang="en-US" sz="1600" dirty="0">
                <a:solidFill>
                  <a:schemeClr val="tx1">
                    <a:lumMod val="95000"/>
                    <a:lumOff val="5000"/>
                  </a:schemeClr>
                </a:solidFill>
                <a:latin typeface="微软雅黑" panose="020B0503020204020204" pitchFamily="34" charset="-122"/>
                <a:ea typeface="微软雅黑" panose="020B0503020204020204" pitchFamily="34" charset="-122"/>
              </a:rPr>
              <a:t>negative</a:t>
            </a:r>
            <a:r>
              <a:rPr sz="1600" dirty="0">
                <a:solidFill>
                  <a:schemeClr val="tx1">
                    <a:lumMod val="95000"/>
                    <a:lumOff val="5000"/>
                  </a:schemeClr>
                </a:solidFill>
                <a:latin typeface="微软雅黑" panose="020B0503020204020204" pitchFamily="34" charset="-122"/>
                <a:ea typeface="微软雅黑" panose="020B0503020204020204" pitchFamily="34" charset="-122"/>
              </a:rPr>
              <a:t> is generally an aluminum foil; the negative electrode is generally a copper foil; </a:t>
            </a:r>
          </a:p>
          <a:p>
            <a:pPr marL="285750" indent="-285750" fontAlgn="auto">
              <a:lnSpc>
                <a:spcPct val="150000"/>
              </a:lnSpc>
              <a:buFont typeface="Wingdings" panose="05000000000000000000" pitchFamily="2" charset="2"/>
              <a:buChar char="n"/>
              <a:defRPr/>
            </a:pPr>
            <a:r>
              <a:rPr sz="1600" dirty="0">
                <a:solidFill>
                  <a:schemeClr val="tx1">
                    <a:lumMod val="95000"/>
                    <a:lumOff val="5000"/>
                  </a:schemeClr>
                </a:solidFill>
                <a:latin typeface="微软雅黑" panose="020B0503020204020204" pitchFamily="34" charset="-122"/>
                <a:ea typeface="微软雅黑" panose="020B0503020204020204" pitchFamily="34" charset="-122"/>
              </a:rPr>
              <a:t>tab: positive aluminum pole ear, negative copper nickel-plated tab;</a:t>
            </a:r>
          </a:p>
          <a:p>
            <a:pPr marL="285750" indent="-285750">
              <a:lnSpc>
                <a:spcPct val="200000"/>
              </a:lnSpc>
              <a:buFont typeface="Wingdings" panose="05000000000000000000" pitchFamily="2" charset="2"/>
              <a:buChar char="n"/>
              <a:defRPr/>
            </a:pPr>
            <a:endParaRPr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1765935" y="1315085"/>
            <a:ext cx="4221480" cy="583565"/>
          </a:xfrm>
          <a:prstGeom prst="rect">
            <a:avLst/>
          </a:prstGeom>
          <a:noFill/>
        </p:spPr>
        <p:txBody>
          <a:bodyPr wrap="square">
            <a:spAutoFit/>
          </a:bodyPr>
          <a:lstStyle>
            <a:defPPr>
              <a:defRPr lang="en-US"/>
            </a:defPPr>
            <a:lvl1pPr marL="285750" indent="-285750" defTabSz="457200" eaLnBrk="0" fontAlgn="base" hangingPunct="0">
              <a:spcBef>
                <a:spcPct val="0"/>
              </a:spcBef>
              <a:spcAft>
                <a:spcPct val="0"/>
              </a:spcAft>
              <a:buFont typeface="Wingdings" panose="05000000000000000000" pitchFamily="2" charset="2"/>
              <a:buChar char="n"/>
              <a:defRPr sz="2000" b="1">
                <a:latin typeface="Arial" panose="020B0604020202020204" pitchFamily="34" charset="0"/>
                <a:ea typeface="楷体_GB2312" panose="02010609030101010101" pitchFamily="49" charset="-122"/>
              </a:defRPr>
            </a:lvl1pPr>
            <a:lvl2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2pPr>
            <a:lvl3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3pPr>
            <a:lvl4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4pPr>
            <a:lvl5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5pPr>
            <a:lvl6pPr>
              <a:defRPr>
                <a:latin typeface="Arial" panose="020B0604020202020204" pitchFamily="34" charset="0"/>
                <a:ea typeface="楷体_GB2312" panose="02010609030101010101" pitchFamily="49" charset="-122"/>
                <a:cs typeface="楷体_GB2312" panose="02010609030101010101" pitchFamily="49" charset="-122"/>
              </a:defRPr>
            </a:lvl6pPr>
            <a:lvl7pPr>
              <a:defRPr>
                <a:latin typeface="Arial" panose="020B0604020202020204" pitchFamily="34" charset="0"/>
                <a:ea typeface="楷体_GB2312" panose="02010609030101010101" pitchFamily="49" charset="-122"/>
                <a:cs typeface="楷体_GB2312" panose="02010609030101010101" pitchFamily="49" charset="-122"/>
              </a:defRPr>
            </a:lvl7pPr>
            <a:lvl8pPr>
              <a:defRPr>
                <a:latin typeface="Arial" panose="020B0604020202020204" pitchFamily="34" charset="0"/>
                <a:ea typeface="楷体_GB2312" panose="02010609030101010101" pitchFamily="49" charset="-122"/>
                <a:cs typeface="楷体_GB2312" panose="02010609030101010101" pitchFamily="49" charset="-122"/>
              </a:defRPr>
            </a:lvl8pPr>
            <a:lvl9pPr>
              <a:defRPr>
                <a:latin typeface="Arial" panose="020B0604020202020204" pitchFamily="34" charset="0"/>
                <a:ea typeface="楷体_GB2312" panose="02010609030101010101" pitchFamily="49" charset="-122"/>
                <a:cs typeface="楷体_GB2312" panose="02010609030101010101" pitchFamily="49" charset="-122"/>
              </a:defRPr>
            </a:lvl9pPr>
          </a:lstStyle>
          <a:p>
            <a:pPr marL="0" indent="0" defTabSz="914400" eaLnBrk="1" hangingPunct="1">
              <a:buNone/>
            </a:pPr>
            <a:r>
              <a:rPr sz="1600"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Three structures of Lithium Ion Battery</a:t>
            </a:r>
          </a:p>
          <a:p>
            <a:pPr marL="0" indent="0" defTabSz="914400" eaLnBrk="1" hangingPunct="1">
              <a:buNone/>
            </a:pPr>
            <a:endParaRPr sz="1600" dirty="0">
              <a:solidFill>
                <a:srgbClr val="2F5EB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6" name="直接连接符 65"/>
          <p:cNvCxnSpPr/>
          <p:nvPr/>
        </p:nvCxnSpPr>
        <p:spPr>
          <a:xfrm flipV="1">
            <a:off x="0" y="5100814"/>
            <a:ext cx="12190413" cy="1"/>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225075" y="2825396"/>
            <a:ext cx="1786255" cy="583565"/>
          </a:xfrm>
          <a:prstGeom prst="rect">
            <a:avLst/>
          </a:prstGeom>
          <a:noFill/>
        </p:spPr>
        <p:txBody>
          <a:bodyPr wrap="square">
            <a:spAutoFit/>
          </a:bodyPr>
          <a:lstStyle>
            <a:defPPr>
              <a:defRPr lang="zh-CN"/>
            </a:defPPr>
            <a:lvl1pPr indent="0" fontAlgn="base">
              <a:spcBef>
                <a:spcPct val="0"/>
              </a:spcBef>
              <a:spcAft>
                <a:spcPct val="0"/>
              </a:spcAft>
              <a:buFont typeface="Wingdings" panose="05000000000000000000" pitchFamily="2" charset="2"/>
              <a:buNone/>
              <a:defRPr b="1">
                <a:solidFill>
                  <a:srgbClr val="2F5EB0"/>
                </a:solidFill>
                <a:latin typeface="微软雅黑" panose="020B0503020204020204" pitchFamily="34" charset="-122"/>
                <a:ea typeface="微软雅黑" panose="020B0503020204020204" pitchFamily="34" charset="-122"/>
                <a:cs typeface="Arial" panose="020B0604020202020204" pitchFamily="34" charset="0"/>
              </a:defRPr>
            </a:lvl1pPr>
            <a:lvl2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2pPr>
            <a:lvl3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3pPr>
            <a:lvl4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4pPr>
            <a:lvl5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5pPr>
            <a:lvl6pPr>
              <a:defRPr>
                <a:latin typeface="Arial" panose="020B0604020202020204" pitchFamily="34" charset="0"/>
                <a:ea typeface="楷体_GB2312" panose="02010609030101010101" pitchFamily="49" charset="-122"/>
                <a:cs typeface="楷体_GB2312" panose="02010609030101010101" pitchFamily="49" charset="-122"/>
              </a:defRPr>
            </a:lvl6pPr>
            <a:lvl7pPr>
              <a:defRPr>
                <a:latin typeface="Arial" panose="020B0604020202020204" pitchFamily="34" charset="0"/>
                <a:ea typeface="楷体_GB2312" panose="02010609030101010101" pitchFamily="49" charset="-122"/>
                <a:cs typeface="楷体_GB2312" panose="02010609030101010101" pitchFamily="49" charset="-122"/>
              </a:defRPr>
            </a:lvl7pPr>
            <a:lvl8pPr>
              <a:defRPr>
                <a:latin typeface="Arial" panose="020B0604020202020204" pitchFamily="34" charset="0"/>
                <a:ea typeface="楷体_GB2312" panose="02010609030101010101" pitchFamily="49" charset="-122"/>
                <a:cs typeface="楷体_GB2312" panose="02010609030101010101" pitchFamily="49" charset="-122"/>
              </a:defRPr>
            </a:lvl8pPr>
            <a:lvl9pPr>
              <a:defRPr>
                <a:latin typeface="Arial" panose="020B0604020202020204" pitchFamily="34" charset="0"/>
                <a:ea typeface="楷体_GB2312" panose="02010609030101010101" pitchFamily="49" charset="-122"/>
                <a:cs typeface="楷体_GB2312" panose="02010609030101010101" pitchFamily="49" charset="-122"/>
              </a:defRPr>
            </a:lvl9pPr>
          </a:lstStyle>
          <a:p>
            <a:pPr algn="l"/>
            <a:r>
              <a:rPr lang="zh-CN" altLang="en-US" sz="1600" b="0" dirty="0">
                <a:solidFill>
                  <a:schemeClr val="tx1"/>
                </a:solidFill>
                <a:cs typeface="+mn-cs"/>
              </a:rPr>
              <a:t>Circular column</a:t>
            </a:r>
          </a:p>
          <a:p>
            <a:endParaRPr lang="zh-CN" altLang="en-US" sz="1600" b="0" dirty="0">
              <a:solidFill>
                <a:schemeClr val="tx1"/>
              </a:solidFill>
              <a:cs typeface="+mn-cs"/>
            </a:endParaRPr>
          </a:p>
        </p:txBody>
      </p:sp>
      <p:sp>
        <p:nvSpPr>
          <p:cNvPr id="70" name="文本框 69"/>
          <p:cNvSpPr txBox="1"/>
          <p:nvPr/>
        </p:nvSpPr>
        <p:spPr>
          <a:xfrm>
            <a:off x="4262768" y="1898767"/>
            <a:ext cx="1056005" cy="583565"/>
          </a:xfrm>
          <a:prstGeom prst="rect">
            <a:avLst/>
          </a:prstGeom>
          <a:noFill/>
        </p:spPr>
        <p:txBody>
          <a:bodyPr wrap="none">
            <a:spAutoFit/>
          </a:bodyPr>
          <a:lstStyle>
            <a:defPPr>
              <a:defRPr lang="zh-CN"/>
            </a:defPPr>
            <a:lvl1pPr indent="0" defTabSz="457200" eaLnBrk="0" fontAlgn="base" hangingPunct="0">
              <a:spcBef>
                <a:spcPct val="0"/>
              </a:spcBef>
              <a:spcAft>
                <a:spcPct val="0"/>
              </a:spcAft>
              <a:buFont typeface="Wingdings" panose="05000000000000000000" pitchFamily="2" charset="2"/>
              <a:buNone/>
              <a:defRPr sz="1400" b="1">
                <a:latin typeface="Arial" panose="020B0604020202020204" pitchFamily="34" charset="0"/>
                <a:ea typeface="楷体_GB2312" panose="02010609030101010101" pitchFamily="49" charset="-122"/>
              </a:defRPr>
            </a:lvl1pPr>
            <a:lvl2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2pPr>
            <a:lvl3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3pPr>
            <a:lvl4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4pPr>
            <a:lvl5pPr defTabSz="457200" eaLnBrk="0" fontAlgn="base" hangingPunct="0">
              <a:spcBef>
                <a:spcPct val="0"/>
              </a:spcBef>
              <a:spcAft>
                <a:spcPct val="0"/>
              </a:spcAft>
              <a:defRPr>
                <a:latin typeface="Arial" panose="020B0604020202020204" pitchFamily="34" charset="0"/>
                <a:ea typeface="楷体_GB2312" panose="02010609030101010101" pitchFamily="49" charset="-122"/>
                <a:cs typeface="楷体_GB2312" panose="02010609030101010101" pitchFamily="49" charset="-122"/>
              </a:defRPr>
            </a:lvl5pPr>
            <a:lvl6pPr>
              <a:defRPr>
                <a:latin typeface="Arial" panose="020B0604020202020204" pitchFamily="34" charset="0"/>
                <a:ea typeface="楷体_GB2312" panose="02010609030101010101" pitchFamily="49" charset="-122"/>
                <a:cs typeface="楷体_GB2312" panose="02010609030101010101" pitchFamily="49" charset="-122"/>
              </a:defRPr>
            </a:lvl6pPr>
            <a:lvl7pPr>
              <a:defRPr>
                <a:latin typeface="Arial" panose="020B0604020202020204" pitchFamily="34" charset="0"/>
                <a:ea typeface="楷体_GB2312" panose="02010609030101010101" pitchFamily="49" charset="-122"/>
                <a:cs typeface="楷体_GB2312" panose="02010609030101010101" pitchFamily="49" charset="-122"/>
              </a:defRPr>
            </a:lvl7pPr>
            <a:lvl8pPr>
              <a:defRPr>
                <a:latin typeface="Arial" panose="020B0604020202020204" pitchFamily="34" charset="0"/>
                <a:ea typeface="楷体_GB2312" panose="02010609030101010101" pitchFamily="49" charset="-122"/>
                <a:cs typeface="楷体_GB2312" panose="02010609030101010101" pitchFamily="49" charset="-122"/>
              </a:defRPr>
            </a:lvl8pPr>
            <a:lvl9pPr>
              <a:defRPr>
                <a:latin typeface="Arial" panose="020B0604020202020204" pitchFamily="34" charset="0"/>
                <a:ea typeface="楷体_GB2312" panose="02010609030101010101" pitchFamily="49" charset="-122"/>
                <a:cs typeface="楷体_GB2312" panose="02010609030101010101" pitchFamily="49" charset="-122"/>
              </a:defRPr>
            </a:lvl9pPr>
          </a:lstStyle>
          <a:p>
            <a:pPr algn="l" defTabSz="914400" eaLnBrk="1" hangingPunct="1"/>
            <a:r>
              <a:rPr lang="zh-CN" altLang="en-US" sz="1600" dirty="0">
                <a:latin typeface="微软雅黑" panose="020B0503020204020204" pitchFamily="34" charset="-122"/>
                <a:ea typeface="微软雅黑" panose="020B0503020204020204" pitchFamily="34" charset="-122"/>
              </a:rPr>
              <a:t>Soft Roll</a:t>
            </a:r>
          </a:p>
          <a:p>
            <a:pPr defTabSz="914400" eaLnBrk="1" hangingPunct="1"/>
            <a:endParaRPr lang="zh-CN" altLang="en-US" sz="1600" dirty="0">
              <a:latin typeface="微软雅黑" panose="020B0503020204020204" pitchFamily="34" charset="-122"/>
              <a:ea typeface="微软雅黑" panose="020B0503020204020204" pitchFamily="34" charset="-122"/>
            </a:endParaRPr>
          </a:p>
        </p:txBody>
      </p:sp>
      <p:sp>
        <p:nvSpPr>
          <p:cNvPr id="27"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tx2"/>
                </a:solidFill>
                <a:latin typeface="微软雅黑" panose="020B0503020204020204" pitchFamily="34" charset="-122"/>
                <a:ea typeface="微软雅黑" panose="020B0503020204020204" pitchFamily="34" charset="-122"/>
              </a:rPr>
              <a:t>1. </a:t>
            </a:r>
            <a:r>
              <a:rPr lang="zh-CN" altLang="en-US" sz="1600" b="1" dirty="0">
                <a:solidFill>
                  <a:schemeClr val="tx2"/>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
        <p:nvSpPr>
          <p:cNvPr id="2" name="文本框 1"/>
          <p:cNvSpPr txBox="1"/>
          <p:nvPr/>
        </p:nvSpPr>
        <p:spPr>
          <a:xfrm>
            <a:off x="0" y="4778375"/>
            <a:ext cx="2540000" cy="645160"/>
          </a:xfrm>
          <a:prstGeom prst="rect">
            <a:avLst/>
          </a:prstGeom>
          <a:noFill/>
        </p:spPr>
        <p:txBody>
          <a:bodyPr wrap="square" rtlCol="0" anchor="t">
            <a:spAutoFit/>
          </a:bodyPr>
          <a:lstStyle/>
          <a:p>
            <a:r>
              <a:rPr lang="zh-CN" altLang="en-US"/>
              <a:t>Aluminum shell</a:t>
            </a:r>
          </a:p>
          <a:p>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1990725" cy="460375"/>
          </a:xfrm>
          <a:prstGeom prst="rect">
            <a:avLst/>
          </a:prstGeom>
          <a:noFill/>
        </p:spPr>
        <p:txBody>
          <a:bodyPr wrap="none" rtlCol="0">
            <a:spAutoFit/>
          </a:bodyPr>
          <a:lstStyle/>
          <a:p>
            <a:r>
              <a:rPr lang="en-US" altLang="zh-CN" sz="2400" b="1" dirty="0">
                <a:solidFill>
                  <a:schemeClr val="bg1">
                    <a:lumMod val="95000"/>
                  </a:schemeClr>
                </a:solidFill>
                <a:latin typeface="微软雅黑" panose="020B0503020204020204" pitchFamily="34" charset="-122"/>
                <a:ea typeface="微软雅黑" panose="020B0503020204020204" pitchFamily="34" charset="-122"/>
              </a:rPr>
              <a:t>catalogue</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a:t>
            </a:r>
          </a:p>
        </p:txBody>
      </p:sp>
      <p:sp>
        <p:nvSpPr>
          <p:cNvPr id="36" name="Text Box 6"/>
          <p:cNvSpPr txBox="1">
            <a:spLocks noChangeArrowheads="1"/>
          </p:cNvSpPr>
          <p:nvPr/>
        </p:nvSpPr>
        <p:spPr bwMode="auto">
          <a:xfrm>
            <a:off x="332060" y="1785516"/>
            <a:ext cx="5820108" cy="706755"/>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tx2"/>
                </a:solidFill>
                <a:latin typeface="微软雅黑" panose="020B0503020204020204" pitchFamily="34" charset="-122"/>
                <a:ea typeface="微软雅黑" panose="020B0503020204020204" pitchFamily="34" charset="-122"/>
              </a:rPr>
              <a:t>1.</a:t>
            </a:r>
            <a:r>
              <a:rPr sz="2000" b="1" dirty="0">
                <a:solidFill>
                  <a:schemeClr val="tx2"/>
                </a:solidFill>
                <a:latin typeface="微软雅黑" panose="020B0503020204020204" pitchFamily="34" charset="-122"/>
                <a:ea typeface="微软雅黑" panose="020B0503020204020204" pitchFamily="34" charset="-122"/>
              </a:rPr>
              <a:t>Basic concept of Lithium Ion Battery</a:t>
            </a:r>
          </a:p>
          <a:p>
            <a:pPr eaLnBrk="0" hangingPunct="0">
              <a:spcBef>
                <a:spcPct val="0"/>
              </a:spcBef>
            </a:pPr>
            <a:endParaRPr sz="2000" b="1" dirty="0">
              <a:solidFill>
                <a:schemeClr val="tx2"/>
              </a:solidFill>
              <a:latin typeface="微软雅黑" panose="020B0503020204020204" pitchFamily="34" charset="-122"/>
              <a:ea typeface="微软雅黑" panose="020B0503020204020204" pitchFamily="34" charset="-122"/>
            </a:endParaRPr>
          </a:p>
        </p:txBody>
      </p:sp>
      <p:sp>
        <p:nvSpPr>
          <p:cNvPr id="37" name="Text Box 10"/>
          <p:cNvSpPr txBox="1">
            <a:spLocks noChangeArrowheads="1"/>
          </p:cNvSpPr>
          <p:nvPr/>
        </p:nvSpPr>
        <p:spPr bwMode="auto">
          <a:xfrm>
            <a:off x="331904" y="2318764"/>
            <a:ext cx="7354332" cy="1938020"/>
          </a:xfrm>
          <a:prstGeom prst="rect">
            <a:avLst/>
          </a:prstGeom>
          <a:noFill/>
          <a:ln w="9525">
            <a:noFill/>
            <a:miter lim="800000"/>
          </a:ln>
        </p:spPr>
        <p:txBody>
          <a:bodyPr wrap="square">
            <a:spAutoFit/>
          </a:bodyPr>
          <a:lstStyle/>
          <a:p>
            <a:pPr eaLnBrk="0" hangingPunct="0">
              <a:lnSpc>
                <a:spcPct val="200000"/>
              </a:lnSpc>
              <a:spcBef>
                <a:spcPct val="0"/>
              </a:spcBef>
            </a:pPr>
            <a:r>
              <a:rPr lang="en-US" altLang="zh-CN" sz="2000" b="1" dirty="0">
                <a:solidFill>
                  <a:schemeClr val="tx2"/>
                </a:solidFill>
                <a:latin typeface="微软雅黑" panose="020B0503020204020204" pitchFamily="34" charset="-122"/>
                <a:ea typeface="微软雅黑" panose="020B0503020204020204" pitchFamily="34" charset="-122"/>
              </a:rPr>
              <a:t>2. </a:t>
            </a:r>
            <a:r>
              <a:rPr lang="zh-CN" altLang="en-US" sz="2000" b="1" dirty="0">
                <a:solidFill>
                  <a:schemeClr val="tx2"/>
                </a:solidFill>
                <a:latin typeface="微软雅黑" panose="020B0503020204020204" pitchFamily="34" charset="-122"/>
                <a:ea typeface="微软雅黑" panose="020B0503020204020204" pitchFamily="34" charset="-122"/>
              </a:rPr>
              <a:t>Key technical route of light power battery</a:t>
            </a:r>
          </a:p>
          <a:p>
            <a:pPr eaLnBrk="0" hangingPunct="0">
              <a:lnSpc>
                <a:spcPct val="200000"/>
              </a:lnSpc>
              <a:spcBef>
                <a:spcPct val="0"/>
              </a:spcBef>
            </a:pPr>
            <a:r>
              <a:rPr lang="zh-CN" altLang="en-US" sz="2000" b="1" dirty="0">
                <a:solidFill>
                  <a:schemeClr val="tx2"/>
                </a:solidFill>
                <a:latin typeface="微软雅黑" panose="020B0503020204020204" pitchFamily="34" charset="-122"/>
                <a:ea typeface="微软雅黑" panose="020B0503020204020204" pitchFamily="34" charset="-122"/>
              </a:rPr>
              <a:t> 2.1. Electric core-four main materials and process route   2.2. </a:t>
            </a:r>
            <a:r>
              <a:rPr lang="zh-CN" altLang="en-US" sz="2000" b="1" dirty="0">
                <a:solidFill>
                  <a:schemeClr val="tx2"/>
                </a:solidFill>
                <a:latin typeface="微软雅黑" panose="020B0503020204020204" pitchFamily="34" charset="-122"/>
                <a:ea typeface="微软雅黑" panose="020B0503020204020204" pitchFamily="34" charset="-122"/>
                <a:sym typeface="+mn-ea"/>
              </a:rPr>
              <a:t>PACK-</a:t>
            </a:r>
            <a:r>
              <a:rPr lang="zh-CN" altLang="en-US" sz="2000" b="1" dirty="0">
                <a:solidFill>
                  <a:schemeClr val="tx2"/>
                </a:solidFill>
                <a:latin typeface="微软雅黑" panose="020B0503020204020204" pitchFamily="34" charset="-122"/>
                <a:ea typeface="微软雅黑" panose="020B0503020204020204" pitchFamily="34" charset="-122"/>
              </a:rPr>
              <a:t>Key process and technical route </a:t>
            </a:r>
          </a:p>
        </p:txBody>
      </p:sp>
      <p:sp>
        <p:nvSpPr>
          <p:cNvPr id="39" name="Text Box 18"/>
          <p:cNvSpPr txBox="1">
            <a:spLocks noChangeArrowheads="1"/>
          </p:cNvSpPr>
          <p:nvPr/>
        </p:nvSpPr>
        <p:spPr bwMode="auto">
          <a:xfrm>
            <a:off x="332135" y="5224407"/>
            <a:ext cx="7487127" cy="40011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2000" b="1" dirty="0">
                <a:solidFill>
                  <a:schemeClr val="bg1">
                    <a:lumMod val="75000"/>
                  </a:schemeClr>
                </a:solidFill>
                <a:latin typeface="微软雅黑" panose="020B0503020204020204" pitchFamily="34" charset="-122"/>
                <a:ea typeface="微软雅黑" panose="020B0503020204020204" pitchFamily="34" charset="-122"/>
              </a:rPr>
              <a:t>磷酸铁锂电性能及安全性能</a:t>
            </a:r>
          </a:p>
        </p:txBody>
      </p:sp>
      <p:sp>
        <p:nvSpPr>
          <p:cNvPr id="40" name="Text Box 18"/>
          <p:cNvSpPr txBox="1">
            <a:spLocks noChangeArrowheads="1"/>
          </p:cNvSpPr>
          <p:nvPr/>
        </p:nvSpPr>
        <p:spPr bwMode="auto">
          <a:xfrm>
            <a:off x="332058" y="4354626"/>
            <a:ext cx="7838044" cy="400110"/>
          </a:xfrm>
          <a:prstGeom prst="rect">
            <a:avLst/>
          </a:prstGeom>
          <a:noFill/>
          <a:ln w="9525">
            <a:noFill/>
            <a:miter lim="800000"/>
          </a:ln>
        </p:spPr>
        <p:txBody>
          <a:bodyPr wrap="square">
            <a:spAutoFit/>
          </a:bodyPr>
          <a:lstStyle/>
          <a:p>
            <a:r>
              <a:rPr lang="en-US" altLang="zh-CN" sz="20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2000" b="1" dirty="0">
                <a:solidFill>
                  <a:schemeClr val="bg1">
                    <a:lumMod val="75000"/>
                  </a:schemeClr>
                </a:solidFill>
                <a:latin typeface="微软雅黑" panose="020B0503020204020204" pitchFamily="34" charset="-122"/>
                <a:ea typeface="微软雅黑" panose="020B0503020204020204" pitchFamily="34" charset="-122"/>
              </a:rPr>
              <a:t>磷酸铁锂优势</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186" y="2751415"/>
            <a:ext cx="5184576" cy="4053112"/>
          </a:xfrm>
          <a:prstGeom prst="ellipse">
            <a:avLst/>
          </a:prstGeom>
          <a:ln>
            <a:noFill/>
          </a:ln>
          <a:effectLst>
            <a:softEdge rad="112500"/>
          </a:effectLst>
        </p:spPr>
      </p:pic>
      <p:sp>
        <p:nvSpPr>
          <p:cNvPr id="10" name="Text Box 18"/>
          <p:cNvSpPr txBox="1">
            <a:spLocks noChangeArrowheads="1"/>
          </p:cNvSpPr>
          <p:nvPr/>
        </p:nvSpPr>
        <p:spPr bwMode="auto">
          <a:xfrm>
            <a:off x="331950" y="6167417"/>
            <a:ext cx="7487127" cy="40011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2000" b="1" dirty="0">
                <a:solidFill>
                  <a:schemeClr val="bg1">
                    <a:lumMod val="75000"/>
                  </a:schemeClr>
                </a:solidFill>
                <a:latin typeface="微软雅黑" panose="020B0503020204020204" pitchFamily="34" charset="-122"/>
                <a:ea typeface="微软雅黑" panose="020B0503020204020204" pitchFamily="34" charset="-122"/>
              </a:rPr>
              <a:t>轻型动力未来发展趋势及应用</a:t>
            </a:r>
          </a:p>
        </p:txBody>
      </p:sp>
      <p:sp>
        <p:nvSpPr>
          <p:cNvPr id="13"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11" name="图片 10" descr="b89932edc99e2524e893659d3b7843f.jpg"/>
          <p:cNvPicPr>
            <a:picLocks noChangeAspect="1"/>
          </p:cNvPicPr>
          <p:nvPr/>
        </p:nvPicPr>
        <p:blipFill>
          <a:blip r:embed="rId5" cstate="print"/>
          <a:stretch>
            <a:fillRect/>
          </a:stretch>
        </p:blipFill>
        <p:spPr>
          <a:xfrm>
            <a:off x="8615486" y="548679"/>
            <a:ext cx="3221498" cy="216658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727202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Product application development path</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58370" name="Picture 2"/>
          <p:cNvPicPr>
            <a:picLocks noChangeAspect="1" noChangeArrowheads="1"/>
          </p:cNvPicPr>
          <p:nvPr/>
        </p:nvPicPr>
        <p:blipFill>
          <a:blip r:embed="rId4" cstate="print"/>
          <a:srcRect/>
          <a:stretch>
            <a:fillRect/>
          </a:stretch>
        </p:blipFill>
        <p:spPr bwMode="auto">
          <a:xfrm>
            <a:off x="5807174" y="2132856"/>
            <a:ext cx="2736304" cy="3096344"/>
          </a:xfrm>
          <a:prstGeom prst="rect">
            <a:avLst/>
          </a:prstGeom>
          <a:noFill/>
          <a:ln w="9525">
            <a:noFill/>
            <a:miter lim="800000"/>
            <a:headEnd/>
            <a:tailEnd/>
          </a:ln>
        </p:spPr>
      </p:pic>
      <p:pic>
        <p:nvPicPr>
          <p:cNvPr id="39" name="图片 38" descr="4.png"/>
          <p:cNvPicPr>
            <a:picLocks noChangeAspect="1"/>
          </p:cNvPicPr>
          <p:nvPr/>
        </p:nvPicPr>
        <p:blipFill>
          <a:blip r:embed="rId5" cstate="print"/>
          <a:stretch>
            <a:fillRect/>
          </a:stretch>
        </p:blipFill>
        <p:spPr>
          <a:xfrm>
            <a:off x="3732277" y="3645029"/>
            <a:ext cx="1224136" cy="864096"/>
          </a:xfrm>
          <a:prstGeom prst="roundRect">
            <a:avLst/>
          </a:prstGeom>
        </p:spPr>
      </p:pic>
      <p:pic>
        <p:nvPicPr>
          <p:cNvPr id="40" name="图片 39" descr="1.png"/>
          <p:cNvPicPr>
            <a:picLocks noChangeAspect="1"/>
          </p:cNvPicPr>
          <p:nvPr/>
        </p:nvPicPr>
        <p:blipFill>
          <a:blip r:embed="rId6" cstate="print"/>
          <a:stretch>
            <a:fillRect/>
          </a:stretch>
        </p:blipFill>
        <p:spPr>
          <a:xfrm flipH="1">
            <a:off x="445175" y="2123068"/>
            <a:ext cx="1656184" cy="1224136"/>
          </a:xfrm>
          <a:prstGeom prst="rect">
            <a:avLst/>
          </a:prstGeom>
        </p:spPr>
      </p:pic>
      <p:pic>
        <p:nvPicPr>
          <p:cNvPr id="41" name="图片 40" descr="3.png"/>
          <p:cNvPicPr>
            <a:picLocks noChangeAspect="1"/>
          </p:cNvPicPr>
          <p:nvPr/>
        </p:nvPicPr>
        <p:blipFill>
          <a:blip r:embed="rId7" cstate="print"/>
          <a:stretch>
            <a:fillRect/>
          </a:stretch>
        </p:blipFill>
        <p:spPr>
          <a:xfrm>
            <a:off x="3502918" y="2122954"/>
            <a:ext cx="1584176" cy="1008112"/>
          </a:xfrm>
          <a:prstGeom prst="rect">
            <a:avLst/>
          </a:prstGeom>
        </p:spPr>
      </p:pic>
      <p:sp>
        <p:nvSpPr>
          <p:cNvPr id="43" name="TextBox 42"/>
          <p:cNvSpPr txBox="1"/>
          <p:nvPr/>
        </p:nvSpPr>
        <p:spPr>
          <a:xfrm>
            <a:off x="3502660" y="3131185"/>
            <a:ext cx="1487170" cy="368300"/>
          </a:xfrm>
          <a:prstGeom prst="rect">
            <a:avLst/>
          </a:prstGeom>
          <a:noFill/>
        </p:spPr>
        <p:txBody>
          <a:bodyPr wrap="square" rtlCol="0">
            <a:spAutoFit/>
          </a:bodyPr>
          <a:lstStyle/>
          <a:p>
            <a:pPr algn="l"/>
            <a:r>
              <a:rPr lang="zh-CN" altLang="en-US" dirty="0"/>
              <a:t> protec</a:t>
            </a:r>
            <a:r>
              <a:rPr lang="en-US" altLang="zh-CN" dirty="0"/>
              <a:t>t/BMS</a:t>
            </a:r>
            <a:endParaRPr lang="zh-CN" altLang="en-US" dirty="0"/>
          </a:p>
        </p:txBody>
      </p:sp>
      <p:sp>
        <p:nvSpPr>
          <p:cNvPr id="44" name="TextBox 43"/>
          <p:cNvSpPr txBox="1"/>
          <p:nvPr/>
        </p:nvSpPr>
        <p:spPr>
          <a:xfrm>
            <a:off x="3841239" y="4483978"/>
            <a:ext cx="1064895" cy="368300"/>
          </a:xfrm>
          <a:prstGeom prst="rect">
            <a:avLst/>
          </a:prstGeom>
          <a:noFill/>
        </p:spPr>
        <p:txBody>
          <a:bodyPr wrap="none" rtlCol="0">
            <a:spAutoFit/>
          </a:bodyPr>
          <a:lstStyle/>
          <a:p>
            <a:r>
              <a:rPr lang="en-US" altLang="zh-CN" dirty="0"/>
              <a:t>container</a:t>
            </a:r>
          </a:p>
        </p:txBody>
      </p:sp>
      <p:sp>
        <p:nvSpPr>
          <p:cNvPr id="48" name="右箭头 47"/>
          <p:cNvSpPr/>
          <p:nvPr/>
        </p:nvSpPr>
        <p:spPr>
          <a:xfrm>
            <a:off x="5159102" y="3429000"/>
            <a:ext cx="648072" cy="504056"/>
          </a:xfrm>
          <a:prstGeom prs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0" name="右箭头 49"/>
          <p:cNvSpPr/>
          <p:nvPr/>
        </p:nvSpPr>
        <p:spPr>
          <a:xfrm>
            <a:off x="8399462" y="3501008"/>
            <a:ext cx="648072" cy="504056"/>
          </a:xfrm>
          <a:prstGeom prs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51" name="图片 50" descr="5.png"/>
          <p:cNvPicPr>
            <a:picLocks noChangeAspect="1"/>
          </p:cNvPicPr>
          <p:nvPr/>
        </p:nvPicPr>
        <p:blipFill>
          <a:blip r:embed="rId8" cstate="print"/>
          <a:stretch>
            <a:fillRect/>
          </a:stretch>
        </p:blipFill>
        <p:spPr>
          <a:xfrm>
            <a:off x="3601849" y="4960476"/>
            <a:ext cx="1296144" cy="1105054"/>
          </a:xfrm>
          <a:prstGeom prst="rect">
            <a:avLst/>
          </a:prstGeom>
        </p:spPr>
      </p:pic>
      <p:sp>
        <p:nvSpPr>
          <p:cNvPr id="52" name="TextBox 51"/>
          <p:cNvSpPr txBox="1"/>
          <p:nvPr/>
        </p:nvSpPr>
        <p:spPr>
          <a:xfrm>
            <a:off x="3755514" y="6198329"/>
            <a:ext cx="1234440" cy="645160"/>
          </a:xfrm>
          <a:prstGeom prst="rect">
            <a:avLst/>
          </a:prstGeom>
          <a:noFill/>
        </p:spPr>
        <p:txBody>
          <a:bodyPr wrap="none" rtlCol="0">
            <a:spAutoFit/>
          </a:bodyPr>
          <a:lstStyle/>
          <a:p>
            <a:pPr algn="l"/>
            <a:r>
              <a:rPr lang="zh-CN" altLang="en-US" dirty="0"/>
              <a:t>accessories</a:t>
            </a:r>
          </a:p>
          <a:p>
            <a:endParaRPr lang="zh-CN" altLang="en-US" dirty="0"/>
          </a:p>
        </p:txBody>
      </p:sp>
      <p:sp>
        <p:nvSpPr>
          <p:cNvPr id="53" name="加号 52"/>
          <p:cNvSpPr/>
          <p:nvPr/>
        </p:nvSpPr>
        <p:spPr>
          <a:xfrm>
            <a:off x="2710830" y="3356992"/>
            <a:ext cx="698376" cy="698376"/>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4" name="TextBox 53"/>
          <p:cNvSpPr txBox="1"/>
          <p:nvPr/>
        </p:nvSpPr>
        <p:spPr>
          <a:xfrm>
            <a:off x="1126654" y="4509120"/>
            <a:ext cx="1197764" cy="369332"/>
          </a:xfrm>
          <a:prstGeom prst="rect">
            <a:avLst/>
          </a:prstGeom>
          <a:noFill/>
        </p:spPr>
        <p:txBody>
          <a:bodyPr wrap="none" rtlCol="0">
            <a:spAutoFit/>
          </a:bodyPr>
          <a:lstStyle/>
          <a:p>
            <a:r>
              <a:rPr lang="zh-CN" altLang="en-US" dirty="0"/>
              <a:t>电芯</a:t>
            </a:r>
            <a:r>
              <a:rPr lang="en-US" altLang="zh-CN" dirty="0"/>
              <a:t>/</a:t>
            </a:r>
            <a:r>
              <a:rPr lang="zh-CN" altLang="en-US" dirty="0"/>
              <a:t>配组</a:t>
            </a:r>
          </a:p>
        </p:txBody>
      </p:sp>
      <p:pic>
        <p:nvPicPr>
          <p:cNvPr id="55" name="图片 54"/>
          <p:cNvPicPr>
            <a:picLocks noChangeAspect="1"/>
          </p:cNvPicPr>
          <p:nvPr/>
        </p:nvPicPr>
        <p:blipFill rotWithShape="1">
          <a:blip r:embed="rId9" cstate="print">
            <a:extLst>
              <a:ext uri="{28A0092B-C50C-407E-A947-70E740481C1C}">
                <a14:useLocalDpi xmlns:a14="http://schemas.microsoft.com/office/drawing/2010/main" val="0"/>
              </a:ext>
            </a:extLst>
          </a:blip>
          <a:srcRect t="17544" b="12607"/>
          <a:stretch>
            <a:fillRect/>
          </a:stretch>
        </p:blipFill>
        <p:spPr>
          <a:xfrm>
            <a:off x="9191550" y="2924944"/>
            <a:ext cx="2232248" cy="1559202"/>
          </a:xfrm>
          <a:prstGeom prst="rect">
            <a:avLst/>
          </a:prstGeom>
        </p:spPr>
      </p:pic>
      <p:sp>
        <p:nvSpPr>
          <p:cNvPr id="56" name="TextBox 55"/>
          <p:cNvSpPr txBox="1"/>
          <p:nvPr/>
        </p:nvSpPr>
        <p:spPr>
          <a:xfrm>
            <a:off x="6671270" y="5229200"/>
            <a:ext cx="854710" cy="645160"/>
          </a:xfrm>
          <a:prstGeom prst="rect">
            <a:avLst/>
          </a:prstGeom>
          <a:noFill/>
        </p:spPr>
        <p:txBody>
          <a:bodyPr wrap="none" rtlCol="0">
            <a:spAutoFit/>
          </a:bodyPr>
          <a:lstStyle/>
          <a:p>
            <a:pPr algn="l"/>
            <a:r>
              <a:rPr lang="zh-CN" altLang="en-US" dirty="0"/>
              <a:t>battery</a:t>
            </a:r>
          </a:p>
          <a:p>
            <a:endParaRPr lang="zh-CN" altLang="en-US" dirty="0"/>
          </a:p>
        </p:txBody>
      </p:sp>
      <p:sp>
        <p:nvSpPr>
          <p:cNvPr id="57" name="TextBox 56"/>
          <p:cNvSpPr txBox="1"/>
          <p:nvPr/>
        </p:nvSpPr>
        <p:spPr>
          <a:xfrm>
            <a:off x="9191545" y="5190594"/>
            <a:ext cx="2851150" cy="645160"/>
          </a:xfrm>
          <a:prstGeom prst="rect">
            <a:avLst/>
          </a:prstGeom>
          <a:noFill/>
        </p:spPr>
        <p:txBody>
          <a:bodyPr wrap="none" rtlCol="0">
            <a:spAutoFit/>
          </a:bodyPr>
          <a:lstStyle/>
          <a:p>
            <a:pPr algn="l"/>
            <a:r>
              <a:rPr lang="zh-CN" altLang="en-US" dirty="0"/>
              <a:t>Adapting to different models</a:t>
            </a:r>
          </a:p>
          <a:p>
            <a:endParaRPr lang="zh-CN" altLang="en-US" dirty="0"/>
          </a:p>
        </p:txBody>
      </p:sp>
      <p:sp>
        <p:nvSpPr>
          <p:cNvPr id="58" name="圆角矩形 57"/>
          <p:cNvSpPr/>
          <p:nvPr/>
        </p:nvSpPr>
        <p:spPr>
          <a:xfrm>
            <a:off x="3457833" y="1961287"/>
            <a:ext cx="1584176" cy="47525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749340" y="1214909"/>
            <a:ext cx="4622165" cy="64516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algn="l"/>
            <a:r>
              <a:rPr lang="zh-CN" altLang="en-US" b="1" dirty="0">
                <a:solidFill>
                  <a:schemeClr val="tx1"/>
                </a:solidFill>
                <a:latin typeface="微软雅黑" panose="020B0503020204020204" pitchFamily="34" charset="-122"/>
                <a:ea typeface="微软雅黑" panose="020B0503020204020204" pitchFamily="34" charset="-122"/>
              </a:rPr>
              <a:t>Product application development path</a:t>
            </a:r>
          </a:p>
          <a:p>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22" name="图片 19" descr="串并.png"/>
          <p:cNvPicPr>
            <a:picLocks noChangeAspect="1"/>
          </p:cNvPicPr>
          <p:nvPr/>
        </p:nvPicPr>
        <p:blipFill>
          <a:blip r:embed="rId10" cstate="print"/>
          <a:srcRect/>
          <a:stretch>
            <a:fillRect/>
          </a:stretch>
        </p:blipFill>
        <p:spPr bwMode="auto">
          <a:xfrm>
            <a:off x="117267" y="3808214"/>
            <a:ext cx="2808312" cy="1772167"/>
          </a:xfrm>
          <a:prstGeom prst="rect">
            <a:avLst/>
          </a:prstGeom>
          <a:noFill/>
          <a:ln w="9525">
            <a:noFill/>
            <a:miter lim="800000"/>
            <a:headEnd/>
            <a:tailEnd/>
          </a:ln>
        </p:spPr>
      </p:pic>
      <p:sp>
        <p:nvSpPr>
          <p:cNvPr id="23" name="TextBox 20"/>
          <p:cNvSpPr txBox="1">
            <a:spLocks noChangeArrowheads="1"/>
          </p:cNvSpPr>
          <p:nvPr/>
        </p:nvSpPr>
        <p:spPr bwMode="auto">
          <a:xfrm>
            <a:off x="117475" y="5637530"/>
            <a:ext cx="3340100" cy="1076325"/>
          </a:xfrm>
          <a:prstGeom prst="rect">
            <a:avLst/>
          </a:prstGeom>
          <a:noFill/>
          <a:ln w="9525">
            <a:noFill/>
            <a:miter lim="800000"/>
          </a:ln>
        </p:spPr>
        <p:txBody>
          <a:bodyPr wrap="square">
            <a:spAutoFit/>
          </a:bodyPr>
          <a:lstStyle/>
          <a:p>
            <a:r>
              <a:rPr lang="zh-CN" altLang="en-US" sz="1600" dirty="0">
                <a:latin typeface="微软雅黑" panose="020B0503020204020204" pitchFamily="34" charset="-122"/>
                <a:ea typeface="微软雅黑" panose="020B0503020204020204" pitchFamily="34" charset="-122"/>
              </a:rPr>
              <a:t>Parallel connection: constant voltage, increased capacity</a:t>
            </a:r>
          </a:p>
          <a:p>
            <a:r>
              <a:rPr lang="zh-CN" altLang="en-US" sz="1600" dirty="0">
                <a:latin typeface="微软雅黑" panose="020B0503020204020204" pitchFamily="34" charset="-122"/>
                <a:ea typeface="微软雅黑" panose="020B0503020204020204" pitchFamily="34" charset="-122"/>
              </a:rPr>
              <a:t>Series: constant capacity, increased voltage      </a:t>
            </a:r>
            <a:endParaRPr lang="en-US" altLang="zh-CN" sz="1600" dirty="0">
              <a:latin typeface="微软雅黑" panose="020B0503020204020204" pitchFamily="34" charset="-122"/>
              <a:ea typeface="微软雅黑" panose="020B0503020204020204" pitchFamily="34" charset="-122"/>
            </a:endParaRPr>
          </a:p>
        </p:txBody>
      </p:sp>
      <p:pic>
        <p:nvPicPr>
          <p:cNvPr id="24" name="图片 23" descr="b89932edc99e2524e893659d3b7843f.jpg"/>
          <p:cNvPicPr>
            <a:picLocks noChangeAspect="1"/>
          </p:cNvPicPr>
          <p:nvPr/>
        </p:nvPicPr>
        <p:blipFill>
          <a:blip r:embed="rId11" cstate="print"/>
          <a:stretch>
            <a:fillRect/>
          </a:stretch>
        </p:blipFill>
        <p:spPr>
          <a:xfrm>
            <a:off x="9481468" y="548680"/>
            <a:ext cx="2355516" cy="158417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8"/>
          <p:cNvPicPr>
            <a:picLocks noChangeAspect="1" noChangeArrowheads="1"/>
          </p:cNvPicPr>
          <p:nvPr/>
        </p:nvPicPr>
        <p:blipFill>
          <a:blip r:embed="rId3" cstate="print"/>
          <a:srcRect l="39377" r="13746" b="24997"/>
          <a:stretch>
            <a:fillRect/>
          </a:stretch>
        </p:blipFill>
        <p:spPr bwMode="auto">
          <a:xfrm>
            <a:off x="10127654" y="1772816"/>
            <a:ext cx="1512168"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p:cNvPicPr>
            <a:picLocks noChangeAspect="1" noChangeArrowheads="1"/>
          </p:cNvPicPr>
          <p:nvPr/>
        </p:nvPicPr>
        <p:blipFill>
          <a:blip r:embed="rId4" cstate="print"/>
          <a:srcRect/>
          <a:stretch>
            <a:fillRect/>
          </a:stretch>
        </p:blipFill>
        <p:spPr bwMode="auto">
          <a:xfrm>
            <a:off x="6356" y="551795"/>
            <a:ext cx="11667366" cy="642942"/>
          </a:xfrm>
          <a:prstGeom prst="rect">
            <a:avLst/>
          </a:prstGeom>
          <a:noFill/>
          <a:ln w="9525">
            <a:noFill/>
            <a:miter lim="800000"/>
            <a:headEnd/>
            <a:tailEnd/>
          </a:ln>
          <a:effectLst/>
        </p:spPr>
      </p:pic>
      <p:sp>
        <p:nvSpPr>
          <p:cNvPr id="36" name="TextBox 5"/>
          <p:cNvSpPr txBox="1"/>
          <p:nvPr/>
        </p:nvSpPr>
        <p:spPr>
          <a:xfrm>
            <a:off x="737356" y="642918"/>
            <a:ext cx="3940175"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Key process flow</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grpSp>
        <p:nvGrpSpPr>
          <p:cNvPr id="6" name="组合 5"/>
          <p:cNvGrpSpPr/>
          <p:nvPr/>
        </p:nvGrpSpPr>
        <p:grpSpPr>
          <a:xfrm>
            <a:off x="478582" y="1340768"/>
            <a:ext cx="1386153" cy="378043"/>
            <a:chOff x="0" y="277165"/>
            <a:chExt cx="1386153" cy="831692"/>
          </a:xfrm>
          <a:scene3d>
            <a:camera prst="orthographicFront">
              <a:rot lat="0" lon="0" rev="0"/>
            </a:camera>
            <a:lightRig rig="contrasting" dir="t">
              <a:rot lat="0" lon="0" rev="1200000"/>
            </a:lightRig>
          </a:scene3d>
        </p:grpSpPr>
        <p:sp>
          <p:nvSpPr>
            <p:cNvPr id="144" name="圆角矩形 143"/>
            <p:cNvSpPr/>
            <p:nvPr/>
          </p:nvSpPr>
          <p:spPr>
            <a:xfrm>
              <a:off x="0" y="277165"/>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5" name="圆角矩形 4"/>
            <p:cNvSpPr/>
            <p:nvPr/>
          </p:nvSpPr>
          <p:spPr>
            <a:xfrm>
              <a:off x="24359" y="301524"/>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sz="1400" b="1" kern="1200" dirty="0">
                  <a:solidFill>
                    <a:schemeClr val="tx1"/>
                  </a:solidFill>
                </a:rPr>
                <a:t>Guide plate preloading</a:t>
              </a:r>
            </a:p>
          </p:txBody>
        </p:sp>
      </p:grpSp>
      <p:grpSp>
        <p:nvGrpSpPr>
          <p:cNvPr id="7" name="组合 6"/>
          <p:cNvGrpSpPr/>
          <p:nvPr/>
        </p:nvGrpSpPr>
        <p:grpSpPr>
          <a:xfrm>
            <a:off x="2419197" y="1340768"/>
            <a:ext cx="1386153" cy="378043"/>
            <a:chOff x="1940615" y="277165"/>
            <a:chExt cx="1386153" cy="831692"/>
          </a:xfrm>
          <a:scene3d>
            <a:camera prst="orthographicFront">
              <a:rot lat="0" lon="0" rev="0"/>
            </a:camera>
            <a:lightRig rig="contrasting" dir="t">
              <a:rot lat="0" lon="0" rev="1200000"/>
            </a:lightRig>
          </a:scene3d>
        </p:grpSpPr>
        <p:sp>
          <p:nvSpPr>
            <p:cNvPr id="142" name="圆角矩形 141"/>
            <p:cNvSpPr/>
            <p:nvPr/>
          </p:nvSpPr>
          <p:spPr>
            <a:xfrm>
              <a:off x="1940615" y="277165"/>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3" name="圆角矩形 6"/>
            <p:cNvSpPr/>
            <p:nvPr/>
          </p:nvSpPr>
          <p:spPr>
            <a:xfrm>
              <a:off x="1964974" y="301524"/>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Protective plate processing</a:t>
              </a:r>
            </a:p>
          </p:txBody>
        </p:sp>
      </p:grpSp>
      <p:grpSp>
        <p:nvGrpSpPr>
          <p:cNvPr id="8" name="组合 7"/>
          <p:cNvGrpSpPr/>
          <p:nvPr/>
        </p:nvGrpSpPr>
        <p:grpSpPr>
          <a:xfrm>
            <a:off x="3927332" y="1484784"/>
            <a:ext cx="293864" cy="156257"/>
            <a:chOff x="3448750" y="521128"/>
            <a:chExt cx="293864" cy="343766"/>
          </a:xfrm>
          <a:scene3d>
            <a:camera prst="orthographicFront">
              <a:rot lat="0" lon="0" rev="0"/>
            </a:camera>
            <a:lightRig rig="contrasting" dir="t">
              <a:rot lat="0" lon="0" rev="1200000"/>
            </a:lightRig>
          </a:scene3d>
        </p:grpSpPr>
        <p:sp>
          <p:nvSpPr>
            <p:cNvPr id="140" name="右箭头 139"/>
            <p:cNvSpPr/>
            <p:nvPr/>
          </p:nvSpPr>
          <p:spPr>
            <a:xfrm>
              <a:off x="3448750" y="521128"/>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1" name="右箭头 8"/>
            <p:cNvSpPr/>
            <p:nvPr/>
          </p:nvSpPr>
          <p:spPr>
            <a:xfrm>
              <a:off x="3448750" y="589881"/>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p:txBody>
        </p:sp>
      </p:grpSp>
      <p:grpSp>
        <p:nvGrpSpPr>
          <p:cNvPr id="9" name="组合 8"/>
          <p:cNvGrpSpPr/>
          <p:nvPr/>
        </p:nvGrpSpPr>
        <p:grpSpPr>
          <a:xfrm>
            <a:off x="4298852" y="1329973"/>
            <a:ext cx="1396084" cy="378043"/>
            <a:chOff x="3881230" y="277165"/>
            <a:chExt cx="1396084" cy="831692"/>
          </a:xfrm>
          <a:scene3d>
            <a:camera prst="orthographicFront">
              <a:rot lat="0" lon="0" rev="0"/>
            </a:camera>
            <a:lightRig rig="contrasting" dir="t">
              <a:rot lat="0" lon="0" rev="1200000"/>
            </a:lightRig>
          </a:scene3d>
        </p:grpSpPr>
        <p:sp>
          <p:nvSpPr>
            <p:cNvPr id="138" name="圆角矩形 137"/>
            <p:cNvSpPr/>
            <p:nvPr/>
          </p:nvSpPr>
          <p:spPr>
            <a:xfrm>
              <a:off x="3881230" y="277165"/>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9" name="圆角矩形 10"/>
            <p:cNvSpPr/>
            <p:nvPr/>
          </p:nvSpPr>
          <p:spPr>
            <a:xfrm>
              <a:off x="3939879" y="325273"/>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Electric core sorting</a:t>
              </a:r>
            </a:p>
          </p:txBody>
        </p:sp>
      </p:grpSp>
      <p:grpSp>
        <p:nvGrpSpPr>
          <p:cNvPr id="10" name="组合 9"/>
          <p:cNvGrpSpPr/>
          <p:nvPr/>
        </p:nvGrpSpPr>
        <p:grpSpPr>
          <a:xfrm>
            <a:off x="5867948" y="1484784"/>
            <a:ext cx="293864" cy="156257"/>
            <a:chOff x="5389366" y="521128"/>
            <a:chExt cx="293864" cy="343766"/>
          </a:xfrm>
          <a:scene3d>
            <a:camera prst="orthographicFront">
              <a:rot lat="0" lon="0" rev="0"/>
            </a:camera>
            <a:lightRig rig="contrasting" dir="t">
              <a:rot lat="0" lon="0" rev="1200000"/>
            </a:lightRig>
          </a:scene3d>
        </p:grpSpPr>
        <p:sp>
          <p:nvSpPr>
            <p:cNvPr id="136" name="右箭头 135"/>
            <p:cNvSpPr/>
            <p:nvPr/>
          </p:nvSpPr>
          <p:spPr>
            <a:xfrm>
              <a:off x="5389366" y="521128"/>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7" name="右箭头 12"/>
            <p:cNvSpPr/>
            <p:nvPr/>
          </p:nvSpPr>
          <p:spPr>
            <a:xfrm>
              <a:off x="5389366" y="589881"/>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p:txBody>
        </p:sp>
      </p:grpSp>
      <p:grpSp>
        <p:nvGrpSpPr>
          <p:cNvPr id="11" name="组合 10"/>
          <p:cNvGrpSpPr/>
          <p:nvPr/>
        </p:nvGrpSpPr>
        <p:grpSpPr>
          <a:xfrm>
            <a:off x="6300428" y="1340768"/>
            <a:ext cx="1386153" cy="378043"/>
            <a:chOff x="5821846" y="277165"/>
            <a:chExt cx="1386153" cy="831692"/>
          </a:xfrm>
          <a:scene3d>
            <a:camera prst="orthographicFront">
              <a:rot lat="0" lon="0" rev="0"/>
            </a:camera>
            <a:lightRig rig="contrasting" dir="t">
              <a:rot lat="0" lon="0" rev="1200000"/>
            </a:lightRig>
          </a:scene3d>
        </p:grpSpPr>
        <p:sp>
          <p:nvSpPr>
            <p:cNvPr id="134" name="圆角矩形 133"/>
            <p:cNvSpPr/>
            <p:nvPr/>
          </p:nvSpPr>
          <p:spPr>
            <a:xfrm>
              <a:off x="5821846" y="277165"/>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5" name="圆角矩形 14"/>
            <p:cNvSpPr/>
            <p:nvPr/>
          </p:nvSpPr>
          <p:spPr>
            <a:xfrm>
              <a:off x="5846205" y="301524"/>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Polar ear cutting</a:t>
              </a:r>
            </a:p>
          </p:txBody>
        </p:sp>
      </p:grpSp>
      <p:grpSp>
        <p:nvGrpSpPr>
          <p:cNvPr id="12" name="组合 11"/>
          <p:cNvGrpSpPr/>
          <p:nvPr/>
        </p:nvGrpSpPr>
        <p:grpSpPr>
          <a:xfrm>
            <a:off x="7808563" y="1484784"/>
            <a:ext cx="293864" cy="156257"/>
            <a:chOff x="7329981" y="521128"/>
            <a:chExt cx="293864" cy="343766"/>
          </a:xfrm>
          <a:scene3d>
            <a:camera prst="orthographicFront">
              <a:rot lat="0" lon="0" rev="0"/>
            </a:camera>
            <a:lightRig rig="contrasting" dir="t">
              <a:rot lat="0" lon="0" rev="1200000"/>
            </a:lightRig>
          </a:scene3d>
        </p:grpSpPr>
        <p:sp>
          <p:nvSpPr>
            <p:cNvPr id="132" name="右箭头 131"/>
            <p:cNvSpPr/>
            <p:nvPr/>
          </p:nvSpPr>
          <p:spPr>
            <a:xfrm>
              <a:off x="7329981" y="521128"/>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3" name="右箭头 16"/>
            <p:cNvSpPr/>
            <p:nvPr/>
          </p:nvSpPr>
          <p:spPr>
            <a:xfrm>
              <a:off x="7329981" y="589881"/>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13" name="组合 12"/>
          <p:cNvGrpSpPr/>
          <p:nvPr/>
        </p:nvGrpSpPr>
        <p:grpSpPr>
          <a:xfrm>
            <a:off x="8241043" y="1340768"/>
            <a:ext cx="1386153" cy="378043"/>
            <a:chOff x="7762461" y="277165"/>
            <a:chExt cx="1386153" cy="831692"/>
          </a:xfrm>
          <a:scene3d>
            <a:camera prst="orthographicFront">
              <a:rot lat="0" lon="0" rev="0"/>
            </a:camera>
            <a:lightRig rig="contrasting" dir="t">
              <a:rot lat="0" lon="0" rev="1200000"/>
            </a:lightRig>
          </a:scene3d>
        </p:grpSpPr>
        <p:sp>
          <p:nvSpPr>
            <p:cNvPr id="130" name="圆角矩形 129"/>
            <p:cNvSpPr/>
            <p:nvPr/>
          </p:nvSpPr>
          <p:spPr>
            <a:xfrm>
              <a:off x="7762461" y="277165"/>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1" name="圆角矩形 18"/>
            <p:cNvSpPr/>
            <p:nvPr/>
          </p:nvSpPr>
          <p:spPr>
            <a:xfrm>
              <a:off x="7786820" y="301524"/>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Core tear film</a:t>
              </a:r>
            </a:p>
          </p:txBody>
        </p:sp>
      </p:grpSp>
      <p:grpSp>
        <p:nvGrpSpPr>
          <p:cNvPr id="14" name="组合 13"/>
          <p:cNvGrpSpPr/>
          <p:nvPr/>
        </p:nvGrpSpPr>
        <p:grpSpPr>
          <a:xfrm>
            <a:off x="9749179" y="1484784"/>
            <a:ext cx="293864" cy="156257"/>
            <a:chOff x="9270597" y="521128"/>
            <a:chExt cx="293864" cy="343766"/>
          </a:xfrm>
          <a:scene3d>
            <a:camera prst="orthographicFront">
              <a:rot lat="0" lon="0" rev="0"/>
            </a:camera>
            <a:lightRig rig="contrasting" dir="t">
              <a:rot lat="0" lon="0" rev="1200000"/>
            </a:lightRig>
          </a:scene3d>
        </p:grpSpPr>
        <p:sp>
          <p:nvSpPr>
            <p:cNvPr id="128" name="右箭头 127"/>
            <p:cNvSpPr/>
            <p:nvPr/>
          </p:nvSpPr>
          <p:spPr>
            <a:xfrm>
              <a:off x="9270597" y="521128"/>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9" name="右箭头 20"/>
            <p:cNvSpPr/>
            <p:nvPr/>
          </p:nvSpPr>
          <p:spPr>
            <a:xfrm>
              <a:off x="9270597" y="589881"/>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p:txBody>
        </p:sp>
      </p:grpSp>
      <p:grpSp>
        <p:nvGrpSpPr>
          <p:cNvPr id="15" name="组合 14"/>
          <p:cNvGrpSpPr/>
          <p:nvPr/>
        </p:nvGrpSpPr>
        <p:grpSpPr>
          <a:xfrm>
            <a:off x="10181659" y="1340768"/>
            <a:ext cx="1386153" cy="378043"/>
            <a:chOff x="9703077" y="277165"/>
            <a:chExt cx="1386153" cy="831692"/>
          </a:xfrm>
          <a:scene3d>
            <a:camera prst="orthographicFront">
              <a:rot lat="0" lon="0" rev="0"/>
            </a:camera>
            <a:lightRig rig="contrasting" dir="t">
              <a:rot lat="0" lon="0" rev="1200000"/>
            </a:lightRig>
          </a:scene3d>
        </p:grpSpPr>
        <p:sp>
          <p:nvSpPr>
            <p:cNvPr id="126" name="圆角矩形 125"/>
            <p:cNvSpPr/>
            <p:nvPr/>
          </p:nvSpPr>
          <p:spPr>
            <a:xfrm>
              <a:off x="9703077" y="277165"/>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7" name="圆角矩形 22"/>
            <p:cNvSpPr/>
            <p:nvPr/>
          </p:nvSpPr>
          <p:spPr>
            <a:xfrm>
              <a:off x="9727436" y="301524"/>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c</a:t>
              </a:r>
              <a:r>
                <a:rPr lang="zh-CN" altLang="en-US" sz="1400" b="1" kern="1200" dirty="0">
                  <a:solidFill>
                    <a:schemeClr val="tx1"/>
                  </a:solidFill>
                </a:rPr>
                <a:t>ell thickness</a:t>
              </a:r>
            </a:p>
          </p:txBody>
        </p:sp>
      </p:grpSp>
      <p:grpSp>
        <p:nvGrpSpPr>
          <p:cNvPr id="16" name="组合 15"/>
          <p:cNvGrpSpPr/>
          <p:nvPr/>
        </p:nvGrpSpPr>
        <p:grpSpPr>
          <a:xfrm>
            <a:off x="10703718" y="2492896"/>
            <a:ext cx="343766" cy="133575"/>
            <a:chOff x="10224270" y="1230839"/>
            <a:chExt cx="343766" cy="293864"/>
          </a:xfrm>
          <a:scene3d>
            <a:camera prst="orthographicFront">
              <a:rot lat="0" lon="0" rev="0"/>
            </a:camera>
            <a:lightRig rig="contrasting" dir="t">
              <a:rot lat="0" lon="0" rev="1200000"/>
            </a:lightRig>
          </a:scene3d>
        </p:grpSpPr>
        <p:sp>
          <p:nvSpPr>
            <p:cNvPr id="124" name="右箭头 123"/>
            <p:cNvSpPr/>
            <p:nvPr/>
          </p:nvSpPr>
          <p:spPr>
            <a:xfrm rot="5400000">
              <a:off x="10249221" y="1205888"/>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5" name="右箭头 24"/>
            <p:cNvSpPr/>
            <p:nvPr/>
          </p:nvSpPr>
          <p:spPr>
            <a:xfrm>
              <a:off x="10293024" y="1230839"/>
              <a:ext cx="206260" cy="205705"/>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17" name="组合 16"/>
          <p:cNvGrpSpPr/>
          <p:nvPr/>
        </p:nvGrpSpPr>
        <p:grpSpPr>
          <a:xfrm>
            <a:off x="10181659" y="2654913"/>
            <a:ext cx="1386153" cy="378043"/>
            <a:chOff x="9703077" y="1663318"/>
            <a:chExt cx="1386153" cy="831692"/>
          </a:xfrm>
          <a:scene3d>
            <a:camera prst="orthographicFront">
              <a:rot lat="0" lon="0" rev="0"/>
            </a:camera>
            <a:lightRig rig="contrasting" dir="t">
              <a:rot lat="0" lon="0" rev="1200000"/>
            </a:lightRig>
          </a:scene3d>
        </p:grpSpPr>
        <p:sp>
          <p:nvSpPr>
            <p:cNvPr id="122" name="圆角矩形 121"/>
            <p:cNvSpPr/>
            <p:nvPr/>
          </p:nvSpPr>
          <p:spPr>
            <a:xfrm>
              <a:off x="9703077" y="1663318"/>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3" name="圆角矩形 26"/>
            <p:cNvSpPr/>
            <p:nvPr/>
          </p:nvSpPr>
          <p:spPr>
            <a:xfrm>
              <a:off x="9727436" y="1687677"/>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sz="1400" b="1" kern="1200" dirty="0">
                  <a:solidFill>
                    <a:schemeClr val="tx1"/>
                  </a:solidFill>
                </a:rPr>
                <a:t>Shell glue filling</a:t>
              </a:r>
            </a:p>
          </p:txBody>
        </p:sp>
      </p:grpSp>
      <p:grpSp>
        <p:nvGrpSpPr>
          <p:cNvPr id="18" name="组合 17"/>
          <p:cNvGrpSpPr/>
          <p:nvPr/>
        </p:nvGrpSpPr>
        <p:grpSpPr>
          <a:xfrm>
            <a:off x="9765812" y="2780928"/>
            <a:ext cx="293864" cy="156257"/>
            <a:chOff x="9287230" y="1907281"/>
            <a:chExt cx="293864" cy="343766"/>
          </a:xfrm>
          <a:scene3d>
            <a:camera prst="orthographicFront">
              <a:rot lat="0" lon="0" rev="0"/>
            </a:camera>
            <a:lightRig rig="contrasting" dir="t">
              <a:rot lat="0" lon="0" rev="1200000"/>
            </a:lightRig>
          </a:scene3d>
        </p:grpSpPr>
        <p:sp>
          <p:nvSpPr>
            <p:cNvPr id="120" name="右箭头 119"/>
            <p:cNvSpPr/>
            <p:nvPr/>
          </p:nvSpPr>
          <p:spPr>
            <a:xfrm rot="10800000">
              <a:off x="9287230" y="1907281"/>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1" name="右箭头 28"/>
            <p:cNvSpPr/>
            <p:nvPr/>
          </p:nvSpPr>
          <p:spPr>
            <a:xfrm rot="21600000">
              <a:off x="9375389" y="1976034"/>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19" name="组合 18"/>
          <p:cNvGrpSpPr/>
          <p:nvPr/>
        </p:nvGrpSpPr>
        <p:grpSpPr>
          <a:xfrm>
            <a:off x="8241043" y="2654913"/>
            <a:ext cx="1386153" cy="378043"/>
            <a:chOff x="7762461" y="1663318"/>
            <a:chExt cx="1386153" cy="831692"/>
          </a:xfrm>
          <a:scene3d>
            <a:camera prst="orthographicFront">
              <a:rot lat="0" lon="0" rev="0"/>
            </a:camera>
            <a:lightRig rig="contrasting" dir="t">
              <a:rot lat="0" lon="0" rev="1200000"/>
            </a:lightRig>
          </a:scene3d>
        </p:grpSpPr>
        <p:sp>
          <p:nvSpPr>
            <p:cNvPr id="118" name="圆角矩形 117"/>
            <p:cNvSpPr/>
            <p:nvPr/>
          </p:nvSpPr>
          <p:spPr>
            <a:xfrm>
              <a:off x="7762461" y="1663318"/>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9" name="圆角矩形 30"/>
            <p:cNvSpPr/>
            <p:nvPr/>
          </p:nvSpPr>
          <p:spPr>
            <a:xfrm>
              <a:off x="7786820" y="1687677"/>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rPr>
                <a:t>Electric core into shell</a:t>
              </a:r>
            </a:p>
          </p:txBody>
        </p:sp>
      </p:grpSp>
      <p:grpSp>
        <p:nvGrpSpPr>
          <p:cNvPr id="20" name="组合 19"/>
          <p:cNvGrpSpPr/>
          <p:nvPr/>
        </p:nvGrpSpPr>
        <p:grpSpPr>
          <a:xfrm>
            <a:off x="7825197" y="2780928"/>
            <a:ext cx="293864" cy="156257"/>
            <a:chOff x="7346615" y="1907281"/>
            <a:chExt cx="293864" cy="343766"/>
          </a:xfrm>
          <a:scene3d>
            <a:camera prst="orthographicFront">
              <a:rot lat="0" lon="0" rev="0"/>
            </a:camera>
            <a:lightRig rig="contrasting" dir="t">
              <a:rot lat="0" lon="0" rev="1200000"/>
            </a:lightRig>
          </a:scene3d>
        </p:grpSpPr>
        <p:sp>
          <p:nvSpPr>
            <p:cNvPr id="116" name="右箭头 115"/>
            <p:cNvSpPr/>
            <p:nvPr/>
          </p:nvSpPr>
          <p:spPr>
            <a:xfrm rot="10800000">
              <a:off x="7346615" y="1907281"/>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7" name="右箭头 32"/>
            <p:cNvSpPr/>
            <p:nvPr/>
          </p:nvSpPr>
          <p:spPr>
            <a:xfrm rot="21600000">
              <a:off x="7434774" y="1976034"/>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21" name="组合 20"/>
          <p:cNvGrpSpPr/>
          <p:nvPr/>
        </p:nvGrpSpPr>
        <p:grpSpPr>
          <a:xfrm>
            <a:off x="6300428" y="2654913"/>
            <a:ext cx="1386153" cy="378043"/>
            <a:chOff x="5821846" y="1663318"/>
            <a:chExt cx="1386153" cy="831692"/>
          </a:xfrm>
          <a:scene3d>
            <a:camera prst="orthographicFront">
              <a:rot lat="0" lon="0" rev="0"/>
            </a:camera>
            <a:lightRig rig="contrasting" dir="t">
              <a:rot lat="0" lon="0" rev="1200000"/>
            </a:lightRig>
          </a:scene3d>
        </p:grpSpPr>
        <p:sp>
          <p:nvSpPr>
            <p:cNvPr id="114" name="圆角矩形 113"/>
            <p:cNvSpPr/>
            <p:nvPr/>
          </p:nvSpPr>
          <p:spPr>
            <a:xfrm>
              <a:off x="5821846" y="1663318"/>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5" name="圆角矩形 34"/>
            <p:cNvSpPr/>
            <p:nvPr/>
          </p:nvSpPr>
          <p:spPr>
            <a:xfrm>
              <a:off x="5846205" y="1687677"/>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Wear bracket, flatten</a:t>
              </a:r>
            </a:p>
          </p:txBody>
        </p:sp>
      </p:grpSp>
      <p:grpSp>
        <p:nvGrpSpPr>
          <p:cNvPr id="22" name="组合 21"/>
          <p:cNvGrpSpPr/>
          <p:nvPr/>
        </p:nvGrpSpPr>
        <p:grpSpPr>
          <a:xfrm>
            <a:off x="5884582" y="2780928"/>
            <a:ext cx="293864" cy="156257"/>
            <a:chOff x="5406000" y="1907281"/>
            <a:chExt cx="293864" cy="343766"/>
          </a:xfrm>
          <a:scene3d>
            <a:camera prst="orthographicFront">
              <a:rot lat="0" lon="0" rev="0"/>
            </a:camera>
            <a:lightRig rig="contrasting" dir="t">
              <a:rot lat="0" lon="0" rev="1200000"/>
            </a:lightRig>
          </a:scene3d>
        </p:grpSpPr>
        <p:sp>
          <p:nvSpPr>
            <p:cNvPr id="112" name="右箭头 111"/>
            <p:cNvSpPr/>
            <p:nvPr/>
          </p:nvSpPr>
          <p:spPr>
            <a:xfrm rot="10800000">
              <a:off x="5406000" y="1907281"/>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3" name="右箭头 36"/>
            <p:cNvSpPr/>
            <p:nvPr/>
          </p:nvSpPr>
          <p:spPr>
            <a:xfrm rot="21600000">
              <a:off x="5494159" y="1976034"/>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23" name="组合 22"/>
          <p:cNvGrpSpPr/>
          <p:nvPr/>
        </p:nvGrpSpPr>
        <p:grpSpPr>
          <a:xfrm>
            <a:off x="4359812" y="2654913"/>
            <a:ext cx="1386153" cy="378043"/>
            <a:chOff x="3881230" y="1663318"/>
            <a:chExt cx="1386153" cy="831692"/>
          </a:xfrm>
          <a:scene3d>
            <a:camera prst="orthographicFront">
              <a:rot lat="0" lon="0" rev="0"/>
            </a:camera>
            <a:lightRig rig="contrasting" dir="t">
              <a:rot lat="0" lon="0" rev="1200000"/>
            </a:lightRig>
          </a:scene3d>
        </p:grpSpPr>
        <p:sp>
          <p:nvSpPr>
            <p:cNvPr id="110" name="圆角矩形 109"/>
            <p:cNvSpPr/>
            <p:nvPr/>
          </p:nvSpPr>
          <p:spPr>
            <a:xfrm>
              <a:off x="3881230" y="1663318"/>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1" name="圆角矩形 38"/>
            <p:cNvSpPr/>
            <p:nvPr/>
          </p:nvSpPr>
          <p:spPr>
            <a:xfrm>
              <a:off x="3905589" y="1687677"/>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laser beam welding</a:t>
              </a:r>
            </a:p>
          </p:txBody>
        </p:sp>
      </p:grpSp>
      <p:grpSp>
        <p:nvGrpSpPr>
          <p:cNvPr id="24" name="组合 23"/>
          <p:cNvGrpSpPr/>
          <p:nvPr/>
        </p:nvGrpSpPr>
        <p:grpSpPr>
          <a:xfrm>
            <a:off x="3943966" y="2780928"/>
            <a:ext cx="293864" cy="156257"/>
            <a:chOff x="3465384" y="1907281"/>
            <a:chExt cx="293864" cy="343766"/>
          </a:xfrm>
          <a:scene3d>
            <a:camera prst="orthographicFront">
              <a:rot lat="0" lon="0" rev="0"/>
            </a:camera>
            <a:lightRig rig="contrasting" dir="t">
              <a:rot lat="0" lon="0" rev="1200000"/>
            </a:lightRig>
          </a:scene3d>
        </p:grpSpPr>
        <p:sp>
          <p:nvSpPr>
            <p:cNvPr id="108" name="右箭头 107"/>
            <p:cNvSpPr/>
            <p:nvPr/>
          </p:nvSpPr>
          <p:spPr>
            <a:xfrm rot="10800000">
              <a:off x="3465384" y="1907281"/>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9" name="右箭头 40"/>
            <p:cNvSpPr/>
            <p:nvPr/>
          </p:nvSpPr>
          <p:spPr>
            <a:xfrm rot="21600000">
              <a:off x="3553543" y="1976034"/>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25" name="组合 24"/>
          <p:cNvGrpSpPr/>
          <p:nvPr/>
        </p:nvGrpSpPr>
        <p:grpSpPr>
          <a:xfrm>
            <a:off x="2419197" y="2654913"/>
            <a:ext cx="1386153" cy="378043"/>
            <a:chOff x="1940615" y="1663318"/>
            <a:chExt cx="1386153" cy="831692"/>
          </a:xfrm>
          <a:scene3d>
            <a:camera prst="orthographicFront">
              <a:rot lat="0" lon="0" rev="0"/>
            </a:camera>
            <a:lightRig rig="contrasting" dir="t">
              <a:rot lat="0" lon="0" rev="1200000"/>
            </a:lightRig>
          </a:scene3d>
        </p:grpSpPr>
        <p:sp>
          <p:nvSpPr>
            <p:cNvPr id="106" name="圆角矩形 105"/>
            <p:cNvSpPr/>
            <p:nvPr/>
          </p:nvSpPr>
          <p:spPr>
            <a:xfrm>
              <a:off x="1940615" y="1663318"/>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7" name="圆角矩形 42"/>
            <p:cNvSpPr/>
            <p:nvPr/>
          </p:nvSpPr>
          <p:spPr>
            <a:xfrm>
              <a:off x="1964974" y="1687677"/>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rPr>
                <a:t>Full inspection of welding spot</a:t>
              </a:r>
            </a:p>
          </p:txBody>
        </p:sp>
      </p:grpSp>
      <p:grpSp>
        <p:nvGrpSpPr>
          <p:cNvPr id="26" name="组合 25"/>
          <p:cNvGrpSpPr/>
          <p:nvPr/>
        </p:nvGrpSpPr>
        <p:grpSpPr>
          <a:xfrm>
            <a:off x="2003351" y="2780928"/>
            <a:ext cx="293864" cy="156257"/>
            <a:chOff x="1524769" y="1907281"/>
            <a:chExt cx="293864" cy="343766"/>
          </a:xfrm>
          <a:scene3d>
            <a:camera prst="orthographicFront">
              <a:rot lat="0" lon="0" rev="0"/>
            </a:camera>
            <a:lightRig rig="contrasting" dir="t">
              <a:rot lat="0" lon="0" rev="1200000"/>
            </a:lightRig>
          </a:scene3d>
        </p:grpSpPr>
        <p:sp>
          <p:nvSpPr>
            <p:cNvPr id="104" name="右箭头 103"/>
            <p:cNvSpPr/>
            <p:nvPr/>
          </p:nvSpPr>
          <p:spPr>
            <a:xfrm rot="10800000">
              <a:off x="1524769" y="1907281"/>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5" name="右箭头 44"/>
            <p:cNvSpPr/>
            <p:nvPr/>
          </p:nvSpPr>
          <p:spPr>
            <a:xfrm rot="21600000">
              <a:off x="1612928" y="1976034"/>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27" name="组合 26"/>
          <p:cNvGrpSpPr/>
          <p:nvPr/>
        </p:nvGrpSpPr>
        <p:grpSpPr>
          <a:xfrm>
            <a:off x="478582" y="2654913"/>
            <a:ext cx="1386153" cy="378043"/>
            <a:chOff x="0" y="1663318"/>
            <a:chExt cx="1386153" cy="831692"/>
          </a:xfrm>
          <a:scene3d>
            <a:camera prst="orthographicFront">
              <a:rot lat="0" lon="0" rev="0"/>
            </a:camera>
            <a:lightRig rig="contrasting" dir="t">
              <a:rot lat="0" lon="0" rev="1200000"/>
            </a:lightRig>
          </a:scene3d>
        </p:grpSpPr>
        <p:sp>
          <p:nvSpPr>
            <p:cNvPr id="102" name="圆角矩形 101"/>
            <p:cNvSpPr/>
            <p:nvPr/>
          </p:nvSpPr>
          <p:spPr>
            <a:xfrm>
              <a:off x="0" y="1663318"/>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3" name="圆角矩形 46"/>
            <p:cNvSpPr/>
            <p:nvPr/>
          </p:nvSpPr>
          <p:spPr>
            <a:xfrm>
              <a:off x="24359" y="1687677"/>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dirty="0">
                  <a:solidFill>
                    <a:schemeClr val="tx1"/>
                  </a:solidFill>
                  <a:sym typeface="+mn-ea"/>
                </a:rPr>
                <a:t>Wire harness welding</a:t>
              </a:r>
            </a:p>
          </p:txBody>
        </p:sp>
      </p:grpSp>
      <p:grpSp>
        <p:nvGrpSpPr>
          <p:cNvPr id="29" name="组合 28"/>
          <p:cNvGrpSpPr/>
          <p:nvPr/>
        </p:nvGrpSpPr>
        <p:grpSpPr>
          <a:xfrm>
            <a:off x="478582" y="4005496"/>
            <a:ext cx="1386153" cy="378043"/>
            <a:chOff x="0" y="3049472"/>
            <a:chExt cx="1386153" cy="831692"/>
          </a:xfrm>
          <a:scene3d>
            <a:camera prst="orthographicFront">
              <a:rot lat="0" lon="0" rev="0"/>
            </a:camera>
            <a:lightRig rig="contrasting" dir="t">
              <a:rot lat="0" lon="0" rev="1200000"/>
            </a:lightRig>
          </a:scene3d>
        </p:grpSpPr>
        <p:sp>
          <p:nvSpPr>
            <p:cNvPr id="98" name="圆角矩形 97"/>
            <p:cNvSpPr/>
            <p:nvPr/>
          </p:nvSpPr>
          <p:spPr>
            <a:xfrm>
              <a:off x="0" y="3049472"/>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9" name="圆角矩形 50"/>
            <p:cNvSpPr/>
            <p:nvPr/>
          </p:nvSpPr>
          <p:spPr>
            <a:xfrm>
              <a:off x="24359" y="3073831"/>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1" kern="1200" dirty="0">
                  <a:solidFill>
                    <a:schemeClr val="tx1"/>
                  </a:solidFill>
                  <a:effectLst>
                    <a:outerShdw blurRad="38100" dist="19050" dir="2700000" algn="tl" rotWithShape="0">
                      <a:schemeClr val="dk1">
                        <a:alpha val="40000"/>
                      </a:schemeClr>
                    </a:outerShdw>
                  </a:effectLst>
                </a:rPr>
                <a:t>1</a:t>
              </a:r>
              <a:r>
                <a:rPr sz="1400" b="1" kern="1200" dirty="0">
                  <a:solidFill>
                    <a:schemeClr val="tx1"/>
                  </a:solidFill>
                  <a:effectLst>
                    <a:outerShdw blurRad="38100" dist="19050" dir="2700000" algn="tl" rotWithShape="0">
                      <a:schemeClr val="dk1">
                        <a:alpha val="40000"/>
                      </a:schemeClr>
                    </a:outerShdw>
                  </a:effectLst>
                </a:rPr>
                <a:t>differential pressure test</a:t>
              </a:r>
              <a:endParaRPr sz="1400" b="1" kern="1200" dirty="0"/>
            </a:p>
            <a:p>
              <a:pPr lvl="0" algn="ctr" defTabSz="622300">
                <a:lnSpc>
                  <a:spcPct val="90000"/>
                </a:lnSpc>
                <a:spcBef>
                  <a:spcPct val="0"/>
                </a:spcBef>
                <a:spcAft>
                  <a:spcPct val="35000"/>
                </a:spcAft>
              </a:pPr>
              <a:endParaRPr sz="1400" b="1" kern="1200" dirty="0"/>
            </a:p>
          </p:txBody>
        </p:sp>
      </p:grpSp>
      <p:grpSp>
        <p:nvGrpSpPr>
          <p:cNvPr id="30" name="组合 29"/>
          <p:cNvGrpSpPr/>
          <p:nvPr/>
        </p:nvGrpSpPr>
        <p:grpSpPr>
          <a:xfrm>
            <a:off x="1986717" y="4185517"/>
            <a:ext cx="293864" cy="156257"/>
            <a:chOff x="1508135" y="3293435"/>
            <a:chExt cx="293864" cy="343766"/>
          </a:xfrm>
          <a:scene3d>
            <a:camera prst="orthographicFront">
              <a:rot lat="0" lon="0" rev="0"/>
            </a:camera>
            <a:lightRig rig="contrasting" dir="t">
              <a:rot lat="0" lon="0" rev="1200000"/>
            </a:lightRig>
          </a:scene3d>
        </p:grpSpPr>
        <p:sp>
          <p:nvSpPr>
            <p:cNvPr id="96" name="右箭头 95"/>
            <p:cNvSpPr/>
            <p:nvPr/>
          </p:nvSpPr>
          <p:spPr>
            <a:xfrm>
              <a:off x="1508135" y="3293435"/>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7" name="右箭头 52"/>
            <p:cNvSpPr/>
            <p:nvPr/>
          </p:nvSpPr>
          <p:spPr>
            <a:xfrm>
              <a:off x="1508135" y="3362188"/>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31" name="组合 30"/>
          <p:cNvGrpSpPr/>
          <p:nvPr/>
        </p:nvGrpSpPr>
        <p:grpSpPr>
          <a:xfrm>
            <a:off x="2419197" y="4005496"/>
            <a:ext cx="1386153" cy="378043"/>
            <a:chOff x="1940615" y="3049472"/>
            <a:chExt cx="1386153" cy="831692"/>
          </a:xfrm>
          <a:scene3d>
            <a:camera prst="orthographicFront">
              <a:rot lat="0" lon="0" rev="0"/>
            </a:camera>
            <a:lightRig rig="contrasting" dir="t">
              <a:rot lat="0" lon="0" rev="1200000"/>
            </a:lightRig>
          </a:scene3d>
        </p:grpSpPr>
        <p:sp>
          <p:nvSpPr>
            <p:cNvPr id="94" name="圆角矩形 93"/>
            <p:cNvSpPr/>
            <p:nvPr/>
          </p:nvSpPr>
          <p:spPr>
            <a:xfrm>
              <a:off x="1940615" y="3049472"/>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5" name="圆角矩形 54"/>
            <p:cNvSpPr/>
            <p:nvPr/>
          </p:nvSpPr>
          <p:spPr>
            <a:xfrm>
              <a:off x="1964974" y="3073831"/>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Wire harness finishing</a:t>
              </a:r>
            </a:p>
          </p:txBody>
        </p:sp>
      </p:grpSp>
      <p:grpSp>
        <p:nvGrpSpPr>
          <p:cNvPr id="32" name="组合 31"/>
          <p:cNvGrpSpPr/>
          <p:nvPr/>
        </p:nvGrpSpPr>
        <p:grpSpPr>
          <a:xfrm>
            <a:off x="3927332" y="4185517"/>
            <a:ext cx="293864" cy="156257"/>
            <a:chOff x="3448750" y="3293435"/>
            <a:chExt cx="293864" cy="343766"/>
          </a:xfrm>
          <a:scene3d>
            <a:camera prst="orthographicFront">
              <a:rot lat="0" lon="0" rev="0"/>
            </a:camera>
            <a:lightRig rig="contrasting" dir="t">
              <a:rot lat="0" lon="0" rev="1200000"/>
            </a:lightRig>
          </a:scene3d>
        </p:grpSpPr>
        <p:sp>
          <p:nvSpPr>
            <p:cNvPr id="92" name="右箭头 91"/>
            <p:cNvSpPr/>
            <p:nvPr/>
          </p:nvSpPr>
          <p:spPr>
            <a:xfrm>
              <a:off x="3448750" y="3293435"/>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3" name="右箭头 56"/>
            <p:cNvSpPr/>
            <p:nvPr/>
          </p:nvSpPr>
          <p:spPr>
            <a:xfrm>
              <a:off x="3448750" y="3362188"/>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33" name="组合 32"/>
          <p:cNvGrpSpPr/>
          <p:nvPr/>
        </p:nvGrpSpPr>
        <p:grpSpPr>
          <a:xfrm>
            <a:off x="4359812" y="4005496"/>
            <a:ext cx="1386153" cy="378043"/>
            <a:chOff x="3881230" y="3049472"/>
            <a:chExt cx="1386153" cy="831692"/>
          </a:xfrm>
          <a:scene3d>
            <a:camera prst="orthographicFront">
              <a:rot lat="0" lon="0" rev="0"/>
            </a:camera>
            <a:lightRig rig="contrasting" dir="t">
              <a:rot lat="0" lon="0" rev="1200000"/>
            </a:lightRig>
          </a:scene3d>
        </p:grpSpPr>
        <p:sp>
          <p:nvSpPr>
            <p:cNvPr id="90" name="圆角矩形 89"/>
            <p:cNvSpPr/>
            <p:nvPr/>
          </p:nvSpPr>
          <p:spPr>
            <a:xfrm>
              <a:off x="3881230" y="3049472"/>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1" name="圆角矩形 58"/>
            <p:cNvSpPr/>
            <p:nvPr/>
          </p:nvSpPr>
          <p:spPr>
            <a:xfrm>
              <a:off x="3905589" y="3073831"/>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welding spot gluing</a:t>
              </a:r>
            </a:p>
          </p:txBody>
        </p:sp>
      </p:grpSp>
      <p:grpSp>
        <p:nvGrpSpPr>
          <p:cNvPr id="34" name="组合 33"/>
          <p:cNvGrpSpPr/>
          <p:nvPr/>
        </p:nvGrpSpPr>
        <p:grpSpPr>
          <a:xfrm>
            <a:off x="5867948" y="4185517"/>
            <a:ext cx="293864" cy="156257"/>
            <a:chOff x="5389366" y="3293435"/>
            <a:chExt cx="293864" cy="343766"/>
          </a:xfrm>
          <a:scene3d>
            <a:camera prst="orthographicFront">
              <a:rot lat="0" lon="0" rev="0"/>
            </a:camera>
            <a:lightRig rig="contrasting" dir="t">
              <a:rot lat="0" lon="0" rev="1200000"/>
            </a:lightRig>
          </a:scene3d>
        </p:grpSpPr>
        <p:sp>
          <p:nvSpPr>
            <p:cNvPr id="88" name="右箭头 87"/>
            <p:cNvSpPr/>
            <p:nvPr/>
          </p:nvSpPr>
          <p:spPr>
            <a:xfrm>
              <a:off x="5389366" y="3293435"/>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9" name="右箭头 60"/>
            <p:cNvSpPr/>
            <p:nvPr/>
          </p:nvSpPr>
          <p:spPr>
            <a:xfrm>
              <a:off x="5389366" y="3362188"/>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35" name="组合 34"/>
          <p:cNvGrpSpPr/>
          <p:nvPr/>
        </p:nvGrpSpPr>
        <p:grpSpPr>
          <a:xfrm>
            <a:off x="6300428" y="4005496"/>
            <a:ext cx="1386153" cy="378043"/>
            <a:chOff x="5821846" y="3049472"/>
            <a:chExt cx="1386153" cy="831692"/>
          </a:xfrm>
          <a:scene3d>
            <a:camera prst="orthographicFront">
              <a:rot lat="0" lon="0" rev="0"/>
            </a:camera>
            <a:lightRig rig="contrasting" dir="t">
              <a:rot lat="0" lon="0" rev="1200000"/>
            </a:lightRig>
          </a:scene3d>
        </p:grpSpPr>
        <p:sp>
          <p:nvSpPr>
            <p:cNvPr id="86" name="圆角矩形 85"/>
            <p:cNvSpPr/>
            <p:nvPr/>
          </p:nvSpPr>
          <p:spPr>
            <a:xfrm>
              <a:off x="5821846" y="3049472"/>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7" name="圆角矩形 62"/>
            <p:cNvSpPr/>
            <p:nvPr/>
          </p:nvSpPr>
          <p:spPr>
            <a:xfrm>
              <a:off x="5846205" y="3073831"/>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t> </a:t>
              </a:r>
              <a:r>
                <a:rPr lang="zh-CN" altLang="en-US" sz="1400" b="1" kern="1200" dirty="0">
                  <a:solidFill>
                    <a:schemeClr val="tx1"/>
                  </a:solidFill>
                  <a:effectLst>
                    <a:outerShdw blurRad="38100" dist="19050" dir="2700000" algn="tl" rotWithShape="0">
                      <a:schemeClr val="dk1">
                        <a:alpha val="40000"/>
                      </a:schemeClr>
                    </a:outerShdw>
                  </a:effectLst>
                </a:rPr>
                <a:t>volume test</a:t>
              </a:r>
            </a:p>
          </p:txBody>
        </p:sp>
      </p:grpSp>
      <p:grpSp>
        <p:nvGrpSpPr>
          <p:cNvPr id="37" name="组合 36"/>
          <p:cNvGrpSpPr/>
          <p:nvPr/>
        </p:nvGrpSpPr>
        <p:grpSpPr>
          <a:xfrm>
            <a:off x="7808563" y="4185517"/>
            <a:ext cx="293864" cy="156257"/>
            <a:chOff x="7329981" y="3293435"/>
            <a:chExt cx="293864" cy="343766"/>
          </a:xfrm>
          <a:scene3d>
            <a:camera prst="orthographicFront">
              <a:rot lat="0" lon="0" rev="0"/>
            </a:camera>
            <a:lightRig rig="contrasting" dir="t">
              <a:rot lat="0" lon="0" rev="1200000"/>
            </a:lightRig>
          </a:scene3d>
        </p:grpSpPr>
        <p:sp>
          <p:nvSpPr>
            <p:cNvPr id="84" name="右箭头 83"/>
            <p:cNvSpPr/>
            <p:nvPr/>
          </p:nvSpPr>
          <p:spPr>
            <a:xfrm>
              <a:off x="7329981" y="3293435"/>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5" name="右箭头 64"/>
            <p:cNvSpPr/>
            <p:nvPr/>
          </p:nvSpPr>
          <p:spPr>
            <a:xfrm>
              <a:off x="7329981" y="3362188"/>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39" name="组合 38"/>
          <p:cNvGrpSpPr/>
          <p:nvPr/>
        </p:nvGrpSpPr>
        <p:grpSpPr>
          <a:xfrm>
            <a:off x="8241043" y="4005496"/>
            <a:ext cx="1386153" cy="378043"/>
            <a:chOff x="7762461" y="3049472"/>
            <a:chExt cx="1386153" cy="831692"/>
          </a:xfrm>
          <a:scene3d>
            <a:camera prst="orthographicFront">
              <a:rot lat="0" lon="0" rev="0"/>
            </a:camera>
            <a:lightRig rig="contrasting" dir="t">
              <a:rot lat="0" lon="0" rev="1200000"/>
            </a:lightRig>
          </a:scene3d>
        </p:grpSpPr>
        <p:sp>
          <p:nvSpPr>
            <p:cNvPr id="82" name="圆角矩形 81"/>
            <p:cNvSpPr/>
            <p:nvPr/>
          </p:nvSpPr>
          <p:spPr>
            <a:xfrm>
              <a:off x="7762461" y="3049472"/>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3" name="圆角矩形 66"/>
            <p:cNvSpPr/>
            <p:nvPr/>
          </p:nvSpPr>
          <p:spPr>
            <a:xfrm>
              <a:off x="7786820" y="3073831"/>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Finished product testing</a:t>
              </a:r>
            </a:p>
          </p:txBody>
        </p:sp>
      </p:grpSp>
      <p:grpSp>
        <p:nvGrpSpPr>
          <p:cNvPr id="40" name="组合 39"/>
          <p:cNvGrpSpPr/>
          <p:nvPr/>
        </p:nvGrpSpPr>
        <p:grpSpPr>
          <a:xfrm>
            <a:off x="9749179" y="4185517"/>
            <a:ext cx="293864" cy="156257"/>
            <a:chOff x="9270597" y="3293435"/>
            <a:chExt cx="293864" cy="343766"/>
          </a:xfrm>
          <a:scene3d>
            <a:camera prst="orthographicFront">
              <a:rot lat="0" lon="0" rev="0"/>
            </a:camera>
            <a:lightRig rig="contrasting" dir="t">
              <a:rot lat="0" lon="0" rev="1200000"/>
            </a:lightRig>
          </a:scene3d>
        </p:grpSpPr>
        <p:sp>
          <p:nvSpPr>
            <p:cNvPr id="80" name="右箭头 79"/>
            <p:cNvSpPr/>
            <p:nvPr/>
          </p:nvSpPr>
          <p:spPr>
            <a:xfrm>
              <a:off x="9270597" y="3293435"/>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1" name="右箭头 68"/>
            <p:cNvSpPr/>
            <p:nvPr/>
          </p:nvSpPr>
          <p:spPr>
            <a:xfrm>
              <a:off x="9270597" y="3362188"/>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41" name="组合 40"/>
          <p:cNvGrpSpPr/>
          <p:nvPr/>
        </p:nvGrpSpPr>
        <p:grpSpPr>
          <a:xfrm>
            <a:off x="10181659" y="4005496"/>
            <a:ext cx="1386153" cy="378043"/>
            <a:chOff x="9703077" y="3049472"/>
            <a:chExt cx="1386153" cy="831692"/>
          </a:xfrm>
          <a:scene3d>
            <a:camera prst="orthographicFront">
              <a:rot lat="0" lon="0" rev="0"/>
            </a:camera>
            <a:lightRig rig="contrasting" dir="t">
              <a:rot lat="0" lon="0" rev="1200000"/>
            </a:lightRig>
          </a:scene3d>
        </p:grpSpPr>
        <p:sp>
          <p:nvSpPr>
            <p:cNvPr id="78" name="圆角矩形 77"/>
            <p:cNvSpPr/>
            <p:nvPr/>
          </p:nvSpPr>
          <p:spPr>
            <a:xfrm>
              <a:off x="9703077" y="3049472"/>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9" name="圆角矩形 70"/>
            <p:cNvSpPr/>
            <p:nvPr/>
          </p:nvSpPr>
          <p:spPr>
            <a:xfrm>
              <a:off x="9727436" y="3073831"/>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effectLst>
                    <a:outerShdw blurRad="38100" dist="19050" dir="2700000" algn="tl" rotWithShape="0">
                      <a:schemeClr val="dk1">
                        <a:alpha val="40000"/>
                      </a:schemeClr>
                    </a:outerShdw>
                  </a:effectLst>
                </a:rPr>
                <a:t>Top cover glue</a:t>
              </a:r>
            </a:p>
          </p:txBody>
        </p:sp>
      </p:grpSp>
      <p:grpSp>
        <p:nvGrpSpPr>
          <p:cNvPr id="42" name="组合 41"/>
          <p:cNvGrpSpPr/>
          <p:nvPr/>
        </p:nvGrpSpPr>
        <p:grpSpPr>
          <a:xfrm>
            <a:off x="10703718" y="5229200"/>
            <a:ext cx="343766" cy="133575"/>
            <a:chOff x="10224270" y="4003146"/>
            <a:chExt cx="343766" cy="293864"/>
          </a:xfrm>
          <a:scene3d>
            <a:camera prst="orthographicFront">
              <a:rot lat="0" lon="0" rev="0"/>
            </a:camera>
            <a:lightRig rig="contrasting" dir="t">
              <a:rot lat="0" lon="0" rev="1200000"/>
            </a:lightRig>
          </a:scene3d>
        </p:grpSpPr>
        <p:sp>
          <p:nvSpPr>
            <p:cNvPr id="76" name="右箭头 75"/>
            <p:cNvSpPr/>
            <p:nvPr/>
          </p:nvSpPr>
          <p:spPr>
            <a:xfrm rot="5400000">
              <a:off x="10249221" y="3978195"/>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7" name="右箭头 72"/>
            <p:cNvSpPr/>
            <p:nvPr/>
          </p:nvSpPr>
          <p:spPr>
            <a:xfrm>
              <a:off x="10293024" y="4003146"/>
              <a:ext cx="206260" cy="205705"/>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43" name="组合 42"/>
          <p:cNvGrpSpPr/>
          <p:nvPr/>
        </p:nvGrpSpPr>
        <p:grpSpPr>
          <a:xfrm>
            <a:off x="10191184" y="5391650"/>
            <a:ext cx="1386153" cy="378043"/>
            <a:chOff x="9703077" y="4435626"/>
            <a:chExt cx="1386153" cy="831692"/>
          </a:xfrm>
          <a:scene3d>
            <a:camera prst="orthographicFront">
              <a:rot lat="0" lon="0" rev="0"/>
            </a:camera>
            <a:lightRig rig="contrasting" dir="t">
              <a:rot lat="0" lon="0" rev="1200000"/>
            </a:lightRig>
          </a:scene3d>
        </p:grpSpPr>
        <p:sp>
          <p:nvSpPr>
            <p:cNvPr id="74" name="圆角矩形 73"/>
            <p:cNvSpPr/>
            <p:nvPr/>
          </p:nvSpPr>
          <p:spPr>
            <a:xfrm>
              <a:off x="9703077" y="4435626"/>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5" name="圆角矩形 74"/>
            <p:cNvSpPr/>
            <p:nvPr/>
          </p:nvSpPr>
          <p:spPr>
            <a:xfrm>
              <a:off x="9727436" y="4459985"/>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sz="1400" b="1" kern="1200" dirty="0">
                  <a:solidFill>
                    <a:schemeClr val="tx1"/>
                  </a:solidFill>
                </a:rPr>
                <a:t>upper cover ultrasound</a:t>
              </a:r>
            </a:p>
          </p:txBody>
        </p:sp>
      </p:grpSp>
      <p:grpSp>
        <p:nvGrpSpPr>
          <p:cNvPr id="44" name="组合 43"/>
          <p:cNvGrpSpPr/>
          <p:nvPr/>
        </p:nvGrpSpPr>
        <p:grpSpPr>
          <a:xfrm>
            <a:off x="9765812" y="5553669"/>
            <a:ext cx="293864" cy="156257"/>
            <a:chOff x="9287230" y="4679589"/>
            <a:chExt cx="293864" cy="343766"/>
          </a:xfrm>
          <a:scene3d>
            <a:camera prst="orthographicFront">
              <a:rot lat="0" lon="0" rev="0"/>
            </a:camera>
            <a:lightRig rig="contrasting" dir="t">
              <a:rot lat="0" lon="0" rev="1200000"/>
            </a:lightRig>
          </a:scene3d>
        </p:grpSpPr>
        <p:sp>
          <p:nvSpPr>
            <p:cNvPr id="72" name="右箭头 71"/>
            <p:cNvSpPr/>
            <p:nvPr/>
          </p:nvSpPr>
          <p:spPr>
            <a:xfrm rot="10800000">
              <a:off x="9287230" y="4679589"/>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3" name="右箭头 76"/>
            <p:cNvSpPr/>
            <p:nvPr/>
          </p:nvSpPr>
          <p:spPr>
            <a:xfrm rot="21600000">
              <a:off x="9375389" y="4748342"/>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45" name="组合 44"/>
          <p:cNvGrpSpPr/>
          <p:nvPr/>
        </p:nvGrpSpPr>
        <p:grpSpPr>
          <a:xfrm>
            <a:off x="8241043" y="5391650"/>
            <a:ext cx="1386153" cy="378043"/>
            <a:chOff x="7762461" y="4435626"/>
            <a:chExt cx="1386153" cy="831692"/>
          </a:xfrm>
          <a:scene3d>
            <a:camera prst="orthographicFront">
              <a:rot lat="0" lon="0" rev="0"/>
            </a:camera>
            <a:lightRig rig="contrasting" dir="t">
              <a:rot lat="0" lon="0" rev="1200000"/>
            </a:lightRig>
          </a:scene3d>
        </p:grpSpPr>
        <p:sp>
          <p:nvSpPr>
            <p:cNvPr id="70" name="圆角矩形 69"/>
            <p:cNvSpPr/>
            <p:nvPr/>
          </p:nvSpPr>
          <p:spPr>
            <a:xfrm>
              <a:off x="7762461" y="4435626"/>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1" name="圆角矩形 78"/>
            <p:cNvSpPr/>
            <p:nvPr/>
          </p:nvSpPr>
          <p:spPr>
            <a:xfrm>
              <a:off x="7786820" y="4459985"/>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rPr>
                <a:t>Air tightness detection</a:t>
              </a:r>
            </a:p>
          </p:txBody>
        </p:sp>
      </p:grpSp>
      <p:grpSp>
        <p:nvGrpSpPr>
          <p:cNvPr id="46" name="组合 45"/>
          <p:cNvGrpSpPr/>
          <p:nvPr/>
        </p:nvGrpSpPr>
        <p:grpSpPr>
          <a:xfrm>
            <a:off x="7825197" y="5553669"/>
            <a:ext cx="293864" cy="156257"/>
            <a:chOff x="7346615" y="4679589"/>
            <a:chExt cx="293864" cy="343766"/>
          </a:xfrm>
          <a:scene3d>
            <a:camera prst="orthographicFront">
              <a:rot lat="0" lon="0" rev="0"/>
            </a:camera>
            <a:lightRig rig="contrasting" dir="t">
              <a:rot lat="0" lon="0" rev="1200000"/>
            </a:lightRig>
          </a:scene3d>
        </p:grpSpPr>
        <p:sp>
          <p:nvSpPr>
            <p:cNvPr id="68" name="右箭头 67"/>
            <p:cNvSpPr/>
            <p:nvPr/>
          </p:nvSpPr>
          <p:spPr>
            <a:xfrm rot="10800000">
              <a:off x="7346615" y="4679589"/>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9" name="右箭头 80"/>
            <p:cNvSpPr/>
            <p:nvPr/>
          </p:nvSpPr>
          <p:spPr>
            <a:xfrm rot="21600000">
              <a:off x="7434774" y="4748342"/>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47" name="组合 46"/>
          <p:cNvGrpSpPr/>
          <p:nvPr/>
        </p:nvGrpSpPr>
        <p:grpSpPr>
          <a:xfrm>
            <a:off x="6300428" y="5391650"/>
            <a:ext cx="1386153" cy="378043"/>
            <a:chOff x="5821846" y="4435626"/>
            <a:chExt cx="1386153" cy="831692"/>
          </a:xfrm>
          <a:scene3d>
            <a:camera prst="orthographicFront">
              <a:rot lat="0" lon="0" rev="0"/>
            </a:camera>
            <a:lightRig rig="contrasting" dir="t">
              <a:rot lat="0" lon="0" rev="1200000"/>
            </a:lightRig>
          </a:scene3d>
        </p:grpSpPr>
        <p:sp>
          <p:nvSpPr>
            <p:cNvPr id="66" name="圆角矩形 65"/>
            <p:cNvSpPr/>
            <p:nvPr/>
          </p:nvSpPr>
          <p:spPr>
            <a:xfrm>
              <a:off x="5821846" y="4435626"/>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7" name="圆角矩形 82"/>
            <p:cNvSpPr/>
            <p:nvPr/>
          </p:nvSpPr>
          <p:spPr>
            <a:xfrm>
              <a:off x="5846205" y="4459985"/>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rPr>
                <a:t>Appearance check, label</a:t>
              </a:r>
            </a:p>
          </p:txBody>
        </p:sp>
      </p:grpSp>
      <p:grpSp>
        <p:nvGrpSpPr>
          <p:cNvPr id="48" name="组合 47"/>
          <p:cNvGrpSpPr/>
          <p:nvPr/>
        </p:nvGrpSpPr>
        <p:grpSpPr>
          <a:xfrm>
            <a:off x="5884582" y="5553669"/>
            <a:ext cx="293864" cy="156257"/>
            <a:chOff x="5406000" y="4679589"/>
            <a:chExt cx="293864" cy="343766"/>
          </a:xfrm>
          <a:scene3d>
            <a:camera prst="orthographicFront">
              <a:rot lat="0" lon="0" rev="0"/>
            </a:camera>
            <a:lightRig rig="contrasting" dir="t">
              <a:rot lat="0" lon="0" rev="1200000"/>
            </a:lightRig>
          </a:scene3d>
        </p:grpSpPr>
        <p:sp>
          <p:nvSpPr>
            <p:cNvPr id="64" name="右箭头 63"/>
            <p:cNvSpPr/>
            <p:nvPr/>
          </p:nvSpPr>
          <p:spPr>
            <a:xfrm rot="10800000">
              <a:off x="5406000" y="4679589"/>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5" name="右箭头 84"/>
            <p:cNvSpPr/>
            <p:nvPr/>
          </p:nvSpPr>
          <p:spPr>
            <a:xfrm rot="21600000">
              <a:off x="5494159" y="4748342"/>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p:txBody>
        </p:sp>
      </p:grpSp>
      <p:grpSp>
        <p:nvGrpSpPr>
          <p:cNvPr id="49" name="组合 48"/>
          <p:cNvGrpSpPr/>
          <p:nvPr/>
        </p:nvGrpSpPr>
        <p:grpSpPr>
          <a:xfrm>
            <a:off x="4359812" y="5391650"/>
            <a:ext cx="1386153" cy="378043"/>
            <a:chOff x="3881230" y="4435626"/>
            <a:chExt cx="1386153" cy="831692"/>
          </a:xfrm>
          <a:scene3d>
            <a:camera prst="orthographicFront">
              <a:rot lat="0" lon="0" rev="0"/>
            </a:camera>
            <a:lightRig rig="contrasting" dir="t">
              <a:rot lat="0" lon="0" rev="1200000"/>
            </a:lightRig>
          </a:scene3d>
        </p:grpSpPr>
        <p:sp>
          <p:nvSpPr>
            <p:cNvPr id="62" name="圆角矩形 61"/>
            <p:cNvSpPr/>
            <p:nvPr/>
          </p:nvSpPr>
          <p:spPr>
            <a:xfrm>
              <a:off x="3881230" y="4435626"/>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3" name="圆角矩形 86"/>
            <p:cNvSpPr/>
            <p:nvPr/>
          </p:nvSpPr>
          <p:spPr>
            <a:xfrm>
              <a:off x="3905589" y="4459985"/>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rPr>
                <a:t>Laser Code</a:t>
              </a:r>
            </a:p>
          </p:txBody>
        </p:sp>
      </p:grpSp>
      <p:grpSp>
        <p:nvGrpSpPr>
          <p:cNvPr id="50" name="组合 49"/>
          <p:cNvGrpSpPr/>
          <p:nvPr/>
        </p:nvGrpSpPr>
        <p:grpSpPr>
          <a:xfrm>
            <a:off x="3943966" y="5553669"/>
            <a:ext cx="293864" cy="156257"/>
            <a:chOff x="3465384" y="4679589"/>
            <a:chExt cx="293864" cy="343766"/>
          </a:xfrm>
          <a:scene3d>
            <a:camera prst="orthographicFront">
              <a:rot lat="0" lon="0" rev="0"/>
            </a:camera>
            <a:lightRig rig="contrasting" dir="t">
              <a:rot lat="0" lon="0" rev="1200000"/>
            </a:lightRig>
          </a:scene3d>
        </p:grpSpPr>
        <p:sp>
          <p:nvSpPr>
            <p:cNvPr id="60" name="右箭头 59"/>
            <p:cNvSpPr/>
            <p:nvPr/>
          </p:nvSpPr>
          <p:spPr>
            <a:xfrm rot="10800000">
              <a:off x="3465384" y="4679589"/>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1" name="右箭头 88"/>
            <p:cNvSpPr/>
            <p:nvPr/>
          </p:nvSpPr>
          <p:spPr>
            <a:xfrm rot="21600000">
              <a:off x="3553543" y="4748342"/>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51" name="组合 50"/>
          <p:cNvGrpSpPr/>
          <p:nvPr/>
        </p:nvGrpSpPr>
        <p:grpSpPr>
          <a:xfrm>
            <a:off x="2419197" y="5391650"/>
            <a:ext cx="1386153" cy="378043"/>
            <a:chOff x="1940615" y="4435626"/>
            <a:chExt cx="1386153" cy="831692"/>
          </a:xfrm>
          <a:scene3d>
            <a:camera prst="orthographicFront">
              <a:rot lat="0" lon="0" rev="0"/>
            </a:camera>
            <a:lightRig rig="contrasting" dir="t">
              <a:rot lat="0" lon="0" rev="1200000"/>
            </a:lightRig>
          </a:scene3d>
        </p:grpSpPr>
        <p:sp>
          <p:nvSpPr>
            <p:cNvPr id="58" name="圆角矩形 57"/>
            <p:cNvSpPr/>
            <p:nvPr/>
          </p:nvSpPr>
          <p:spPr>
            <a:xfrm>
              <a:off x="1940615" y="4435626"/>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9" name="圆角矩形 90"/>
            <p:cNvSpPr/>
            <p:nvPr/>
          </p:nvSpPr>
          <p:spPr>
            <a:xfrm>
              <a:off x="1964974" y="4459985"/>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a:solidFill>
                    <a:schemeClr val="tx1"/>
                  </a:solidFill>
                </a:rPr>
                <a:t>Finished product in box</a:t>
              </a:r>
            </a:p>
          </p:txBody>
        </p:sp>
      </p:grpSp>
      <p:grpSp>
        <p:nvGrpSpPr>
          <p:cNvPr id="52" name="组合 51"/>
          <p:cNvGrpSpPr/>
          <p:nvPr/>
        </p:nvGrpSpPr>
        <p:grpSpPr>
          <a:xfrm>
            <a:off x="2003351" y="5553669"/>
            <a:ext cx="293864" cy="156257"/>
            <a:chOff x="1524769" y="4679589"/>
            <a:chExt cx="293864" cy="343766"/>
          </a:xfrm>
          <a:scene3d>
            <a:camera prst="orthographicFront">
              <a:rot lat="0" lon="0" rev="0"/>
            </a:camera>
            <a:lightRig rig="contrasting" dir="t">
              <a:rot lat="0" lon="0" rev="1200000"/>
            </a:lightRig>
          </a:scene3d>
        </p:grpSpPr>
        <p:sp>
          <p:nvSpPr>
            <p:cNvPr id="56" name="右箭头 55"/>
            <p:cNvSpPr/>
            <p:nvPr/>
          </p:nvSpPr>
          <p:spPr>
            <a:xfrm rot="10800000">
              <a:off x="1524769" y="4679589"/>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7" name="右箭头 92"/>
            <p:cNvSpPr/>
            <p:nvPr/>
          </p:nvSpPr>
          <p:spPr>
            <a:xfrm rot="21600000">
              <a:off x="1612928" y="4748342"/>
              <a:ext cx="205705" cy="206260"/>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grpSp>
        <p:nvGrpSpPr>
          <p:cNvPr id="53" name="组合 52"/>
          <p:cNvGrpSpPr/>
          <p:nvPr/>
        </p:nvGrpSpPr>
        <p:grpSpPr>
          <a:xfrm>
            <a:off x="478582" y="5391650"/>
            <a:ext cx="1386153" cy="378043"/>
            <a:chOff x="0" y="4435626"/>
            <a:chExt cx="1386153" cy="831692"/>
          </a:xfrm>
          <a:scene3d>
            <a:camera prst="orthographicFront">
              <a:rot lat="0" lon="0" rev="0"/>
            </a:camera>
            <a:lightRig rig="contrasting" dir="t">
              <a:rot lat="0" lon="0" rev="1200000"/>
            </a:lightRig>
          </a:scene3d>
        </p:grpSpPr>
        <p:sp>
          <p:nvSpPr>
            <p:cNvPr id="54" name="圆角矩形 53"/>
            <p:cNvSpPr/>
            <p:nvPr/>
          </p:nvSpPr>
          <p:spPr>
            <a:xfrm>
              <a:off x="0" y="4435626"/>
              <a:ext cx="1386153" cy="831692"/>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5" name="圆角矩形 94"/>
            <p:cNvSpPr/>
            <p:nvPr/>
          </p:nvSpPr>
          <p:spPr>
            <a:xfrm>
              <a:off x="24359" y="4459985"/>
              <a:ext cx="1337435" cy="782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1" kern="1200" dirty="0">
                  <a:solidFill>
                    <a:schemeClr val="tx1"/>
                  </a:solidFill>
                </a:rPr>
                <a:t>pack</a:t>
              </a:r>
            </a:p>
          </p:txBody>
        </p:sp>
      </p:grpSp>
      <p:pic>
        <p:nvPicPr>
          <p:cNvPr id="146" name="Picture 28"/>
          <p:cNvPicPr>
            <a:picLocks noChangeAspect="1" noChangeArrowheads="1"/>
          </p:cNvPicPr>
          <p:nvPr/>
        </p:nvPicPr>
        <p:blipFill>
          <a:blip r:embed="rId5" cstate="print"/>
          <a:srcRect l="14690" r="16759"/>
          <a:stretch>
            <a:fillRect/>
          </a:stretch>
        </p:blipFill>
        <p:spPr bwMode="auto">
          <a:xfrm>
            <a:off x="2422798" y="1916832"/>
            <a:ext cx="1296144" cy="648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7" name="Picture 28"/>
          <p:cNvPicPr>
            <a:picLocks noChangeAspect="1" noChangeArrowheads="1"/>
          </p:cNvPicPr>
          <p:nvPr/>
        </p:nvPicPr>
        <p:blipFill>
          <a:blip r:embed="rId6" cstate="print"/>
          <a:srcRect l="8653" t="27513" r="16344" b="41930"/>
          <a:stretch>
            <a:fillRect/>
          </a:stretch>
        </p:blipFill>
        <p:spPr bwMode="auto">
          <a:xfrm>
            <a:off x="478582" y="1937787"/>
            <a:ext cx="1440160" cy="648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8" name="Picture 28"/>
          <p:cNvPicPr>
            <a:picLocks noChangeAspect="1" noChangeArrowheads="1"/>
          </p:cNvPicPr>
          <p:nvPr/>
        </p:nvPicPr>
        <p:blipFill>
          <a:blip r:embed="rId7" cstate="print"/>
          <a:stretch>
            <a:fillRect/>
          </a:stretch>
        </p:blipFill>
        <p:spPr bwMode="auto">
          <a:xfrm>
            <a:off x="4367014" y="1844824"/>
            <a:ext cx="1318404" cy="648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9" name="Picture 28"/>
          <p:cNvPicPr>
            <a:picLocks noChangeAspect="1" noChangeArrowheads="1"/>
          </p:cNvPicPr>
          <p:nvPr/>
        </p:nvPicPr>
        <p:blipFill>
          <a:blip r:embed="rId8" cstate="print"/>
          <a:srcRect r="28708"/>
          <a:stretch>
            <a:fillRect/>
          </a:stretch>
        </p:blipFill>
        <p:spPr bwMode="auto">
          <a:xfrm>
            <a:off x="6311230" y="1844824"/>
            <a:ext cx="1368152"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0" name="Picture 28"/>
          <p:cNvPicPr>
            <a:picLocks noChangeAspect="1" noChangeArrowheads="1"/>
          </p:cNvPicPr>
          <p:nvPr/>
        </p:nvPicPr>
        <p:blipFill>
          <a:blip r:embed="rId9" cstate="print"/>
          <a:srcRect l="16876" r="17496" b="29997"/>
          <a:stretch>
            <a:fillRect/>
          </a:stretch>
        </p:blipFill>
        <p:spPr bwMode="auto">
          <a:xfrm>
            <a:off x="8183438" y="1844823"/>
            <a:ext cx="1440160" cy="72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2" name="Picture 28"/>
          <p:cNvPicPr>
            <a:picLocks noChangeAspect="1" noChangeArrowheads="1"/>
          </p:cNvPicPr>
          <p:nvPr/>
        </p:nvPicPr>
        <p:blipFill>
          <a:blip r:embed="rId10" cstate="print"/>
          <a:stretch>
            <a:fillRect/>
          </a:stretch>
        </p:blipFill>
        <p:spPr bwMode="auto">
          <a:xfrm>
            <a:off x="10199662" y="3140968"/>
            <a:ext cx="1440160" cy="756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3" name="Picture 28"/>
          <p:cNvPicPr>
            <a:picLocks noChangeAspect="1" noChangeArrowheads="1"/>
          </p:cNvPicPr>
          <p:nvPr/>
        </p:nvPicPr>
        <p:blipFill>
          <a:blip r:embed="rId11" cstate="print"/>
          <a:srcRect l="7895" t="26317" r="7233" b="34208"/>
          <a:stretch>
            <a:fillRect/>
          </a:stretch>
        </p:blipFill>
        <p:spPr bwMode="auto">
          <a:xfrm>
            <a:off x="8183438" y="3140968"/>
            <a:ext cx="1512168"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4" name="Picture 28"/>
          <p:cNvPicPr>
            <a:picLocks noChangeAspect="1" noChangeArrowheads="1"/>
          </p:cNvPicPr>
          <p:nvPr/>
        </p:nvPicPr>
        <p:blipFill>
          <a:blip r:embed="rId12" cstate="print"/>
          <a:srcRect t="51039" r="24702" b="23319"/>
          <a:stretch>
            <a:fillRect/>
          </a:stretch>
        </p:blipFill>
        <p:spPr bwMode="auto">
          <a:xfrm>
            <a:off x="6311230" y="3140968"/>
            <a:ext cx="1368152"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5" name="Picture 28"/>
          <p:cNvPicPr>
            <a:picLocks noChangeAspect="1" noChangeArrowheads="1"/>
          </p:cNvPicPr>
          <p:nvPr/>
        </p:nvPicPr>
        <p:blipFill>
          <a:blip r:embed="rId13" cstate="print"/>
          <a:srcRect l="10526" b="18182"/>
          <a:stretch>
            <a:fillRect/>
          </a:stretch>
        </p:blipFill>
        <p:spPr bwMode="auto">
          <a:xfrm>
            <a:off x="4367014" y="3140968"/>
            <a:ext cx="1296144"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6" name="Picture 28"/>
          <p:cNvPicPr>
            <a:picLocks noChangeAspect="1" noChangeArrowheads="1"/>
          </p:cNvPicPr>
          <p:nvPr/>
        </p:nvPicPr>
        <p:blipFill>
          <a:blip r:embed="rId14" cstate="print"/>
          <a:srcRect l="43833" r="22832" b="13163"/>
          <a:stretch>
            <a:fillRect/>
          </a:stretch>
        </p:blipFill>
        <p:spPr bwMode="auto">
          <a:xfrm rot="16200000">
            <a:off x="2746834" y="2816932"/>
            <a:ext cx="720080" cy="1368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 name="Picture 28"/>
          <p:cNvPicPr>
            <a:picLocks noChangeAspect="1" noChangeArrowheads="1"/>
          </p:cNvPicPr>
          <p:nvPr/>
        </p:nvPicPr>
        <p:blipFill>
          <a:blip r:embed="rId15" cstate="print"/>
          <a:srcRect t="13118" b="31786"/>
          <a:stretch>
            <a:fillRect/>
          </a:stretch>
        </p:blipFill>
        <p:spPr bwMode="auto">
          <a:xfrm>
            <a:off x="478583" y="3140968"/>
            <a:ext cx="1440159"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8" name="组合 27"/>
          <p:cNvGrpSpPr/>
          <p:nvPr/>
        </p:nvGrpSpPr>
        <p:grpSpPr>
          <a:xfrm>
            <a:off x="910630" y="3861048"/>
            <a:ext cx="343766" cy="133575"/>
            <a:chOff x="521193" y="2616992"/>
            <a:chExt cx="343766" cy="293864"/>
          </a:xfrm>
          <a:scene3d>
            <a:camera prst="orthographicFront">
              <a:rot lat="0" lon="0" rev="0"/>
            </a:camera>
            <a:lightRig rig="contrasting" dir="t">
              <a:rot lat="0" lon="0" rev="1200000"/>
            </a:lightRig>
          </a:scene3d>
        </p:grpSpPr>
        <p:sp>
          <p:nvSpPr>
            <p:cNvPr id="100" name="右箭头 99"/>
            <p:cNvSpPr/>
            <p:nvPr/>
          </p:nvSpPr>
          <p:spPr>
            <a:xfrm rot="5400000">
              <a:off x="546144" y="2592041"/>
              <a:ext cx="293864" cy="343766"/>
            </a:xfrm>
            <a:prstGeom prst="rightArrow">
              <a:avLst>
                <a:gd name="adj1" fmla="val 60000"/>
                <a:gd name="adj2" fmla="val 50000"/>
              </a:avLst>
            </a:prstGeom>
            <a:sp3d z="-182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1" name="右箭头 48"/>
            <p:cNvSpPr/>
            <p:nvPr/>
          </p:nvSpPr>
          <p:spPr>
            <a:xfrm>
              <a:off x="589947" y="2616992"/>
              <a:ext cx="206260" cy="205705"/>
            </a:xfrm>
            <a:prstGeom prst="rect">
              <a:avLst/>
            </a:prstGeom>
            <a:sp3d z="-182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b="1" kern="1200"/>
            </a:p>
          </p:txBody>
        </p:sp>
      </p:grpSp>
      <p:pic>
        <p:nvPicPr>
          <p:cNvPr id="158" name="Picture 28"/>
          <p:cNvPicPr>
            <a:picLocks noChangeAspect="1" noChangeArrowheads="1"/>
          </p:cNvPicPr>
          <p:nvPr/>
        </p:nvPicPr>
        <p:blipFill>
          <a:blip r:embed="rId16" cstate="print"/>
          <a:srcRect l="13154" r="15790" b="13154"/>
          <a:stretch>
            <a:fillRect/>
          </a:stretch>
        </p:blipFill>
        <p:spPr bwMode="auto">
          <a:xfrm rot="16200000">
            <a:off x="823074" y="4164627"/>
            <a:ext cx="751175"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9" name="Picture 28"/>
          <p:cNvPicPr>
            <a:picLocks noChangeAspect="1" noChangeArrowheads="1"/>
          </p:cNvPicPr>
          <p:nvPr/>
        </p:nvPicPr>
        <p:blipFill>
          <a:blip r:embed="rId17" cstate="print"/>
          <a:srcRect t="27501" r="6246" b="34997"/>
          <a:stretch>
            <a:fillRect/>
          </a:stretch>
        </p:blipFill>
        <p:spPr bwMode="auto">
          <a:xfrm>
            <a:off x="2350790" y="4509120"/>
            <a:ext cx="1512168"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0" name="Picture 28"/>
          <p:cNvPicPr>
            <a:picLocks noChangeAspect="1" noChangeArrowheads="1"/>
          </p:cNvPicPr>
          <p:nvPr/>
        </p:nvPicPr>
        <p:blipFill>
          <a:blip r:embed="rId18" cstate="print"/>
          <a:srcRect l="9996" t="34997" b="27501"/>
          <a:stretch>
            <a:fillRect/>
          </a:stretch>
        </p:blipFill>
        <p:spPr bwMode="auto">
          <a:xfrm rot="10800000">
            <a:off x="4295006" y="4509120"/>
            <a:ext cx="1440160"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1" name="Picture 28"/>
          <p:cNvPicPr>
            <a:picLocks noChangeAspect="1" noChangeArrowheads="1"/>
          </p:cNvPicPr>
          <p:nvPr/>
        </p:nvPicPr>
        <p:blipFill>
          <a:blip r:embed="rId19" cstate="print"/>
          <a:stretch>
            <a:fillRect/>
          </a:stretch>
        </p:blipFill>
        <p:spPr bwMode="auto">
          <a:xfrm>
            <a:off x="6311230" y="4509120"/>
            <a:ext cx="1440160"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2" name="Picture 28"/>
          <p:cNvPicPr>
            <a:picLocks noChangeAspect="1" noChangeArrowheads="1"/>
          </p:cNvPicPr>
          <p:nvPr/>
        </p:nvPicPr>
        <p:blipFill>
          <a:blip r:embed="rId20" cstate="print"/>
          <a:stretch>
            <a:fillRect/>
          </a:stretch>
        </p:blipFill>
        <p:spPr bwMode="auto">
          <a:xfrm>
            <a:off x="8327454" y="4509120"/>
            <a:ext cx="1223974" cy="72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3" name="Picture 28"/>
          <p:cNvPicPr>
            <a:picLocks noChangeAspect="1" noChangeArrowheads="1"/>
          </p:cNvPicPr>
          <p:nvPr/>
        </p:nvPicPr>
        <p:blipFill>
          <a:blip r:embed="rId21" cstate="print"/>
          <a:srcRect t="14707" b="44115"/>
          <a:stretch>
            <a:fillRect/>
          </a:stretch>
        </p:blipFill>
        <p:spPr bwMode="auto">
          <a:xfrm>
            <a:off x="10199662" y="4509120"/>
            <a:ext cx="1368152"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4" name="Picture 28"/>
          <p:cNvPicPr>
            <a:picLocks noChangeAspect="1" noChangeArrowheads="1"/>
          </p:cNvPicPr>
          <p:nvPr/>
        </p:nvPicPr>
        <p:blipFill>
          <a:blip r:embed="rId22" cstate="print"/>
          <a:srcRect t="17891" b="46148"/>
          <a:stretch>
            <a:fillRect/>
          </a:stretch>
        </p:blipFill>
        <p:spPr bwMode="auto">
          <a:xfrm>
            <a:off x="10199662" y="5877272"/>
            <a:ext cx="1440160"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5" name="Picture 28"/>
          <p:cNvPicPr>
            <a:picLocks noChangeAspect="1" noChangeArrowheads="1"/>
          </p:cNvPicPr>
          <p:nvPr/>
        </p:nvPicPr>
        <p:blipFill>
          <a:blip r:embed="rId23" cstate="print"/>
          <a:srcRect l="45361" t="25200" b="29439"/>
          <a:stretch>
            <a:fillRect/>
          </a:stretch>
        </p:blipFill>
        <p:spPr bwMode="auto">
          <a:xfrm>
            <a:off x="8255446" y="5877272"/>
            <a:ext cx="1368152"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6" name="Picture 28"/>
          <p:cNvPicPr>
            <a:picLocks noChangeAspect="1" noChangeArrowheads="1"/>
          </p:cNvPicPr>
          <p:nvPr/>
        </p:nvPicPr>
        <p:blipFill>
          <a:blip r:embed="rId24" cstate="print"/>
          <a:srcRect l="16111" t="5011" r="32658" b="52882"/>
          <a:stretch>
            <a:fillRect/>
          </a:stretch>
        </p:blipFill>
        <p:spPr bwMode="auto">
          <a:xfrm>
            <a:off x="6239222" y="5877272"/>
            <a:ext cx="1512168" cy="72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7" name="Picture 28"/>
          <p:cNvPicPr>
            <a:picLocks noChangeAspect="1" noChangeArrowheads="1"/>
          </p:cNvPicPr>
          <p:nvPr/>
        </p:nvPicPr>
        <p:blipFill>
          <a:blip r:embed="rId25" cstate="print"/>
          <a:srcRect l="20123" t="46343" r="35973" b="37396"/>
          <a:stretch>
            <a:fillRect/>
          </a:stretch>
        </p:blipFill>
        <p:spPr bwMode="auto">
          <a:xfrm>
            <a:off x="4367014" y="5877272"/>
            <a:ext cx="1368152"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500380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Key process parameters</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graphicFrame>
        <p:nvGraphicFramePr>
          <p:cNvPr id="168" name="表格 167"/>
          <p:cNvGraphicFramePr>
            <a:graphicFrameLocks noGrp="1"/>
          </p:cNvGraphicFramePr>
          <p:nvPr>
            <p:custDataLst>
              <p:tags r:id="rId1"/>
            </p:custDataLst>
          </p:nvPr>
        </p:nvGraphicFramePr>
        <p:xfrm>
          <a:off x="340360" y="1228090"/>
          <a:ext cx="5539740" cy="5861564"/>
        </p:xfrm>
        <a:graphic>
          <a:graphicData uri="http://schemas.openxmlformats.org/drawingml/2006/table">
            <a:tbl>
              <a:tblPr firstRow="1" bandRow="1">
                <a:tableStyleId>{5940675A-B579-460E-94D1-54222C63F5DA}</a:tableStyleId>
              </a:tblPr>
              <a:tblGrid>
                <a:gridCol w="2027555">
                  <a:extLst>
                    <a:ext uri="{9D8B030D-6E8A-4147-A177-3AD203B41FA5}">
                      <a16:colId xmlns:a16="http://schemas.microsoft.com/office/drawing/2014/main" val="20000"/>
                    </a:ext>
                  </a:extLst>
                </a:gridCol>
                <a:gridCol w="2496185">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tblGrid>
              <a:tr h="378460">
                <a:tc gridSpan="3">
                  <a:txBody>
                    <a:bodyPr/>
                    <a:lstStyle/>
                    <a:p>
                      <a:pPr algn="ct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group process parameters</a:t>
                      </a:r>
                    </a:p>
                  </a:txBody>
                  <a:tcPr marL="121920" marR="121920" anchor="ctr"/>
                </a:tc>
                <a:tc hMerge="1">
                  <a:txBody>
                    <a:bodyPr/>
                    <a:lstStyle/>
                    <a:p>
                      <a:endParaRPr lang="en-US"/>
                    </a:p>
                  </a:txBody>
                  <a:tcPr marL="121920" marR="121920" anchor="ctr"/>
                </a:tc>
                <a:tc hMerge="1">
                  <a:txBody>
                    <a:bodyPr/>
                    <a:lstStyle/>
                    <a:p>
                      <a:endParaRPr lang="en-US"/>
                    </a:p>
                  </a:txBody>
                  <a:tcPr marL="121920" marR="121920" anchor="ctr"/>
                </a:tc>
                <a:extLst>
                  <a:ext uri="{0D108BD9-81ED-4DB2-BD59-A6C34878D82A}">
                    <a16:rowId xmlns:a16="http://schemas.microsoft.com/office/drawing/2014/main" val="10000"/>
                  </a:ext>
                </a:extLst>
              </a:tr>
              <a:tr h="390944">
                <a:tc>
                  <a:txBody>
                    <a:bodyPr/>
                    <a:lstStyle/>
                    <a:p>
                      <a:r>
                        <a:rPr lang="zh-CN" altLang="en-US" dirty="0"/>
                        <a:t>           project</a:t>
                      </a:r>
                    </a:p>
                  </a:txBody>
                  <a:tcPr marL="121920" marR="121920" anchor="ctr"/>
                </a:tc>
                <a:tc>
                  <a:txBody>
                    <a:bodyPr/>
                    <a:lstStyle/>
                    <a:p>
                      <a:pPr algn="ctr"/>
                      <a:r>
                        <a:rPr lang="zh-CN" altLang="en-US" sz="1800" kern="1200" dirty="0">
                          <a:solidFill>
                            <a:schemeClr val="tx1"/>
                          </a:solidFill>
                          <a:latin typeface="+mn-lt"/>
                          <a:ea typeface="+mn-ea"/>
                          <a:cs typeface="+mn-cs"/>
                        </a:rPr>
                        <a:t>reference standard</a:t>
                      </a:r>
                    </a:p>
                  </a:txBody>
                  <a:tcPr marL="121920" marR="121920" anchor="ctr"/>
                </a:tc>
                <a:tc>
                  <a:txBody>
                    <a:bodyPr/>
                    <a:lstStyle/>
                    <a:p>
                      <a:pPr algn="ct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remarks</a:t>
                      </a:r>
                    </a:p>
                  </a:txBody>
                  <a:tcPr marL="121920" marR="121920" anchor="ctr"/>
                </a:tc>
                <a:extLst>
                  <a:ext uri="{0D108BD9-81ED-4DB2-BD59-A6C34878D82A}">
                    <a16:rowId xmlns:a16="http://schemas.microsoft.com/office/drawing/2014/main" val="10001"/>
                  </a:ext>
                </a:extLst>
              </a:tr>
              <a:tr h="618995">
                <a:tc>
                  <a:txBody>
                    <a:bodyPr/>
                    <a:lstStyle/>
                    <a:p>
                      <a:pPr algn="ct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volume</a:t>
                      </a:r>
                    </a:p>
                    <a:p>
                      <a:pPr algn="ct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@25</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p>
                  </a:txBody>
                  <a:tcPr marL="121920" marR="121920" anchor="ctr"/>
                </a:tc>
                <a:tc>
                  <a:txBody>
                    <a:bodyPr/>
                    <a:lstStyle/>
                    <a:p>
                      <a:pPr algn="ctr"/>
                      <a:r>
                        <a:rPr sz="1600" kern="1200" dirty="0">
                          <a:solidFill>
                            <a:schemeClr val="tx1"/>
                          </a:solidFill>
                          <a:latin typeface="+mn-lt"/>
                          <a:ea typeface="+mn-ea"/>
                          <a:cs typeface="+mn-cs"/>
                        </a:rPr>
                        <a:t>Capacity difference, such as ≤ C ≤ 1% rated capacity</a:t>
                      </a:r>
                    </a:p>
                  </a:txBody>
                  <a:tcPr marL="121920" marR="121920" anchor="ctr"/>
                </a:tc>
                <a:tc>
                  <a:txBody>
                    <a:bodyPr/>
                    <a:lstStyle/>
                    <a:p>
                      <a:pPr algn="ct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2"/>
                  </a:ext>
                </a:extLst>
              </a:tr>
              <a:tr h="879624">
                <a:tc>
                  <a:txBody>
                    <a:bodyPr/>
                    <a:lstStyle/>
                    <a:p>
                      <a:pPr algn="ct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quantity of electricity</a:t>
                      </a:r>
                    </a:p>
                  </a:txBody>
                  <a:tcPr marL="121920" marR="121920" anchor="ctr"/>
                </a:tc>
                <a:tc>
                  <a:txBody>
                    <a:bodyPr/>
                    <a:lstStyle/>
                    <a:p>
                      <a:pPr algn="ctr"/>
                      <a:r>
                        <a:rPr sz="1600" kern="1200" dirty="0">
                          <a:solidFill>
                            <a:schemeClr val="tx1"/>
                          </a:solidFill>
                          <a:latin typeface="+mn-lt"/>
                          <a:ea typeface="+mn-ea"/>
                          <a:cs typeface="+mn-cs"/>
                        </a:rPr>
                        <a:t>The quantity of electricity is determined according to different process, such as 5%,30%,70% etc.</a:t>
                      </a:r>
                    </a:p>
                  </a:txBody>
                  <a:tcPr marL="121920" marR="121920" anchor="ctr"/>
                </a:tc>
                <a:tc>
                  <a:txBody>
                    <a:bodyPr/>
                    <a:lstStyle/>
                    <a:p>
                      <a:pPr algn="ct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3"/>
                  </a:ext>
                </a:extLst>
              </a:tr>
              <a:tr h="618995">
                <a:tc>
                  <a:txBody>
                    <a:bodyPr/>
                    <a:lstStyle/>
                    <a:p>
                      <a:pPr algn="ctr">
                        <a:buClrTx/>
                        <a:buSzTx/>
                        <a:buFontTx/>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differential pressure</a:t>
                      </a:r>
                    </a:p>
                  </a:txBody>
                  <a:tcPr marL="121920" marR="121920" anchor="ctr"/>
                </a:tc>
                <a:tc>
                  <a:txBody>
                    <a:bodyPr/>
                    <a:lstStyle/>
                    <a:p>
                      <a:pPr algn="ctr"/>
                      <a:r>
                        <a:rPr sz="1600" kern="1200" dirty="0">
                          <a:solidFill>
                            <a:schemeClr val="tx1"/>
                          </a:solidFill>
                          <a:latin typeface="+mn-lt"/>
                          <a:ea typeface="+mn-ea"/>
                          <a:cs typeface="+mn-cs"/>
                        </a:rPr>
                        <a:t>Group pressure difference within a group, such as V ≤ 5mv</a:t>
                      </a:r>
                    </a:p>
                  </a:txBody>
                  <a:tcPr marL="121920" marR="121920" anchor="ctr"/>
                </a:tc>
                <a:tc>
                  <a:txBody>
                    <a:bodyPr/>
                    <a:lstStyle/>
                    <a:p>
                      <a:pPr algn="ct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4"/>
                  </a:ext>
                </a:extLst>
              </a:tr>
              <a:tr h="358365">
                <a:tc>
                  <a:txBody>
                    <a:bodyPr/>
                    <a:lstStyle/>
                    <a:p>
                      <a:pPr algn="ct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internal resistance</a:t>
                      </a:r>
                    </a:p>
                  </a:txBody>
                  <a:tcPr marL="121920" marR="121920" anchor="ctr"/>
                </a:tc>
                <a:tc>
                  <a:txBody>
                    <a:bodyPr/>
                    <a:lstStyle/>
                    <a:p>
                      <a:pPr algn="ctr"/>
                      <a:r>
                        <a:rPr lang="en-US" altLang="zh-CN" sz="1600" kern="1200" dirty="0">
                          <a:solidFill>
                            <a:schemeClr val="tx1"/>
                          </a:solidFill>
                          <a:latin typeface="+mn-lt"/>
                          <a:ea typeface="+mn-ea"/>
                          <a:cs typeface="+mn-cs"/>
                        </a:rPr>
                        <a:t>such as</a:t>
                      </a:r>
                      <a:r>
                        <a:rPr lang="zh-CN" altLang="en-US" sz="1600" kern="1200" dirty="0">
                          <a:solidFill>
                            <a:schemeClr val="tx1"/>
                          </a:solidFill>
                          <a:latin typeface="+mn-lt"/>
                          <a:ea typeface="+mn-ea"/>
                          <a:cs typeface="+mn-cs"/>
                        </a:rPr>
                        <a:t>≤</a:t>
                      </a:r>
                      <a:r>
                        <a:rPr lang="en-US" altLang="zh-CN" sz="1600" kern="1200" dirty="0">
                          <a:solidFill>
                            <a:schemeClr val="tx1"/>
                          </a:solidFill>
                          <a:latin typeface="+mn-lt"/>
                          <a:ea typeface="+mn-ea"/>
                          <a:cs typeface="+mn-cs"/>
                        </a:rPr>
                        <a:t>3mΩ</a:t>
                      </a:r>
                      <a:endParaRPr lang="zh-CN" altLang="en-US" sz="1600" kern="1200" dirty="0">
                        <a:solidFill>
                          <a:schemeClr val="tx1"/>
                        </a:solidFill>
                        <a:latin typeface="+mn-lt"/>
                        <a:ea typeface="+mn-ea"/>
                        <a:cs typeface="+mn-cs"/>
                      </a:endParaRPr>
                    </a:p>
                  </a:txBody>
                  <a:tcPr marL="121920" marR="121920" anchor="ctr"/>
                </a:tc>
                <a:tc>
                  <a:txBody>
                    <a:bodyPr/>
                    <a:lstStyle/>
                    <a:p>
                      <a:pPr algn="ct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5"/>
                  </a:ext>
                </a:extLst>
              </a:tr>
              <a:tr h="358365">
                <a:tc>
                  <a:txBody>
                    <a:bodyPr/>
                    <a:lstStyle/>
                    <a:p>
                      <a:pPr marL="0" algn="ctr" defTabSz="914400" rtl="0" eaLnBrk="1" latinLnBrk="0" hangingPunct="1">
                        <a:buClrTx/>
                        <a:buSzTx/>
                        <a:buFontTx/>
                      </a:pPr>
                      <a:r>
                        <a:rPr lang="zh-CN" altLang="en-US" sz="1600" kern="12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Constant current ratio</a:t>
                      </a:r>
                    </a:p>
                  </a:txBody>
                  <a:tcPr marL="121920" marR="121920" anchor="ctr"/>
                </a:tc>
                <a:tc>
                  <a:txBody>
                    <a:bodyPr/>
                    <a:lstStyle/>
                    <a:p>
                      <a:pPr marL="0" algn="ctr" defTabSz="914400" rtl="0" eaLnBrk="1" latinLnBrk="0" hangingPunct="1"/>
                      <a:r>
                        <a:rPr lang="en-US" altLang="zh-CN" sz="1600" kern="1200" dirty="0">
                          <a:solidFill>
                            <a:schemeClr val="tx1"/>
                          </a:solidFill>
                          <a:latin typeface="+mn-lt"/>
                          <a:ea typeface="+mn-ea"/>
                          <a:cs typeface="+mn-cs"/>
                        </a:rPr>
                        <a:t>such as</a:t>
                      </a:r>
                      <a:r>
                        <a:rPr lang="zh-CN" altLang="en-US" sz="1600" kern="1200" dirty="0">
                          <a:solidFill>
                            <a:schemeClr val="tx1"/>
                          </a:solidFill>
                          <a:latin typeface="+mn-lt"/>
                          <a:ea typeface="+mn-ea"/>
                          <a:cs typeface="+mn-cs"/>
                        </a:rPr>
                        <a:t>≥</a:t>
                      </a:r>
                      <a:r>
                        <a:rPr lang="en-US" altLang="zh-CN" sz="1600" kern="1200" dirty="0">
                          <a:solidFill>
                            <a:schemeClr val="tx1"/>
                          </a:solidFill>
                          <a:latin typeface="+mn-lt"/>
                          <a:ea typeface="+mn-ea"/>
                          <a:cs typeface="+mn-cs"/>
                        </a:rPr>
                        <a:t>90%</a:t>
                      </a:r>
                      <a:endParaRPr lang="zh-CN" altLang="en-US" sz="1600" kern="1200" dirty="0">
                        <a:solidFill>
                          <a:schemeClr val="tx1"/>
                        </a:solidFill>
                        <a:latin typeface="+mn-lt"/>
                        <a:ea typeface="+mn-ea"/>
                        <a:cs typeface="+mn-cs"/>
                      </a:endParaRPr>
                    </a:p>
                  </a:txBody>
                  <a:tcPr marL="121920" marR="121920" anchor="ctr"/>
                </a:tc>
                <a:tc>
                  <a:txBody>
                    <a:bodyPr/>
                    <a:lstStyle/>
                    <a:p>
                      <a:pPr algn="ct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6"/>
                  </a:ext>
                </a:extLst>
              </a:tr>
              <a:tr h="358365">
                <a:tc>
                  <a:txBody>
                    <a:bodyPr/>
                    <a:lstStyle/>
                    <a:p>
                      <a:pPr marL="0" algn="ctr" defTabSz="914400" rtl="0" eaLnBrk="1" latinLnBrk="0" hangingPunct="1">
                        <a:buClrTx/>
                        <a:buSzTx/>
                        <a:buFontTx/>
                      </a:pPr>
                      <a:r>
                        <a:rPr lang="zh-CN" altLang="en-US" sz="1600" kern="12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K value</a:t>
                      </a:r>
                    </a:p>
                  </a:txBody>
                  <a:tcPr marL="121920" marR="121920" anchor="ctr"/>
                </a:tc>
                <a:tc>
                  <a:txBody>
                    <a:bodyPr/>
                    <a:lstStyle/>
                    <a:p>
                      <a:pPr marL="0" algn="ctr" defTabSz="914400" rtl="0" eaLnBrk="1" latinLnBrk="0" hangingPunct="1"/>
                      <a:r>
                        <a:rPr lang="zh-CN" altLang="en-US" sz="1600" kern="1200" dirty="0">
                          <a:solidFill>
                            <a:schemeClr val="tx1"/>
                          </a:solidFill>
                          <a:latin typeface="+mn-lt"/>
                          <a:ea typeface="+mn-ea"/>
                          <a:cs typeface="+mn-cs"/>
                        </a:rPr>
                        <a:t>≤</a:t>
                      </a:r>
                      <a:r>
                        <a:rPr lang="en-US" altLang="zh-CN" sz="1600" kern="1200" dirty="0">
                          <a:solidFill>
                            <a:schemeClr val="tx1"/>
                          </a:solidFill>
                          <a:latin typeface="+mn-lt"/>
                          <a:ea typeface="+mn-ea"/>
                          <a:cs typeface="+mn-cs"/>
                        </a:rPr>
                        <a:t>0.004mv/h</a:t>
                      </a:r>
                      <a:endParaRPr lang="zh-CN" altLang="en-US" sz="1600" kern="1200" dirty="0">
                        <a:solidFill>
                          <a:schemeClr val="tx1"/>
                        </a:solidFill>
                        <a:latin typeface="+mn-lt"/>
                        <a:ea typeface="+mn-ea"/>
                        <a:cs typeface="+mn-cs"/>
                      </a:endParaRPr>
                    </a:p>
                  </a:txBody>
                  <a:tcPr marL="121920" marR="121920" anchor="ctr"/>
                </a:tc>
                <a:tc>
                  <a:txBody>
                    <a:bodyPr/>
                    <a:lstStyle/>
                    <a:p>
                      <a:pPr algn="ct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extLst>
                  <a:ext uri="{0D108BD9-81ED-4DB2-BD59-A6C34878D82A}">
                    <a16:rowId xmlns:a16="http://schemas.microsoft.com/office/drawing/2014/main" val="10007"/>
                  </a:ext>
                </a:extLst>
              </a:tr>
              <a:tr h="358365">
                <a:tc gridSpan="3">
                  <a:txBody>
                    <a:bodyPr/>
                    <a:lstStyle/>
                    <a:p>
                      <a:pPr algn="l"/>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Note: The matching group process may select several combinations of the above factors to group. Other factors may also be considered.</a:t>
                      </a:r>
                    </a:p>
                    <a:p>
                      <a:pPr algn="l"/>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txBody>
                  <a:tcPr marL="121920" marR="121920" anchor="ctr"/>
                </a:tc>
                <a:tc hMerge="1">
                  <a:txBody>
                    <a:bodyPr/>
                    <a:lstStyle/>
                    <a:p>
                      <a:endParaRPr lang="en-US"/>
                    </a:p>
                  </a:txBody>
                  <a:tcPr marL="121920" marR="121920" anchor="ctr"/>
                </a:tc>
                <a:tc hMerge="1">
                  <a:txBody>
                    <a:bodyPr/>
                    <a:lstStyle/>
                    <a:p>
                      <a:endParaRPr lang="en-US"/>
                    </a:p>
                  </a:txBody>
                  <a:tcPr marL="121920" marR="121920" anchor="ctr"/>
                </a:tc>
                <a:extLst>
                  <a:ext uri="{0D108BD9-81ED-4DB2-BD59-A6C34878D82A}">
                    <a16:rowId xmlns:a16="http://schemas.microsoft.com/office/drawing/2014/main" val="10008"/>
                  </a:ext>
                </a:extLst>
              </a:tr>
            </a:tbl>
          </a:graphicData>
        </a:graphic>
      </p:graphicFrame>
      <p:graphicFrame>
        <p:nvGraphicFramePr>
          <p:cNvPr id="169" name="表格 168"/>
          <p:cNvGraphicFramePr>
            <a:graphicFrameLocks noGrp="1"/>
          </p:cNvGraphicFramePr>
          <p:nvPr>
            <p:custDataLst>
              <p:tags r:id="rId2"/>
            </p:custDataLst>
          </p:nvPr>
        </p:nvGraphicFramePr>
        <p:xfrm>
          <a:off x="6167120" y="1700530"/>
          <a:ext cx="5543550" cy="4569745"/>
        </p:xfrm>
        <a:graphic>
          <a:graphicData uri="http://schemas.openxmlformats.org/drawingml/2006/table">
            <a:tbl>
              <a:tblPr/>
              <a:tblGrid>
                <a:gridCol w="696595">
                  <a:extLst>
                    <a:ext uri="{9D8B030D-6E8A-4147-A177-3AD203B41FA5}">
                      <a16:colId xmlns:a16="http://schemas.microsoft.com/office/drawing/2014/main" val="20000"/>
                    </a:ext>
                  </a:extLst>
                </a:gridCol>
                <a:gridCol w="783590">
                  <a:extLst>
                    <a:ext uri="{9D8B030D-6E8A-4147-A177-3AD203B41FA5}">
                      <a16:colId xmlns:a16="http://schemas.microsoft.com/office/drawing/2014/main" val="20001"/>
                    </a:ext>
                  </a:extLst>
                </a:gridCol>
                <a:gridCol w="569595">
                  <a:extLst>
                    <a:ext uri="{9D8B030D-6E8A-4147-A177-3AD203B41FA5}">
                      <a16:colId xmlns:a16="http://schemas.microsoft.com/office/drawing/2014/main" val="20002"/>
                    </a:ext>
                  </a:extLst>
                </a:gridCol>
                <a:gridCol w="682625">
                  <a:extLst>
                    <a:ext uri="{9D8B030D-6E8A-4147-A177-3AD203B41FA5}">
                      <a16:colId xmlns:a16="http://schemas.microsoft.com/office/drawing/2014/main" val="20003"/>
                    </a:ext>
                  </a:extLst>
                </a:gridCol>
                <a:gridCol w="764540">
                  <a:extLst>
                    <a:ext uri="{9D8B030D-6E8A-4147-A177-3AD203B41FA5}">
                      <a16:colId xmlns:a16="http://schemas.microsoft.com/office/drawing/2014/main" val="20004"/>
                    </a:ext>
                  </a:extLst>
                </a:gridCol>
                <a:gridCol w="577850">
                  <a:extLst>
                    <a:ext uri="{9D8B030D-6E8A-4147-A177-3AD203B41FA5}">
                      <a16:colId xmlns:a16="http://schemas.microsoft.com/office/drawing/2014/main" val="20005"/>
                    </a:ext>
                  </a:extLst>
                </a:gridCol>
                <a:gridCol w="695325">
                  <a:extLst>
                    <a:ext uri="{9D8B030D-6E8A-4147-A177-3AD203B41FA5}">
                      <a16:colId xmlns:a16="http://schemas.microsoft.com/office/drawing/2014/main" val="20006"/>
                    </a:ext>
                  </a:extLst>
                </a:gridCol>
                <a:gridCol w="773430">
                  <a:extLst>
                    <a:ext uri="{9D8B030D-6E8A-4147-A177-3AD203B41FA5}">
                      <a16:colId xmlns:a16="http://schemas.microsoft.com/office/drawing/2014/main" val="20007"/>
                    </a:ext>
                  </a:extLst>
                </a:gridCol>
              </a:tblGrid>
              <a:tr h="360014">
                <a:tc rowSpan="2">
                  <a:txBody>
                    <a:bodyPr/>
                    <a:lstStyle/>
                    <a:p>
                      <a:pPr algn="ctr" fontAlgn="ctr">
                        <a:spcAft>
                          <a:spcPts val="0"/>
                        </a:spcAft>
                      </a:pPr>
                      <a:r>
                        <a:rPr lang="en-US" altLang="zh-CN" sz="1200" kern="0" dirty="0">
                          <a:solidFill>
                            <a:srgbClr val="000000"/>
                          </a:solidFill>
                          <a:latin typeface="Times New Roman" panose="02020603050405020304"/>
                          <a:ea typeface="宋体" panose="02010600030101010101" pitchFamily="2" charset="-122"/>
                          <a:cs typeface="宋体" panose="02010600030101010101" pitchFamily="2" charset="-122"/>
                        </a:rPr>
                        <a:t>number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spcAft>
                          <a:spcPts val="0"/>
                        </a:spcAft>
                      </a:pPr>
                      <a:r>
                        <a:rPr lang="zh-CN" sz="1200" kern="0" dirty="0">
                          <a:solidFill>
                            <a:srgbClr val="000000"/>
                          </a:solidFill>
                          <a:latin typeface="Times New Roman" panose="02020603050405020304"/>
                          <a:ea typeface="宋体" panose="02010600030101010101" pitchFamily="2" charset="-122"/>
                          <a:cs typeface="宋体" panose="02010600030101010101" pitchFamily="2" charset="-122"/>
                        </a:rPr>
                        <a:t>Type of work department</a:t>
                      </a:r>
                    </a:p>
                    <a:p>
                      <a:pPr algn="ctr" fontAlgn="ctr">
                        <a:spcAft>
                          <a:spcPts val="0"/>
                        </a:spcAft>
                      </a:pPr>
                      <a:endParaRPr lang="zh-CN" sz="1200" kern="0" dirty="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constant current</a:t>
                      </a:r>
                    </a:p>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r>
                        <a:rPr lang="en-US" sz="1200" kern="0">
                          <a:solidFill>
                            <a:srgbClr val="000000"/>
                          </a:solidFill>
                          <a:latin typeface="Times New Roman" panose="02020603050405020304"/>
                          <a:ea typeface="宋体" panose="02010600030101010101" pitchFamily="2" charset="-122"/>
                          <a:cs typeface="宋体" panose="02010600030101010101" pitchFamily="2" charset="-122"/>
                        </a:rPr>
                        <a:t>mA</a:t>
                      </a: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sym typeface="+mn-ea"/>
                        </a:rPr>
                        <a:t>constant </a:t>
                      </a:r>
                      <a:r>
                        <a:rPr lang="en-US" altLang="zh-CN" sz="1200" kern="0">
                          <a:solidFill>
                            <a:srgbClr val="000000"/>
                          </a:solidFill>
                          <a:latin typeface="Times New Roman" panose="02020603050405020304"/>
                          <a:ea typeface="宋体" panose="02010600030101010101" pitchFamily="2" charset="-122"/>
                          <a:cs typeface="宋体" panose="02010600030101010101" pitchFamily="2" charset="-122"/>
                          <a:sym typeface="+mn-ea"/>
                        </a:rPr>
                        <a:t>voltage</a:t>
                      </a:r>
                      <a:endParaRPr lang="zh-CN" sz="1200" kern="0">
                        <a:solidFill>
                          <a:srgbClr val="000000"/>
                        </a:solidFill>
                        <a:latin typeface="Times New Roman" panose="02020603050405020304"/>
                        <a:ea typeface="宋体" panose="02010600030101010101" pitchFamily="2" charset="-122"/>
                        <a:cs typeface="宋体" panose="02010600030101010101" pitchFamily="2" charset="-122"/>
                        <a:sym typeface="+mn-ea"/>
                      </a:endParaRPr>
                    </a:p>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sym typeface="+mn-ea"/>
                        </a:rPr>
                        <a:t>（</a:t>
                      </a:r>
                      <a:r>
                        <a:rPr lang="en-US" sz="1200" kern="0">
                          <a:solidFill>
                            <a:srgbClr val="000000"/>
                          </a:solidFill>
                          <a:latin typeface="Times New Roman" panose="02020603050405020304"/>
                          <a:ea typeface="宋体" panose="02010600030101010101" pitchFamily="2" charset="-122"/>
                          <a:cs typeface="宋体" panose="02010600030101010101" pitchFamily="2" charset="-122"/>
                          <a:sym typeface="+mn-ea"/>
                        </a:rPr>
                        <a:t>mV</a:t>
                      </a:r>
                      <a:r>
                        <a:rPr lang="zh-CN" sz="1200" kern="0">
                          <a:solidFill>
                            <a:srgbClr val="000000"/>
                          </a:solidFill>
                          <a:latin typeface="Times New Roman" panose="02020603050405020304"/>
                          <a:ea typeface="宋体" panose="02010600030101010101" pitchFamily="2" charset="-122"/>
                          <a:cs typeface="宋体" panose="02010600030101010101" pitchFamily="2" charset="-122"/>
                          <a:sym typeface="+mn-ea"/>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voltage limit</a:t>
                      </a:r>
                    </a:p>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r>
                        <a:rPr lang="en-US" sz="1200" kern="0">
                          <a:solidFill>
                            <a:srgbClr val="000000"/>
                          </a:solidFill>
                          <a:latin typeface="Times New Roman" panose="02020603050405020304"/>
                          <a:ea typeface="宋体" panose="02010600030101010101" pitchFamily="2" charset="-122"/>
                          <a:cs typeface="宋体" panose="02010600030101010101" pitchFamily="2" charset="-122"/>
                        </a:rPr>
                        <a:t>mV</a:t>
                      </a: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Current limit</a:t>
                      </a:r>
                    </a:p>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r>
                        <a:rPr lang="en-US" sz="1200" kern="0">
                          <a:solidFill>
                            <a:srgbClr val="000000"/>
                          </a:solidFill>
                          <a:latin typeface="Times New Roman" panose="02020603050405020304"/>
                          <a:ea typeface="宋体" panose="02010600030101010101" pitchFamily="2" charset="-122"/>
                          <a:cs typeface="宋体" panose="02010600030101010101" pitchFamily="2" charset="-122"/>
                        </a:rPr>
                        <a:t>mA</a:t>
                      </a: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Capacity limits</a:t>
                      </a:r>
                    </a:p>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r>
                        <a:rPr lang="en-US" sz="1200" kern="0">
                          <a:solidFill>
                            <a:srgbClr val="000000"/>
                          </a:solidFill>
                          <a:latin typeface="Times New Roman" panose="02020603050405020304"/>
                          <a:ea typeface="宋体" panose="02010600030101010101" pitchFamily="2" charset="-122"/>
                          <a:cs typeface="宋体" panose="02010600030101010101" pitchFamily="2" charset="-122"/>
                        </a:rPr>
                        <a:t>mAh</a:t>
                      </a: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time slicing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1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r>
                        <a:rPr lang="en-US" sz="1200" kern="0">
                          <a:solidFill>
                            <a:srgbClr val="000000"/>
                          </a:solidFill>
                          <a:latin typeface="Times New Roman" panose="02020603050405020304"/>
                          <a:ea typeface="宋体" panose="02010600030101010101" pitchFamily="2" charset="-122"/>
                          <a:cs typeface="宋体" panose="02010600030101010101" pitchFamily="2" charset="-122"/>
                        </a:rPr>
                        <a:t>hh:mm:ss</a:t>
                      </a:r>
                      <a:r>
                        <a:rPr lang="zh-CN" sz="1200" kern="0">
                          <a:solidFill>
                            <a:srgbClr val="000000"/>
                          </a:solidFill>
                          <a:latin typeface="Times New Roman" panose="02020603050405020304"/>
                          <a:ea typeface="宋体" panose="02010600030101010101" pitchFamily="2" charset="-122"/>
                          <a:cs typeface="宋体" panose="02010600030101010101" pitchFamily="2" charset="-122"/>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stewing</a:t>
                      </a:r>
                    </a:p>
                    <a:p>
                      <a:pPr algn="ctr" fontAlgn="ctr">
                        <a:spcAft>
                          <a:spcPts val="0"/>
                        </a:spcAft>
                      </a:pPr>
                      <a:endParaRPr lang="zh-CN" sz="1200" kern="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0:00:10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132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CC-CV</a:t>
                      </a:r>
                      <a:r>
                        <a:rPr lang="en-US" altLang="zh-CN" sz="1200" kern="0">
                          <a:solidFill>
                            <a:srgbClr val="000000"/>
                          </a:solidFill>
                          <a:latin typeface="Times New Roman" panose="02020603050405020304"/>
                          <a:ea typeface="宋体" panose="02010600030101010101" pitchFamily="2" charset="-122"/>
                          <a:cs typeface="宋体" panose="02010600030101010101" pitchFamily="2" charset="-122"/>
                        </a:rPr>
                        <a:t>charge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dirty="0">
                          <a:solidFill>
                            <a:srgbClr val="000000"/>
                          </a:solidFill>
                          <a:latin typeface="宋体" panose="02010600030101010101" pitchFamily="2" charset="-122"/>
                          <a:ea typeface="宋体" panose="02010600030101010101" pitchFamily="2" charset="-122"/>
                          <a:cs typeface="宋体" panose="02010600030101010101" pitchFamily="2" charset="-122"/>
                        </a:rPr>
                        <a:t>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53950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4:00:00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stewing</a:t>
                      </a:r>
                    </a:p>
                    <a:p>
                      <a:pPr algn="ctr" fontAlgn="ctr">
                        <a:spcAft>
                          <a:spcPts val="0"/>
                        </a:spcAft>
                      </a:pPr>
                      <a:endParaRPr lang="zh-CN" sz="1200" kern="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0:10:00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CCcharge</a:t>
                      </a:r>
                      <a:endParaRPr lang="zh-CN" sz="1200" kern="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57200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0:20:00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stewing</a:t>
                      </a:r>
                    </a:p>
                    <a:p>
                      <a:pPr algn="ctr" fontAlgn="ctr">
                        <a:spcAft>
                          <a:spcPts val="0"/>
                        </a:spcAft>
                      </a:pPr>
                      <a:endParaRPr lang="zh-CN" sz="1200" kern="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dirty="0">
                          <a:solidFill>
                            <a:srgbClr val="000000"/>
                          </a:solidFill>
                          <a:latin typeface="宋体" panose="02010600030101010101" pitchFamily="2" charset="-122"/>
                          <a:ea typeface="宋体" panose="02010600030101010101" pitchFamily="2" charset="-122"/>
                          <a:cs typeface="宋体" panose="02010600030101010101" pitchFamily="2" charset="-122"/>
                        </a:rPr>
                        <a:t>0:10:00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constant-current discharge</a:t>
                      </a:r>
                    </a:p>
                    <a:p>
                      <a:pPr algn="ctr" fontAlgn="ctr">
                        <a:spcAft>
                          <a:spcPts val="0"/>
                        </a:spcAft>
                      </a:pPr>
                      <a:endParaRPr lang="zh-CN" sz="1200" kern="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35100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3:00:00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zh-CN" sz="1200" kern="0">
                          <a:solidFill>
                            <a:srgbClr val="000000"/>
                          </a:solidFill>
                          <a:latin typeface="Times New Roman" panose="02020603050405020304"/>
                          <a:ea typeface="宋体" panose="02010600030101010101" pitchFamily="2" charset="-122"/>
                          <a:cs typeface="宋体" panose="02010600030101010101" pitchFamily="2" charset="-122"/>
                        </a:rPr>
                        <a:t>stewing</a:t>
                      </a:r>
                    </a:p>
                    <a:p>
                      <a:pPr algn="ctr" fontAlgn="ctr">
                        <a:spcAft>
                          <a:spcPts val="0"/>
                        </a:spcAft>
                      </a:pPr>
                      <a:endParaRPr lang="zh-CN" sz="1200" kern="0">
                        <a:solidFill>
                          <a:srgbClr val="000000"/>
                        </a:solidFill>
                        <a:latin typeface="Times New Roman" panose="02020603050405020304"/>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0:10:00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41055">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CC-CV</a:t>
                      </a:r>
                      <a:r>
                        <a:rPr lang="en-US" altLang="zh-CN" sz="1200" kern="0">
                          <a:solidFill>
                            <a:srgbClr val="000000"/>
                          </a:solidFill>
                          <a:latin typeface="Times New Roman" panose="02020603050405020304"/>
                          <a:ea typeface="宋体" panose="02010600030101010101" pitchFamily="2" charset="-122"/>
                          <a:cs typeface="宋体" panose="02010600030101010101" pitchFamily="2" charset="-122"/>
                        </a:rPr>
                        <a:t>charge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6000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53950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1200" kern="10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250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a:solidFill>
                            <a:srgbClr val="000000"/>
                          </a:solidFill>
                          <a:latin typeface="宋体" panose="02010600030101010101" pitchFamily="2" charset="-122"/>
                          <a:ea typeface="宋体" panose="02010600030101010101" pitchFamily="2" charset="-122"/>
                          <a:cs typeface="宋体" panose="02010600030101010101" pitchFamily="2" charset="-122"/>
                        </a:rPr>
                        <a:t>8750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0"/>
                        </a:spcAft>
                      </a:pPr>
                      <a:r>
                        <a:rPr lang="en-US" sz="1200" kern="0" dirty="0">
                          <a:solidFill>
                            <a:srgbClr val="000000"/>
                          </a:solidFill>
                          <a:latin typeface="宋体" panose="02010600030101010101" pitchFamily="2" charset="-122"/>
                          <a:ea typeface="宋体" panose="02010600030101010101" pitchFamily="2" charset="-122"/>
                          <a:cs typeface="宋体" panose="02010600030101010101" pitchFamily="2" charset="-122"/>
                        </a:rPr>
                        <a:t>4:00:00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170" name="矩形 169"/>
          <p:cNvSpPr/>
          <p:nvPr/>
        </p:nvSpPr>
        <p:spPr>
          <a:xfrm>
            <a:off x="6837156" y="1214785"/>
            <a:ext cx="4874260" cy="645160"/>
          </a:xfrm>
          <a:prstGeom prst="rect">
            <a:avLst/>
          </a:prstGeom>
        </p:spPr>
        <p:txBody>
          <a:bodyPr wrap="none">
            <a:spAutoFit/>
          </a:bodyPr>
          <a:lstStyle/>
          <a:p>
            <a:pPr algn="ctr"/>
            <a:r>
              <a:rPr dirty="0">
                <a:latin typeface="微软雅黑" panose="020B0503020204020204" pitchFamily="34" charset="-122"/>
                <a:ea typeface="微软雅黑" panose="020B0503020204020204" pitchFamily="34" charset="-122"/>
                <a:cs typeface="Times New Roman" panose="02020603050405020304" pitchFamily="18" charset="0"/>
              </a:rPr>
              <a:t>48 V12Ah capacity test process parameters</a:t>
            </a:r>
          </a:p>
          <a:p>
            <a:pPr algn="ctr"/>
            <a:endParaRPr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1" name="矩形 170"/>
          <p:cNvSpPr/>
          <p:nvPr/>
        </p:nvSpPr>
        <p:spPr>
          <a:xfrm>
            <a:off x="6023198" y="3717032"/>
            <a:ext cx="568863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TextBox 171"/>
          <p:cNvSpPr txBox="1"/>
          <p:nvPr/>
        </p:nvSpPr>
        <p:spPr>
          <a:xfrm>
            <a:off x="8255635" y="3990340"/>
            <a:ext cx="3088005" cy="737235"/>
          </a:xfrm>
          <a:prstGeom prst="rect">
            <a:avLst/>
          </a:prstGeom>
          <a:noFill/>
        </p:spPr>
        <p:txBody>
          <a:bodyPr wrap="square" rtlCol="0">
            <a:spAutoFit/>
          </a:bodyPr>
          <a:lstStyle/>
          <a:p>
            <a:pPr algn="l"/>
            <a:r>
              <a:rPr lang="zh-CN" altLang="en-US" sz="1400" dirty="0">
                <a:solidFill>
                  <a:srgbClr val="FF0000"/>
                </a:solidFill>
              </a:rPr>
              <a:t>Detection and protection board overcharge protection</a:t>
            </a:r>
          </a:p>
          <a:p>
            <a:endParaRPr lang="zh-CN" altLang="en-US" sz="1400" dirty="0">
              <a:solidFill>
                <a:srgbClr val="FF0000"/>
              </a:solidFill>
            </a:endParaRPr>
          </a:p>
        </p:txBody>
      </p:sp>
      <p:sp>
        <p:nvSpPr>
          <p:cNvPr id="173" name="矩形 172"/>
          <p:cNvSpPr/>
          <p:nvPr/>
        </p:nvSpPr>
        <p:spPr>
          <a:xfrm>
            <a:off x="6023198" y="4561383"/>
            <a:ext cx="568863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TextBox 173"/>
          <p:cNvSpPr txBox="1"/>
          <p:nvPr/>
        </p:nvSpPr>
        <p:spPr>
          <a:xfrm>
            <a:off x="8255635" y="4849495"/>
            <a:ext cx="3081655" cy="737235"/>
          </a:xfrm>
          <a:prstGeom prst="rect">
            <a:avLst/>
          </a:prstGeom>
          <a:noFill/>
        </p:spPr>
        <p:txBody>
          <a:bodyPr wrap="square" rtlCol="0">
            <a:spAutoFit/>
          </a:bodyPr>
          <a:lstStyle/>
          <a:p>
            <a:pPr algn="l"/>
            <a:r>
              <a:rPr lang="zh-CN" altLang="en-US" sz="1400" dirty="0">
                <a:solidFill>
                  <a:srgbClr val="FF0000"/>
                </a:solidFill>
              </a:rPr>
              <a:t>Detection and protection board overdischarge protection</a:t>
            </a:r>
          </a:p>
          <a:p>
            <a:endParaRPr lang="zh-CN" altLang="en-US" sz="1400"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488696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Main welding methods</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graphicFrame>
        <p:nvGraphicFramePr>
          <p:cNvPr id="80" name="图示 79"/>
          <p:cNvGraphicFramePr/>
          <p:nvPr/>
        </p:nvGraphicFramePr>
        <p:xfrm>
          <a:off x="-754826" y="1612572"/>
          <a:ext cx="5435258" cy="2504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1" name="圆角矩形 80"/>
          <p:cNvSpPr/>
          <p:nvPr/>
        </p:nvSpPr>
        <p:spPr>
          <a:xfrm>
            <a:off x="737235" y="4477385"/>
            <a:ext cx="2385060" cy="546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tx1"/>
                </a:solidFill>
              </a:rPr>
              <a:t>Welding process mode</a:t>
            </a:r>
          </a:p>
          <a:p>
            <a:pPr algn="ctr">
              <a:defRPr/>
            </a:pPr>
            <a:endParaRPr lang="zh-CN" altLang="en-US" dirty="0">
              <a:solidFill>
                <a:schemeClr val="tx1"/>
              </a:solidFill>
            </a:endParaRPr>
          </a:p>
        </p:txBody>
      </p:sp>
      <p:sp>
        <p:nvSpPr>
          <p:cNvPr id="82" name="文本框 8"/>
          <p:cNvSpPr txBox="1">
            <a:spLocks noChangeArrowheads="1"/>
          </p:cNvSpPr>
          <p:nvPr/>
        </p:nvSpPr>
        <p:spPr bwMode="auto">
          <a:xfrm>
            <a:off x="3269398" y="1838797"/>
            <a:ext cx="874395" cy="337185"/>
          </a:xfrm>
          <a:prstGeom prst="rect">
            <a:avLst/>
          </a:prstGeom>
          <a:noFill/>
          <a:ln w="9525">
            <a:noFill/>
            <a:miter lim="800000"/>
          </a:ln>
        </p:spPr>
        <p:txBody>
          <a:bodyPr wrap="none" lIns="0" rIns="0">
            <a:spAutoFit/>
          </a:bodyPr>
          <a:lstStyle/>
          <a:p>
            <a:pPr eaLnBrk="1" hangingPunct="1"/>
            <a:r>
              <a:rPr lang="en-US" altLang="zh-CN" sz="1600" b="1">
                <a:solidFill>
                  <a:schemeClr val="accent1"/>
                </a:solidFill>
              </a:rPr>
              <a:t>advantage</a:t>
            </a:r>
          </a:p>
        </p:txBody>
      </p:sp>
      <p:sp>
        <p:nvSpPr>
          <p:cNvPr id="83" name="矩形 82"/>
          <p:cNvSpPr/>
          <p:nvPr/>
        </p:nvSpPr>
        <p:spPr>
          <a:xfrm>
            <a:off x="4162136" y="1691476"/>
            <a:ext cx="2719033" cy="1568450"/>
          </a:xfrm>
          <a:prstGeom prst="rect">
            <a:avLst/>
          </a:prstGeom>
        </p:spPr>
        <p:txBody>
          <a:bodyPr lIns="0" rIns="0">
            <a:spAutoFit/>
          </a:bodyPr>
          <a:lstStyle/>
          <a:p>
            <a:pPr marL="285750" indent="-285750" fontAlgn="auto">
              <a:lnSpc>
                <a:spcPct val="100000"/>
              </a:lnSpc>
              <a:buClr>
                <a:srgbClr val="2ABAFF"/>
              </a:buClr>
              <a:buFont typeface="Wingdings" panose="05000000000000000000" pitchFamily="2" charset="2"/>
              <a:buChar char="n"/>
              <a:defRPr/>
            </a:pPr>
            <a:r>
              <a:rPr lang="zh-CN" altLang="en-US" sz="1200" dirty="0">
                <a:latin typeface="微软雅黑" panose="020B0503020204020204" pitchFamily="34" charset="-122"/>
              </a:rPr>
              <a:t>Surface welding, small internal resistance </a:t>
            </a:r>
          </a:p>
          <a:p>
            <a:pPr marL="285750" indent="-285750" fontAlgn="auto">
              <a:lnSpc>
                <a:spcPct val="100000"/>
              </a:lnSpc>
              <a:buClr>
                <a:srgbClr val="2ABAFF"/>
              </a:buClr>
              <a:buFont typeface="Wingdings" panose="05000000000000000000" pitchFamily="2" charset="2"/>
              <a:buChar char="n"/>
              <a:defRPr/>
            </a:pPr>
            <a:r>
              <a:rPr lang="zh-CN" altLang="en-US" sz="1200" dirty="0">
                <a:latin typeface="微软雅黑" panose="020B0503020204020204" pitchFamily="34" charset="-122"/>
              </a:rPr>
              <a:t>The heating of welding process is small, and the surface will not oxidize after welding. </a:t>
            </a:r>
          </a:p>
          <a:p>
            <a:pPr marL="285750" indent="-285750" fontAlgn="auto">
              <a:lnSpc>
                <a:spcPct val="100000"/>
              </a:lnSpc>
              <a:buClr>
                <a:srgbClr val="2ABAFF"/>
              </a:buClr>
              <a:buFont typeface="Wingdings" panose="05000000000000000000" pitchFamily="2" charset="2"/>
              <a:buChar char="n"/>
              <a:defRPr/>
            </a:pPr>
            <a:r>
              <a:rPr lang="zh-CN" altLang="en-US" sz="1200" dirty="0">
                <a:latin typeface="微软雅黑" panose="020B0503020204020204" pitchFamily="34" charset="-122"/>
              </a:rPr>
              <a:t>Have good adaptability to slight pollution or deformation</a:t>
            </a:r>
          </a:p>
          <a:p>
            <a:pPr marL="285750" indent="-285750" fontAlgn="auto">
              <a:lnSpc>
                <a:spcPct val="100000"/>
              </a:lnSpc>
              <a:buClr>
                <a:srgbClr val="2ABAFF"/>
              </a:buClr>
              <a:buFont typeface="Wingdings" panose="05000000000000000000" pitchFamily="2" charset="2"/>
              <a:buChar char="n"/>
              <a:defRPr/>
            </a:pPr>
            <a:endParaRPr lang="zh-CN" altLang="en-US" sz="1200" dirty="0">
              <a:latin typeface="微软雅黑" panose="020B0503020204020204" pitchFamily="34" charset="-122"/>
            </a:endParaRPr>
          </a:p>
        </p:txBody>
      </p:sp>
      <p:sp>
        <p:nvSpPr>
          <p:cNvPr id="84" name="文本框 10"/>
          <p:cNvSpPr txBox="1">
            <a:spLocks noChangeArrowheads="1"/>
          </p:cNvSpPr>
          <p:nvPr/>
        </p:nvSpPr>
        <p:spPr bwMode="auto">
          <a:xfrm>
            <a:off x="7118123" y="1670522"/>
            <a:ext cx="1115060" cy="337185"/>
          </a:xfrm>
          <a:prstGeom prst="rect">
            <a:avLst/>
          </a:prstGeom>
          <a:noFill/>
          <a:ln w="9525">
            <a:noFill/>
            <a:miter lim="800000"/>
          </a:ln>
        </p:spPr>
        <p:txBody>
          <a:bodyPr wrap="none" lIns="0" rIns="0">
            <a:spAutoFit/>
          </a:bodyPr>
          <a:lstStyle/>
          <a:p>
            <a:pPr eaLnBrk="1" hangingPunct="1"/>
            <a:r>
              <a:rPr lang="en-US" altLang="zh-CN" sz="1600" b="1">
                <a:solidFill>
                  <a:schemeClr val="accent1"/>
                </a:solidFill>
              </a:rPr>
              <a:t>disadvantage</a:t>
            </a:r>
          </a:p>
        </p:txBody>
      </p:sp>
      <p:sp>
        <p:nvSpPr>
          <p:cNvPr id="85" name="文本框 11"/>
          <p:cNvSpPr txBox="1">
            <a:spLocks noChangeArrowheads="1"/>
          </p:cNvSpPr>
          <p:nvPr/>
        </p:nvSpPr>
        <p:spPr bwMode="auto">
          <a:xfrm>
            <a:off x="10209862" y="1650202"/>
            <a:ext cx="1195070" cy="583565"/>
          </a:xfrm>
          <a:prstGeom prst="rect">
            <a:avLst/>
          </a:prstGeom>
          <a:noFill/>
          <a:ln w="9525">
            <a:noFill/>
            <a:miter lim="800000"/>
          </a:ln>
        </p:spPr>
        <p:txBody>
          <a:bodyPr wrap="none" lIns="0" rIns="0">
            <a:spAutoFit/>
          </a:bodyPr>
          <a:lstStyle/>
          <a:p>
            <a:pPr algn="l" eaLnBrk="1" hangingPunct="1"/>
            <a:r>
              <a:rPr lang="zh-CN" altLang="en-US" sz="1600" b="1">
                <a:solidFill>
                  <a:schemeClr val="accent1"/>
                </a:solidFill>
              </a:rPr>
              <a:t>welding effect</a:t>
            </a:r>
          </a:p>
          <a:p>
            <a:pPr eaLnBrk="1" hangingPunct="1"/>
            <a:endParaRPr lang="zh-CN" altLang="en-US" sz="1600" b="1">
              <a:solidFill>
                <a:schemeClr val="accent1"/>
              </a:solidFill>
            </a:endParaRPr>
          </a:p>
        </p:txBody>
      </p:sp>
      <p:sp>
        <p:nvSpPr>
          <p:cNvPr id="86" name="矩形 85"/>
          <p:cNvSpPr/>
          <p:nvPr/>
        </p:nvSpPr>
        <p:spPr>
          <a:xfrm>
            <a:off x="9127822" y="2153438"/>
            <a:ext cx="1558722" cy="369332"/>
          </a:xfrm>
          <a:prstGeom prst="rect">
            <a:avLst/>
          </a:prstGeom>
        </p:spPr>
        <p:txBody>
          <a:bodyPr lIns="0" rIns="0">
            <a:spAutoFit/>
          </a:bodyPr>
          <a:lstStyle/>
          <a:p>
            <a:pPr algn="just" eaLnBrk="1" fontAlgn="auto" hangingPunct="1">
              <a:lnSpc>
                <a:spcPct val="150000"/>
              </a:lnSpc>
              <a:spcBef>
                <a:spcPts val="0"/>
              </a:spcBef>
              <a:spcAft>
                <a:spcPts val="0"/>
              </a:spcAft>
              <a:defRPr/>
            </a:pPr>
            <a:endParaRPr lang="en-US" altLang="zh-CN" sz="1200" dirty="0">
              <a:latin typeface="+mn-ea"/>
              <a:ea typeface="+mn-ea"/>
            </a:endParaRPr>
          </a:p>
        </p:txBody>
      </p:sp>
      <p:sp>
        <p:nvSpPr>
          <p:cNvPr id="87" name="矩形 86"/>
          <p:cNvSpPr/>
          <p:nvPr/>
        </p:nvSpPr>
        <p:spPr>
          <a:xfrm>
            <a:off x="4810384" y="1327938"/>
            <a:ext cx="2160306" cy="215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8" name="矩形 87"/>
          <p:cNvSpPr/>
          <p:nvPr/>
        </p:nvSpPr>
        <p:spPr>
          <a:xfrm>
            <a:off x="6970689" y="1327939"/>
            <a:ext cx="2457130" cy="220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89" name="组合 22"/>
          <p:cNvGrpSpPr/>
          <p:nvPr/>
        </p:nvGrpSpPr>
        <p:grpSpPr bwMode="auto">
          <a:xfrm>
            <a:off x="9415121" y="1218401"/>
            <a:ext cx="431744" cy="431800"/>
            <a:chOff x="812700" y="3140025"/>
            <a:chExt cx="432000" cy="432000"/>
          </a:xfrm>
        </p:grpSpPr>
        <p:sp>
          <p:nvSpPr>
            <p:cNvPr id="90" name="椭圆 89"/>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1" name="椭圆 90"/>
            <p:cNvSpPr/>
            <p:nvPr/>
          </p:nvSpPr>
          <p:spPr>
            <a:xfrm>
              <a:off x="938171" y="3265495"/>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92" name="组合 25"/>
          <p:cNvGrpSpPr/>
          <p:nvPr/>
        </p:nvGrpSpPr>
        <p:grpSpPr bwMode="auto">
          <a:xfrm>
            <a:off x="4499274" y="1218401"/>
            <a:ext cx="431744" cy="431800"/>
            <a:chOff x="812700" y="3140025"/>
            <a:chExt cx="432000" cy="432000"/>
          </a:xfrm>
        </p:grpSpPr>
        <p:sp>
          <p:nvSpPr>
            <p:cNvPr id="93" name="椭圆 92"/>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4" name="椭圆 93"/>
            <p:cNvSpPr/>
            <p:nvPr/>
          </p:nvSpPr>
          <p:spPr>
            <a:xfrm>
              <a:off x="938170" y="3265495"/>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95" name="组合 28"/>
          <p:cNvGrpSpPr/>
          <p:nvPr/>
        </p:nvGrpSpPr>
        <p:grpSpPr bwMode="auto">
          <a:xfrm>
            <a:off x="6756405" y="1218401"/>
            <a:ext cx="431744" cy="431800"/>
            <a:chOff x="812700" y="3140025"/>
            <a:chExt cx="432000" cy="432000"/>
          </a:xfrm>
        </p:grpSpPr>
        <p:sp>
          <p:nvSpPr>
            <p:cNvPr id="96" name="椭圆 95"/>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7" name="椭圆 96"/>
            <p:cNvSpPr/>
            <p:nvPr/>
          </p:nvSpPr>
          <p:spPr>
            <a:xfrm>
              <a:off x="938170" y="3265495"/>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98" name="矩形 97"/>
          <p:cNvSpPr/>
          <p:nvPr/>
        </p:nvSpPr>
        <p:spPr>
          <a:xfrm>
            <a:off x="7189470" y="1876425"/>
            <a:ext cx="2350770" cy="1476375"/>
          </a:xfrm>
          <a:prstGeom prst="rect">
            <a:avLst/>
          </a:prstGeom>
        </p:spPr>
        <p:txBody>
          <a:bodyPr wrap="square" lIns="0" rIns="0">
            <a:spAutoFit/>
          </a:bodyPr>
          <a:lstStyle/>
          <a:p>
            <a:pPr algn="just" eaLnBrk="1" fontAlgn="auto" hangingPunct="1">
              <a:lnSpc>
                <a:spcPct val="150000"/>
              </a:lnSpc>
              <a:spcBef>
                <a:spcPts val="0"/>
              </a:spcBef>
              <a:spcAft>
                <a:spcPts val="0"/>
              </a:spcAft>
              <a:defRPr/>
            </a:pPr>
            <a:r>
              <a:rPr lang="zh-CN" altLang="en-US" sz="1200" dirty="0">
                <a:latin typeface="+mj-lt"/>
                <a:ea typeface="+mn-ea"/>
                <a:cs typeface="+mj-lt"/>
              </a:rPr>
              <a:t>Need double-sided tightening, low efficiency, not suitable for battery group, generally used in soft package nickel and other processes.</a:t>
            </a:r>
          </a:p>
          <a:p>
            <a:pPr algn="just" eaLnBrk="1" fontAlgn="auto" hangingPunct="1">
              <a:lnSpc>
                <a:spcPct val="150000"/>
              </a:lnSpc>
              <a:spcBef>
                <a:spcPts val="0"/>
              </a:spcBef>
              <a:spcAft>
                <a:spcPts val="0"/>
              </a:spcAft>
              <a:defRPr/>
            </a:pPr>
            <a:endParaRPr lang="zh-CN" altLang="en-US" sz="1200" dirty="0">
              <a:latin typeface="+mj-lt"/>
              <a:ea typeface="+mn-ea"/>
              <a:cs typeface="+mj-lt"/>
            </a:endParaRPr>
          </a:p>
        </p:txBody>
      </p:sp>
      <p:sp>
        <p:nvSpPr>
          <p:cNvPr id="99" name="文本框 4"/>
          <p:cNvSpPr txBox="1"/>
          <p:nvPr/>
        </p:nvSpPr>
        <p:spPr>
          <a:xfrm>
            <a:off x="5000859" y="1226338"/>
            <a:ext cx="280950"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1</a:t>
            </a:r>
            <a:endParaRPr lang="zh-CN" altLang="en-US" sz="2000" dirty="0">
              <a:solidFill>
                <a:schemeClr val="tx1">
                  <a:lumMod val="75000"/>
                  <a:lumOff val="25000"/>
                </a:schemeClr>
              </a:solidFill>
              <a:latin typeface="Impact" panose="020B0806030902050204" pitchFamily="34" charset="0"/>
              <a:ea typeface="+mn-ea"/>
            </a:endParaRPr>
          </a:p>
        </p:txBody>
      </p:sp>
      <p:sp>
        <p:nvSpPr>
          <p:cNvPr id="100" name="文本框 5"/>
          <p:cNvSpPr txBox="1"/>
          <p:nvPr/>
        </p:nvSpPr>
        <p:spPr>
          <a:xfrm>
            <a:off x="7246878" y="1212051"/>
            <a:ext cx="312697"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2</a:t>
            </a:r>
            <a:endParaRPr lang="zh-CN" altLang="en-US" sz="2000" dirty="0">
              <a:solidFill>
                <a:schemeClr val="tx1">
                  <a:lumMod val="75000"/>
                  <a:lumOff val="25000"/>
                </a:schemeClr>
              </a:solidFill>
              <a:latin typeface="Impact" panose="020B0806030902050204" pitchFamily="34" charset="0"/>
              <a:ea typeface="+mn-ea"/>
            </a:endParaRPr>
          </a:p>
        </p:txBody>
      </p:sp>
      <p:sp>
        <p:nvSpPr>
          <p:cNvPr id="101" name="文本框 6"/>
          <p:cNvSpPr txBox="1"/>
          <p:nvPr/>
        </p:nvSpPr>
        <p:spPr>
          <a:xfrm>
            <a:off x="9888135" y="1280313"/>
            <a:ext cx="320633"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3</a:t>
            </a:r>
            <a:endParaRPr lang="zh-CN" altLang="en-US" sz="2000" dirty="0">
              <a:solidFill>
                <a:schemeClr val="tx1">
                  <a:lumMod val="75000"/>
                  <a:lumOff val="25000"/>
                </a:schemeClr>
              </a:solidFill>
              <a:latin typeface="Impact" panose="020B0806030902050204" pitchFamily="34" charset="0"/>
              <a:ea typeface="+mn-ea"/>
            </a:endParaRPr>
          </a:p>
        </p:txBody>
      </p:sp>
      <p:sp>
        <p:nvSpPr>
          <p:cNvPr id="102" name="文本框 8"/>
          <p:cNvSpPr txBox="1">
            <a:spLocks noChangeArrowheads="1"/>
          </p:cNvSpPr>
          <p:nvPr/>
        </p:nvSpPr>
        <p:spPr bwMode="auto">
          <a:xfrm>
            <a:off x="3326858" y="3657118"/>
            <a:ext cx="874395" cy="583565"/>
          </a:xfrm>
          <a:prstGeom prst="rect">
            <a:avLst/>
          </a:prstGeom>
          <a:noFill/>
          <a:ln w="9525">
            <a:noFill/>
            <a:miter lim="800000"/>
          </a:ln>
        </p:spPr>
        <p:txBody>
          <a:bodyPr wrap="none" lIns="0" rIns="0">
            <a:spAutoFit/>
          </a:bodyPr>
          <a:lstStyle/>
          <a:p>
            <a:pPr algn="l" eaLnBrk="1" hangingPunct="1"/>
            <a:r>
              <a:rPr lang="en-US" altLang="zh-CN" sz="1600" b="1">
                <a:solidFill>
                  <a:schemeClr val="accent1"/>
                </a:solidFill>
                <a:sym typeface="+mn-ea"/>
              </a:rPr>
              <a:t>advantage</a:t>
            </a:r>
            <a:endParaRPr lang="en-US" altLang="zh-CN" sz="1600" b="1">
              <a:solidFill>
                <a:schemeClr val="accent1"/>
              </a:solidFill>
            </a:endParaRPr>
          </a:p>
          <a:p>
            <a:pPr eaLnBrk="1" hangingPunct="1"/>
            <a:endParaRPr lang="zh-CN" altLang="en-US" sz="1600" b="1">
              <a:solidFill>
                <a:schemeClr val="accent1"/>
              </a:solidFill>
            </a:endParaRPr>
          </a:p>
        </p:txBody>
      </p:sp>
      <p:sp>
        <p:nvSpPr>
          <p:cNvPr id="103" name="矩形 102"/>
          <p:cNvSpPr/>
          <p:nvPr/>
        </p:nvSpPr>
        <p:spPr>
          <a:xfrm>
            <a:off x="4200863" y="3507894"/>
            <a:ext cx="2528558" cy="1476375"/>
          </a:xfrm>
          <a:prstGeom prst="rect">
            <a:avLst/>
          </a:prstGeom>
        </p:spPr>
        <p:txBody>
          <a:bodyPr lIns="0" rIns="0">
            <a:spAutoFit/>
          </a:bodyPr>
          <a:lstStyle/>
          <a:p>
            <a:pPr marL="285750" indent="-285750">
              <a:lnSpc>
                <a:spcPct val="150000"/>
              </a:lnSpc>
              <a:buClr>
                <a:srgbClr val="2ABAFF"/>
              </a:buClr>
              <a:buFont typeface="Wingdings" panose="05000000000000000000" pitchFamily="2" charset="2"/>
              <a:buChar char="n"/>
              <a:defRPr/>
            </a:pPr>
            <a:r>
              <a:rPr lang="zh-CN" altLang="en-US" sz="1200" dirty="0">
                <a:latin typeface="微软雅黑" panose="020B0503020204020204" pitchFamily="34" charset="-122"/>
                <a:sym typeface="宋体" panose="02010600030101010101" pitchFamily="2" charset="-122"/>
              </a:rPr>
              <a:t>Fast welding speed</a:t>
            </a:r>
          </a:p>
          <a:p>
            <a:pPr marL="285750" indent="-285750">
              <a:lnSpc>
                <a:spcPct val="150000"/>
              </a:lnSpc>
              <a:buClr>
                <a:srgbClr val="2ABAFF"/>
              </a:buClr>
              <a:buFont typeface="Wingdings" panose="05000000000000000000" pitchFamily="2" charset="2"/>
              <a:buChar char="n"/>
              <a:defRPr/>
            </a:pPr>
            <a:r>
              <a:rPr lang="zh-CN" altLang="en-US" sz="1200" dirty="0">
                <a:latin typeface="微软雅黑" panose="020B0503020204020204" pitchFamily="34" charset="-122"/>
                <a:sym typeface="宋体" panose="02010600030101010101" pitchFamily="2" charset="-122"/>
              </a:rPr>
              <a:t>Positioning requirements are not high</a:t>
            </a:r>
          </a:p>
          <a:p>
            <a:pPr marL="285750" indent="-285750">
              <a:lnSpc>
                <a:spcPct val="150000"/>
              </a:lnSpc>
              <a:buClr>
                <a:srgbClr val="2ABAFF"/>
              </a:buClr>
              <a:buFont typeface="Wingdings" panose="05000000000000000000" pitchFamily="2" charset="2"/>
              <a:buChar char="n"/>
              <a:defRPr/>
            </a:pPr>
            <a:r>
              <a:rPr lang="zh-CN" altLang="en-US" sz="1200" dirty="0">
                <a:latin typeface="微软雅黑" panose="020B0503020204020204" pitchFamily="34" charset="-122"/>
                <a:sym typeface="宋体" panose="02010600030101010101" pitchFamily="2" charset="-122"/>
              </a:rPr>
              <a:t>Simple fixture design</a:t>
            </a:r>
          </a:p>
          <a:p>
            <a:pPr marL="285750" indent="-285750">
              <a:lnSpc>
                <a:spcPct val="150000"/>
              </a:lnSpc>
              <a:buClr>
                <a:srgbClr val="2ABAFF"/>
              </a:buClr>
              <a:buFont typeface="Wingdings" panose="05000000000000000000" pitchFamily="2" charset="2"/>
              <a:buChar char="n"/>
              <a:defRPr/>
            </a:pPr>
            <a:endParaRPr lang="zh-CN" altLang="en-US" sz="1200" dirty="0">
              <a:latin typeface="+mn-ea"/>
              <a:ea typeface="+mn-ea"/>
            </a:endParaRPr>
          </a:p>
        </p:txBody>
      </p:sp>
      <p:sp>
        <p:nvSpPr>
          <p:cNvPr id="104" name="文本框 10"/>
          <p:cNvSpPr txBox="1">
            <a:spLocks noChangeArrowheads="1"/>
          </p:cNvSpPr>
          <p:nvPr/>
        </p:nvSpPr>
        <p:spPr bwMode="auto">
          <a:xfrm>
            <a:off x="7187978" y="3539643"/>
            <a:ext cx="1115060" cy="337185"/>
          </a:xfrm>
          <a:prstGeom prst="rect">
            <a:avLst/>
          </a:prstGeom>
          <a:noFill/>
          <a:ln w="9525">
            <a:noFill/>
            <a:miter lim="800000"/>
          </a:ln>
        </p:spPr>
        <p:txBody>
          <a:bodyPr wrap="none" lIns="0" rIns="0">
            <a:spAutoFit/>
          </a:bodyPr>
          <a:lstStyle/>
          <a:p>
            <a:pPr eaLnBrk="1" hangingPunct="1"/>
            <a:r>
              <a:rPr lang="en-US" altLang="zh-CN" sz="1600" b="1">
                <a:solidFill>
                  <a:schemeClr val="accent1"/>
                </a:solidFill>
              </a:rPr>
              <a:t>disadvantage</a:t>
            </a:r>
          </a:p>
        </p:txBody>
      </p:sp>
      <p:sp>
        <p:nvSpPr>
          <p:cNvPr id="105" name="文本框 11"/>
          <p:cNvSpPr txBox="1">
            <a:spLocks noChangeArrowheads="1"/>
          </p:cNvSpPr>
          <p:nvPr/>
        </p:nvSpPr>
        <p:spPr bwMode="auto">
          <a:xfrm>
            <a:off x="10264146" y="3260243"/>
            <a:ext cx="1195070" cy="583565"/>
          </a:xfrm>
          <a:prstGeom prst="rect">
            <a:avLst/>
          </a:prstGeom>
          <a:noFill/>
          <a:ln w="9525">
            <a:noFill/>
            <a:miter lim="800000"/>
          </a:ln>
        </p:spPr>
        <p:txBody>
          <a:bodyPr wrap="none" lIns="0" rIns="0">
            <a:spAutoFit/>
          </a:bodyPr>
          <a:lstStyle/>
          <a:p>
            <a:pPr algn="l" eaLnBrk="1" hangingPunct="1"/>
            <a:r>
              <a:rPr lang="zh-CN" altLang="en-US" sz="1600" b="1">
                <a:solidFill>
                  <a:schemeClr val="accent1"/>
                </a:solidFill>
              </a:rPr>
              <a:t>welding effect</a:t>
            </a:r>
          </a:p>
          <a:p>
            <a:pPr eaLnBrk="1" hangingPunct="1"/>
            <a:endParaRPr lang="zh-CN" altLang="en-US" sz="1600" b="1">
              <a:solidFill>
                <a:schemeClr val="accent1"/>
              </a:solidFill>
            </a:endParaRPr>
          </a:p>
        </p:txBody>
      </p:sp>
      <p:sp>
        <p:nvSpPr>
          <p:cNvPr id="106" name="矩形 105"/>
          <p:cNvSpPr/>
          <p:nvPr/>
        </p:nvSpPr>
        <p:spPr>
          <a:xfrm>
            <a:off x="9183377" y="4010813"/>
            <a:ext cx="1558722" cy="369332"/>
          </a:xfrm>
          <a:prstGeom prst="rect">
            <a:avLst/>
          </a:prstGeom>
        </p:spPr>
        <p:txBody>
          <a:bodyPr lIns="0" rIns="0">
            <a:spAutoFit/>
          </a:bodyPr>
          <a:lstStyle/>
          <a:p>
            <a:pPr algn="just" eaLnBrk="1" fontAlgn="auto" hangingPunct="1">
              <a:lnSpc>
                <a:spcPct val="150000"/>
              </a:lnSpc>
              <a:spcBef>
                <a:spcPts val="0"/>
              </a:spcBef>
              <a:spcAft>
                <a:spcPts val="0"/>
              </a:spcAft>
              <a:defRPr/>
            </a:pPr>
            <a:endParaRPr lang="en-US" altLang="zh-CN" sz="1200" dirty="0">
              <a:latin typeface="+mn-ea"/>
              <a:ea typeface="+mn-ea"/>
            </a:endParaRPr>
          </a:p>
        </p:txBody>
      </p:sp>
      <p:sp>
        <p:nvSpPr>
          <p:cNvPr id="107" name="矩形 106"/>
          <p:cNvSpPr/>
          <p:nvPr/>
        </p:nvSpPr>
        <p:spPr>
          <a:xfrm>
            <a:off x="4865938" y="3185313"/>
            <a:ext cx="2160307" cy="215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8" name="矩形 107"/>
          <p:cNvSpPr/>
          <p:nvPr/>
        </p:nvSpPr>
        <p:spPr>
          <a:xfrm>
            <a:off x="7026245" y="3185314"/>
            <a:ext cx="2458717" cy="220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09" name="组合 22"/>
          <p:cNvGrpSpPr/>
          <p:nvPr/>
        </p:nvGrpSpPr>
        <p:grpSpPr bwMode="auto">
          <a:xfrm>
            <a:off x="9470677" y="3075776"/>
            <a:ext cx="431744" cy="431800"/>
            <a:chOff x="812700" y="3140025"/>
            <a:chExt cx="432000" cy="432000"/>
          </a:xfrm>
        </p:grpSpPr>
        <p:sp>
          <p:nvSpPr>
            <p:cNvPr id="110" name="椭圆 109"/>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1" name="椭圆 110"/>
            <p:cNvSpPr/>
            <p:nvPr/>
          </p:nvSpPr>
          <p:spPr>
            <a:xfrm>
              <a:off x="938170" y="3265495"/>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12" name="组合 25"/>
          <p:cNvGrpSpPr/>
          <p:nvPr/>
        </p:nvGrpSpPr>
        <p:grpSpPr bwMode="auto">
          <a:xfrm>
            <a:off x="4554829" y="3075776"/>
            <a:ext cx="431744" cy="431800"/>
            <a:chOff x="812700" y="3140025"/>
            <a:chExt cx="432000" cy="432000"/>
          </a:xfrm>
        </p:grpSpPr>
        <p:sp>
          <p:nvSpPr>
            <p:cNvPr id="113" name="椭圆 112"/>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 name="椭圆 113"/>
            <p:cNvSpPr/>
            <p:nvPr/>
          </p:nvSpPr>
          <p:spPr>
            <a:xfrm>
              <a:off x="938171" y="3265495"/>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15" name="组合 28"/>
          <p:cNvGrpSpPr/>
          <p:nvPr/>
        </p:nvGrpSpPr>
        <p:grpSpPr bwMode="auto">
          <a:xfrm>
            <a:off x="6811960" y="3075776"/>
            <a:ext cx="431744" cy="431800"/>
            <a:chOff x="812700" y="3140025"/>
            <a:chExt cx="432000" cy="432000"/>
          </a:xfrm>
        </p:grpSpPr>
        <p:sp>
          <p:nvSpPr>
            <p:cNvPr id="116" name="椭圆 115"/>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7" name="椭圆 116"/>
            <p:cNvSpPr/>
            <p:nvPr/>
          </p:nvSpPr>
          <p:spPr>
            <a:xfrm>
              <a:off x="938171" y="3265495"/>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18" name="矩形 69"/>
          <p:cNvSpPr>
            <a:spLocks noChangeArrowheads="1"/>
          </p:cNvSpPr>
          <p:nvPr/>
        </p:nvSpPr>
        <p:spPr bwMode="auto">
          <a:xfrm>
            <a:off x="7118350" y="3735705"/>
            <a:ext cx="2312670" cy="1753235"/>
          </a:xfrm>
          <a:prstGeom prst="rect">
            <a:avLst/>
          </a:prstGeom>
          <a:noFill/>
          <a:ln w="9525">
            <a:noFill/>
            <a:miter lim="800000"/>
          </a:ln>
        </p:spPr>
        <p:txBody>
          <a:bodyPr wrap="square" lIns="0" rIns="0">
            <a:spAutoFit/>
          </a:bodyPr>
          <a:lstStyle/>
          <a:p>
            <a:pPr algn="just">
              <a:lnSpc>
                <a:spcPct val="150000"/>
              </a:lnSpc>
              <a:spcBef>
                <a:spcPts val="0"/>
              </a:spcBef>
              <a:spcAft>
                <a:spcPts val="0"/>
              </a:spcAft>
              <a:buClrTx/>
              <a:buSzTx/>
              <a:buFontTx/>
              <a:defRPr/>
            </a:pPr>
            <a:r>
              <a:rPr lang="zh-CN" altLang="en-US" sz="1200" dirty="0">
                <a:latin typeface="+mj-lt"/>
                <a:cs typeface="+mj-lt"/>
                <a:sym typeface="宋体" panose="02010600030101010101" pitchFamily="2" charset="-122"/>
              </a:rPr>
              <a:t>The surface welding can not be realized, and the internal resistance is high. It is generally used for cylindrical welding.</a:t>
            </a:r>
          </a:p>
          <a:p>
            <a:pPr marL="285750" indent="-285750">
              <a:lnSpc>
                <a:spcPct val="150000"/>
              </a:lnSpc>
              <a:buClr>
                <a:srgbClr val="82CD1A"/>
              </a:buClr>
            </a:pPr>
            <a:endParaRPr lang="zh-CN" altLang="en-US" sz="1200" dirty="0">
              <a:latin typeface="微软雅黑" panose="020B0503020204020204" pitchFamily="34" charset="-122"/>
              <a:sym typeface="宋体" panose="02010600030101010101" pitchFamily="2" charset="-122"/>
            </a:endParaRPr>
          </a:p>
        </p:txBody>
      </p:sp>
      <p:sp>
        <p:nvSpPr>
          <p:cNvPr id="119" name="文本框 4"/>
          <p:cNvSpPr txBox="1"/>
          <p:nvPr/>
        </p:nvSpPr>
        <p:spPr>
          <a:xfrm>
            <a:off x="5058002" y="3085301"/>
            <a:ext cx="280950"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1</a:t>
            </a:r>
            <a:endParaRPr lang="zh-CN" altLang="en-US" sz="2000" dirty="0">
              <a:solidFill>
                <a:schemeClr val="tx1">
                  <a:lumMod val="75000"/>
                  <a:lumOff val="25000"/>
                </a:schemeClr>
              </a:solidFill>
              <a:latin typeface="Impact" panose="020B0806030902050204" pitchFamily="34" charset="0"/>
              <a:ea typeface="+mn-ea"/>
            </a:endParaRPr>
          </a:p>
        </p:txBody>
      </p:sp>
      <p:sp>
        <p:nvSpPr>
          <p:cNvPr id="120" name="文本框 5"/>
          <p:cNvSpPr txBox="1"/>
          <p:nvPr/>
        </p:nvSpPr>
        <p:spPr>
          <a:xfrm>
            <a:off x="7304021" y="3071013"/>
            <a:ext cx="312697"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2</a:t>
            </a:r>
            <a:endParaRPr lang="zh-CN" altLang="en-US" sz="2000" dirty="0">
              <a:solidFill>
                <a:schemeClr val="tx1">
                  <a:lumMod val="75000"/>
                  <a:lumOff val="25000"/>
                </a:schemeClr>
              </a:solidFill>
              <a:latin typeface="Impact" panose="020B0806030902050204" pitchFamily="34" charset="0"/>
              <a:ea typeface="+mn-ea"/>
            </a:endParaRPr>
          </a:p>
        </p:txBody>
      </p:sp>
      <p:sp>
        <p:nvSpPr>
          <p:cNvPr id="121" name="文本框 6"/>
          <p:cNvSpPr txBox="1"/>
          <p:nvPr/>
        </p:nvSpPr>
        <p:spPr>
          <a:xfrm>
            <a:off x="9943691" y="3139276"/>
            <a:ext cx="320633"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3</a:t>
            </a:r>
            <a:endParaRPr lang="zh-CN" altLang="en-US" sz="2000" dirty="0">
              <a:solidFill>
                <a:schemeClr val="tx1">
                  <a:lumMod val="75000"/>
                  <a:lumOff val="25000"/>
                </a:schemeClr>
              </a:solidFill>
              <a:latin typeface="Impact" panose="020B0806030902050204" pitchFamily="34" charset="0"/>
              <a:ea typeface="+mn-ea"/>
            </a:endParaRPr>
          </a:p>
        </p:txBody>
      </p:sp>
      <p:sp>
        <p:nvSpPr>
          <p:cNvPr id="122" name="文本框 8"/>
          <p:cNvSpPr txBox="1">
            <a:spLocks noChangeArrowheads="1"/>
          </p:cNvSpPr>
          <p:nvPr/>
        </p:nvSpPr>
        <p:spPr bwMode="auto">
          <a:xfrm>
            <a:off x="3248760" y="5665942"/>
            <a:ext cx="874395" cy="337185"/>
          </a:xfrm>
          <a:prstGeom prst="rect">
            <a:avLst/>
          </a:prstGeom>
          <a:noFill/>
          <a:ln w="9525">
            <a:noFill/>
            <a:miter lim="800000"/>
          </a:ln>
        </p:spPr>
        <p:txBody>
          <a:bodyPr wrap="none" lIns="0" rIns="0">
            <a:spAutoFit/>
          </a:bodyPr>
          <a:lstStyle/>
          <a:p>
            <a:pPr eaLnBrk="1" hangingPunct="1"/>
            <a:r>
              <a:rPr lang="en-US" altLang="zh-CN" sz="1600" b="1">
                <a:solidFill>
                  <a:schemeClr val="accent1"/>
                </a:solidFill>
              </a:rPr>
              <a:t>advantage</a:t>
            </a:r>
          </a:p>
        </p:txBody>
      </p:sp>
      <p:sp>
        <p:nvSpPr>
          <p:cNvPr id="123" name="矩形 122"/>
          <p:cNvSpPr/>
          <p:nvPr/>
        </p:nvSpPr>
        <p:spPr>
          <a:xfrm>
            <a:off x="4145307" y="5539576"/>
            <a:ext cx="2528559" cy="1198880"/>
          </a:xfrm>
          <a:prstGeom prst="rect">
            <a:avLst/>
          </a:prstGeom>
        </p:spPr>
        <p:txBody>
          <a:bodyPr lIns="0" rIns="0">
            <a:spAutoFit/>
          </a:bodyPr>
          <a:lstStyle/>
          <a:p>
            <a:pPr marL="285750" indent="-285750">
              <a:lnSpc>
                <a:spcPct val="150000"/>
              </a:lnSpc>
              <a:buClr>
                <a:srgbClr val="2ABAFF"/>
              </a:buClr>
              <a:buFont typeface="Wingdings" panose="05000000000000000000" pitchFamily="2" charset="2"/>
              <a:buChar char="n"/>
              <a:defRPr/>
            </a:pPr>
            <a:r>
              <a:rPr lang="zh-CN" altLang="en-US" sz="1200" dirty="0">
                <a:latin typeface="微软雅黑" panose="020B0503020204020204" pitchFamily="34" charset="-122"/>
                <a:sym typeface="宋体" panose="02010600030101010101" pitchFamily="2" charset="-122"/>
              </a:rPr>
              <a:t>Fast welding speed</a:t>
            </a:r>
          </a:p>
          <a:p>
            <a:pPr marL="285750" indent="-285750">
              <a:lnSpc>
                <a:spcPct val="150000"/>
              </a:lnSpc>
              <a:buClr>
                <a:srgbClr val="2ABAFF"/>
              </a:buClr>
              <a:buFont typeface="Wingdings" panose="05000000000000000000" pitchFamily="2" charset="2"/>
              <a:buChar char="n"/>
              <a:defRPr/>
            </a:pPr>
            <a:r>
              <a:rPr lang="zh-CN" altLang="en-US" sz="1200" dirty="0">
                <a:latin typeface="微软雅黑" panose="020B0503020204020204" pitchFamily="34" charset="-122"/>
                <a:sym typeface="宋体" panose="02010600030101010101" pitchFamily="2" charset="-122"/>
              </a:rPr>
              <a:t> non-contact welding </a:t>
            </a:r>
          </a:p>
          <a:p>
            <a:pPr marL="285750" indent="-285750">
              <a:lnSpc>
                <a:spcPct val="150000"/>
              </a:lnSpc>
              <a:buClr>
                <a:srgbClr val="2ABAFF"/>
              </a:buClr>
              <a:buFont typeface="Wingdings" panose="05000000000000000000" pitchFamily="2" charset="2"/>
              <a:buChar char="n"/>
              <a:defRPr/>
            </a:pPr>
            <a:r>
              <a:rPr lang="zh-CN" altLang="en-US" sz="1200" dirty="0">
                <a:latin typeface="微软雅黑" panose="020B0503020204020204" pitchFamily="34" charset="-122"/>
                <a:sym typeface="宋体" panose="02010600030101010101" pitchFamily="2" charset="-122"/>
              </a:rPr>
              <a:t>linear continuous welding</a:t>
            </a:r>
          </a:p>
          <a:p>
            <a:pPr marL="285750" indent="-285750">
              <a:lnSpc>
                <a:spcPct val="150000"/>
              </a:lnSpc>
              <a:buClr>
                <a:srgbClr val="2ABAFF"/>
              </a:buClr>
              <a:buFont typeface="Wingdings" panose="05000000000000000000" pitchFamily="2" charset="2"/>
              <a:buChar char="n"/>
              <a:defRPr/>
            </a:pPr>
            <a:endParaRPr lang="zh-CN" altLang="en-US" sz="1200" dirty="0">
              <a:latin typeface="微软雅黑" panose="020B0503020204020204" pitchFamily="34" charset="-122"/>
              <a:sym typeface="宋体" panose="02010600030101010101" pitchFamily="2" charset="-122"/>
            </a:endParaRPr>
          </a:p>
        </p:txBody>
      </p:sp>
      <p:sp>
        <p:nvSpPr>
          <p:cNvPr id="124" name="文本框 10"/>
          <p:cNvSpPr txBox="1">
            <a:spLocks noChangeArrowheads="1"/>
          </p:cNvSpPr>
          <p:nvPr/>
        </p:nvSpPr>
        <p:spPr bwMode="auto">
          <a:xfrm>
            <a:off x="7190190" y="5330343"/>
            <a:ext cx="1115060" cy="337185"/>
          </a:xfrm>
          <a:prstGeom prst="rect">
            <a:avLst/>
          </a:prstGeom>
          <a:noFill/>
          <a:ln w="9525">
            <a:noFill/>
            <a:miter lim="800000"/>
          </a:ln>
        </p:spPr>
        <p:txBody>
          <a:bodyPr wrap="none" lIns="0" rIns="0">
            <a:spAutoFit/>
          </a:bodyPr>
          <a:lstStyle/>
          <a:p>
            <a:pPr eaLnBrk="1" hangingPunct="1"/>
            <a:r>
              <a:rPr lang="en-US" altLang="zh-CN" sz="1600" b="1">
                <a:solidFill>
                  <a:schemeClr val="accent1"/>
                </a:solidFill>
              </a:rPr>
              <a:t>disadvantage</a:t>
            </a:r>
          </a:p>
        </p:txBody>
      </p:sp>
      <p:sp>
        <p:nvSpPr>
          <p:cNvPr id="125" name="文本框 11"/>
          <p:cNvSpPr txBox="1">
            <a:spLocks noChangeArrowheads="1"/>
          </p:cNvSpPr>
          <p:nvPr/>
        </p:nvSpPr>
        <p:spPr bwMode="auto">
          <a:xfrm>
            <a:off x="10264153" y="5271607"/>
            <a:ext cx="1195070" cy="583565"/>
          </a:xfrm>
          <a:prstGeom prst="rect">
            <a:avLst/>
          </a:prstGeom>
          <a:noFill/>
          <a:ln w="9525">
            <a:noFill/>
            <a:miter lim="800000"/>
          </a:ln>
        </p:spPr>
        <p:txBody>
          <a:bodyPr wrap="none" lIns="0" rIns="0">
            <a:spAutoFit/>
          </a:bodyPr>
          <a:lstStyle/>
          <a:p>
            <a:pPr algn="l" eaLnBrk="1" hangingPunct="1"/>
            <a:r>
              <a:rPr lang="zh-CN" altLang="en-US" sz="1600" b="1">
                <a:solidFill>
                  <a:schemeClr val="accent1"/>
                </a:solidFill>
              </a:rPr>
              <a:t>welding effect</a:t>
            </a:r>
          </a:p>
          <a:p>
            <a:pPr eaLnBrk="1" hangingPunct="1"/>
            <a:endParaRPr lang="zh-CN" altLang="en-US" sz="1600" b="1">
              <a:solidFill>
                <a:schemeClr val="accent1"/>
              </a:solidFill>
            </a:endParaRPr>
          </a:p>
        </p:txBody>
      </p:sp>
      <p:sp>
        <p:nvSpPr>
          <p:cNvPr id="126" name="矩形 125"/>
          <p:cNvSpPr/>
          <p:nvPr/>
        </p:nvSpPr>
        <p:spPr>
          <a:xfrm>
            <a:off x="9129409" y="6003126"/>
            <a:ext cx="1558722" cy="369332"/>
          </a:xfrm>
          <a:prstGeom prst="rect">
            <a:avLst/>
          </a:prstGeom>
        </p:spPr>
        <p:txBody>
          <a:bodyPr lIns="0" rIns="0">
            <a:spAutoFit/>
          </a:bodyPr>
          <a:lstStyle/>
          <a:p>
            <a:pPr algn="just" eaLnBrk="1" fontAlgn="auto" hangingPunct="1">
              <a:lnSpc>
                <a:spcPct val="150000"/>
              </a:lnSpc>
              <a:spcBef>
                <a:spcPts val="0"/>
              </a:spcBef>
              <a:spcAft>
                <a:spcPts val="0"/>
              </a:spcAft>
              <a:defRPr/>
            </a:pPr>
            <a:endParaRPr lang="en-US" altLang="zh-CN" sz="1200" dirty="0">
              <a:latin typeface="+mn-ea"/>
              <a:ea typeface="+mn-ea"/>
            </a:endParaRPr>
          </a:p>
        </p:txBody>
      </p:sp>
      <p:sp>
        <p:nvSpPr>
          <p:cNvPr id="127" name="矩形 126"/>
          <p:cNvSpPr/>
          <p:nvPr/>
        </p:nvSpPr>
        <p:spPr>
          <a:xfrm>
            <a:off x="4811970" y="5077296"/>
            <a:ext cx="2160307" cy="215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8" name="矩形 127"/>
          <p:cNvSpPr/>
          <p:nvPr/>
        </p:nvSpPr>
        <p:spPr>
          <a:xfrm>
            <a:off x="6972277" y="5091901"/>
            <a:ext cx="2458717" cy="220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29" name="组合 22"/>
          <p:cNvGrpSpPr/>
          <p:nvPr/>
        </p:nvGrpSpPr>
        <p:grpSpPr bwMode="auto">
          <a:xfrm>
            <a:off x="9415439" y="5023638"/>
            <a:ext cx="431744" cy="431800"/>
            <a:chOff x="812700" y="3140025"/>
            <a:chExt cx="432000" cy="432000"/>
          </a:xfrm>
        </p:grpSpPr>
        <p:sp>
          <p:nvSpPr>
            <p:cNvPr id="130" name="椭圆 129"/>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1" name="椭圆 130"/>
            <p:cNvSpPr/>
            <p:nvPr/>
          </p:nvSpPr>
          <p:spPr>
            <a:xfrm>
              <a:off x="938170" y="3265496"/>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32" name="组合 25"/>
          <p:cNvGrpSpPr/>
          <p:nvPr/>
        </p:nvGrpSpPr>
        <p:grpSpPr bwMode="auto">
          <a:xfrm>
            <a:off x="4505941" y="4986808"/>
            <a:ext cx="431744" cy="431800"/>
            <a:chOff x="812700" y="3140025"/>
            <a:chExt cx="432000" cy="432000"/>
          </a:xfrm>
        </p:grpSpPr>
        <p:sp>
          <p:nvSpPr>
            <p:cNvPr id="133" name="椭圆 132"/>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4" name="椭圆 133"/>
            <p:cNvSpPr/>
            <p:nvPr/>
          </p:nvSpPr>
          <p:spPr>
            <a:xfrm>
              <a:off x="938171" y="3265496"/>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35" name="组合 28"/>
          <p:cNvGrpSpPr/>
          <p:nvPr/>
        </p:nvGrpSpPr>
        <p:grpSpPr bwMode="auto">
          <a:xfrm>
            <a:off x="6757992" y="4987443"/>
            <a:ext cx="431744" cy="431800"/>
            <a:chOff x="812700" y="3140025"/>
            <a:chExt cx="432000" cy="432000"/>
          </a:xfrm>
        </p:grpSpPr>
        <p:sp>
          <p:nvSpPr>
            <p:cNvPr id="136" name="椭圆 135"/>
            <p:cNvSpPr/>
            <p:nvPr/>
          </p:nvSpPr>
          <p:spPr>
            <a:xfrm>
              <a:off x="812700" y="3140025"/>
              <a:ext cx="432000" cy="4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7" name="椭圆 136"/>
            <p:cNvSpPr/>
            <p:nvPr/>
          </p:nvSpPr>
          <p:spPr>
            <a:xfrm>
              <a:off x="938171" y="3265496"/>
              <a:ext cx="181059" cy="181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38" name="文本框 4"/>
          <p:cNvSpPr txBox="1"/>
          <p:nvPr/>
        </p:nvSpPr>
        <p:spPr>
          <a:xfrm>
            <a:off x="5004034" y="5077613"/>
            <a:ext cx="280950"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1</a:t>
            </a:r>
            <a:endParaRPr lang="zh-CN" altLang="en-US" sz="2000" dirty="0">
              <a:solidFill>
                <a:schemeClr val="tx1">
                  <a:lumMod val="75000"/>
                  <a:lumOff val="25000"/>
                </a:schemeClr>
              </a:solidFill>
              <a:latin typeface="Impact" panose="020B0806030902050204" pitchFamily="34" charset="0"/>
              <a:ea typeface="+mn-ea"/>
            </a:endParaRPr>
          </a:p>
        </p:txBody>
      </p:sp>
      <p:sp>
        <p:nvSpPr>
          <p:cNvPr id="139" name="文本框 5"/>
          <p:cNvSpPr txBox="1"/>
          <p:nvPr/>
        </p:nvSpPr>
        <p:spPr>
          <a:xfrm>
            <a:off x="7250053" y="5063326"/>
            <a:ext cx="312697"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2</a:t>
            </a:r>
            <a:endParaRPr lang="zh-CN" altLang="en-US" sz="2000" dirty="0">
              <a:solidFill>
                <a:schemeClr val="tx1">
                  <a:lumMod val="75000"/>
                  <a:lumOff val="25000"/>
                </a:schemeClr>
              </a:solidFill>
              <a:latin typeface="Impact" panose="020B0806030902050204" pitchFamily="34" charset="0"/>
              <a:ea typeface="+mn-ea"/>
            </a:endParaRPr>
          </a:p>
        </p:txBody>
      </p:sp>
      <p:sp>
        <p:nvSpPr>
          <p:cNvPr id="140" name="文本框 6"/>
          <p:cNvSpPr txBox="1"/>
          <p:nvPr/>
        </p:nvSpPr>
        <p:spPr>
          <a:xfrm>
            <a:off x="9889723" y="5131588"/>
            <a:ext cx="320633" cy="400050"/>
          </a:xfrm>
          <a:prstGeom prst="rect">
            <a:avLst/>
          </a:prstGeom>
          <a:noFill/>
        </p:spPr>
        <p:txBody>
          <a:bodyPr wrap="none">
            <a:spAutoFit/>
          </a:bodyPr>
          <a:lstStyle/>
          <a:p>
            <a:pPr algn="ctr" eaLnBrk="1" fontAlgn="auto" hangingPunct="1">
              <a:spcBef>
                <a:spcPts val="0"/>
              </a:spcBef>
              <a:spcAft>
                <a:spcPts val="0"/>
              </a:spcAft>
              <a:defRPr/>
            </a:pPr>
            <a:r>
              <a:rPr lang="en-US" altLang="zh-CN" sz="2000" dirty="0">
                <a:solidFill>
                  <a:schemeClr val="tx1">
                    <a:lumMod val="75000"/>
                    <a:lumOff val="25000"/>
                  </a:schemeClr>
                </a:solidFill>
                <a:latin typeface="Impact" panose="020B0806030902050204" pitchFamily="34" charset="0"/>
                <a:ea typeface="+mn-ea"/>
              </a:rPr>
              <a:t>3</a:t>
            </a:r>
            <a:endParaRPr lang="zh-CN" altLang="en-US" sz="2000" dirty="0">
              <a:solidFill>
                <a:schemeClr val="tx1">
                  <a:lumMod val="75000"/>
                  <a:lumOff val="25000"/>
                </a:schemeClr>
              </a:solidFill>
              <a:latin typeface="Impact" panose="020B0806030902050204" pitchFamily="34" charset="0"/>
              <a:ea typeface="+mn-ea"/>
            </a:endParaRPr>
          </a:p>
        </p:txBody>
      </p:sp>
      <p:sp>
        <p:nvSpPr>
          <p:cNvPr id="141" name="右箭头 140"/>
          <p:cNvSpPr/>
          <p:nvPr/>
        </p:nvSpPr>
        <p:spPr>
          <a:xfrm>
            <a:off x="3369122" y="1302538"/>
            <a:ext cx="1087295"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2" name="右箭头 141"/>
          <p:cNvSpPr/>
          <p:nvPr/>
        </p:nvSpPr>
        <p:spPr>
          <a:xfrm>
            <a:off x="3248487" y="3120226"/>
            <a:ext cx="1087295"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3" name="右箭头 142"/>
          <p:cNvSpPr/>
          <p:nvPr/>
        </p:nvSpPr>
        <p:spPr>
          <a:xfrm>
            <a:off x="3326898" y="5049991"/>
            <a:ext cx="1087296"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4" name="矩形 98"/>
          <p:cNvSpPr>
            <a:spLocks noChangeArrowheads="1"/>
          </p:cNvSpPr>
          <p:nvPr/>
        </p:nvSpPr>
        <p:spPr bwMode="auto">
          <a:xfrm>
            <a:off x="7026275" y="5418455"/>
            <a:ext cx="2761615" cy="2306955"/>
          </a:xfrm>
          <a:prstGeom prst="rect">
            <a:avLst/>
          </a:prstGeom>
          <a:noFill/>
          <a:ln w="9525">
            <a:noFill/>
            <a:miter lim="800000"/>
          </a:ln>
        </p:spPr>
        <p:txBody>
          <a:bodyPr wrap="square">
            <a:spAutoFit/>
          </a:bodyPr>
          <a:lstStyle/>
          <a:p>
            <a:pPr algn="just">
              <a:lnSpc>
                <a:spcPct val="150000"/>
              </a:lnSpc>
              <a:spcBef>
                <a:spcPts val="0"/>
              </a:spcBef>
              <a:spcAft>
                <a:spcPts val="0"/>
              </a:spcAft>
              <a:buClrTx/>
              <a:buSzTx/>
              <a:buFontTx/>
              <a:defRPr/>
            </a:pPr>
            <a:r>
              <a:rPr lang="zh-CN" altLang="en-US" sz="1200" dirty="0">
                <a:latin typeface="+mj-lt"/>
                <a:cs typeface="+mj-lt"/>
                <a:sym typeface="宋体" panose="02010600030101010101" pitchFamily="2" charset="-122"/>
              </a:rPr>
              <a:t>Higher smoothness of welding surface requires higher cleanliness of welding materials and higher heat generation in welding process is generally used in soft package serial welding.</a:t>
            </a:r>
          </a:p>
          <a:p>
            <a:pPr marL="285750" indent="-285750">
              <a:lnSpc>
                <a:spcPct val="150000"/>
              </a:lnSpc>
              <a:buClr>
                <a:srgbClr val="82CD1A"/>
              </a:buClr>
            </a:pPr>
            <a:endParaRPr lang="zh-CN" altLang="en-US" sz="1200" dirty="0">
              <a:latin typeface="微软雅黑" panose="020B0503020204020204" pitchFamily="34" charset="-122"/>
              <a:sym typeface="宋体" panose="02010600030101010101" pitchFamily="2" charset="-122"/>
            </a:endParaRPr>
          </a:p>
        </p:txBody>
      </p:sp>
      <p:graphicFrame>
        <p:nvGraphicFramePr>
          <p:cNvPr id="145" name="Object 54"/>
          <p:cNvGraphicFramePr/>
          <p:nvPr/>
        </p:nvGraphicFramePr>
        <p:xfrm>
          <a:off x="10273030" y="5765165"/>
          <a:ext cx="1394460" cy="845820"/>
        </p:xfrm>
        <a:graphic>
          <a:graphicData uri="http://schemas.openxmlformats.org/presentationml/2006/ole">
            <mc:AlternateContent xmlns:mc="http://schemas.openxmlformats.org/markup-compatibility/2006">
              <mc:Choice xmlns:v="urn:schemas-microsoft-com:vml" Requires="v">
                <p:oleObj spid="_x0000_s2049" r:id="rId10" imgW="6467475" imgH="5038725" progId="PBrush">
                  <p:embed/>
                </p:oleObj>
              </mc:Choice>
              <mc:Fallback>
                <p:oleObj r:id="rId10" imgW="6467475" imgH="5038725" progId="PBrush">
                  <p:embed/>
                  <p:pic>
                    <p:nvPicPr>
                      <p:cNvPr id="145" name="Object 54"/>
                      <p:cNvPicPr/>
                      <p:nvPr/>
                    </p:nvPicPr>
                    <p:blipFill>
                      <a:blip r:embed="rId11"/>
                      <a:stretch>
                        <a:fillRect/>
                      </a:stretch>
                    </p:blipFill>
                    <p:spPr>
                      <a:xfrm>
                        <a:off x="10273030" y="5765165"/>
                        <a:ext cx="1394460" cy="845820"/>
                      </a:xfrm>
                      <a:prstGeom prst="rect">
                        <a:avLst/>
                      </a:prstGeom>
                      <a:noFill/>
                      <a:ln w="9525">
                        <a:noFill/>
                      </a:ln>
                    </p:spPr>
                  </p:pic>
                </p:oleObj>
              </mc:Fallback>
            </mc:AlternateContent>
          </a:graphicData>
        </a:graphic>
      </p:graphicFrame>
      <p:sp>
        <p:nvSpPr>
          <p:cNvPr id="146" name="矩形 145"/>
          <p:cNvSpPr/>
          <p:nvPr/>
        </p:nvSpPr>
        <p:spPr>
          <a:xfrm>
            <a:off x="3176905" y="2694305"/>
            <a:ext cx="1880870" cy="506730"/>
          </a:xfrm>
          <a:prstGeom prst="rect">
            <a:avLst/>
          </a:prstGeom>
        </p:spPr>
        <p:txBody>
          <a:bodyPr wrap="square" lIns="0" rIns="0">
            <a:spAutoFit/>
          </a:bodyPr>
          <a:lstStyle/>
          <a:p>
            <a:pPr algn="just" eaLnBrk="1" fontAlgn="auto" hangingPunct="1">
              <a:lnSpc>
                <a:spcPct val="150000"/>
              </a:lnSpc>
              <a:spcBef>
                <a:spcPts val="0"/>
              </a:spcBef>
              <a:spcAft>
                <a:spcPts val="0"/>
              </a:spcAft>
              <a:defRPr/>
            </a:pPr>
            <a:r>
              <a:rPr lang="zh-CN" altLang="en-US" b="1" dirty="0">
                <a:solidFill>
                  <a:srgbClr val="FF0000"/>
                </a:solidFill>
                <a:latin typeface="+mn-ea"/>
                <a:ea typeface="+mn-ea"/>
              </a:rPr>
              <a:t>resistance</a:t>
            </a:r>
          </a:p>
        </p:txBody>
      </p:sp>
      <p:sp>
        <p:nvSpPr>
          <p:cNvPr id="147" name="矩形 146"/>
          <p:cNvSpPr/>
          <p:nvPr/>
        </p:nvSpPr>
        <p:spPr>
          <a:xfrm>
            <a:off x="3446898" y="4656926"/>
            <a:ext cx="1880943" cy="922020"/>
          </a:xfrm>
          <a:prstGeom prst="rect">
            <a:avLst/>
          </a:prstGeom>
        </p:spPr>
        <p:txBody>
          <a:bodyPr lIns="0" rIns="0">
            <a:spAutoFit/>
          </a:bodyPr>
          <a:lstStyle/>
          <a:p>
            <a:pPr algn="just" eaLnBrk="1" fontAlgn="auto" hangingPunct="1">
              <a:lnSpc>
                <a:spcPct val="150000"/>
              </a:lnSpc>
              <a:spcBef>
                <a:spcPts val="0"/>
              </a:spcBef>
              <a:spcAft>
                <a:spcPts val="0"/>
              </a:spcAft>
              <a:defRPr/>
            </a:pPr>
            <a:r>
              <a:rPr lang="zh-CN" altLang="en-US" b="1" dirty="0">
                <a:solidFill>
                  <a:srgbClr val="FF0000"/>
                </a:solidFill>
                <a:latin typeface="+mn-ea"/>
                <a:ea typeface="+mn-ea"/>
              </a:rPr>
              <a:t>lase</a:t>
            </a:r>
          </a:p>
          <a:p>
            <a:pPr algn="just" eaLnBrk="1" fontAlgn="auto" hangingPunct="1">
              <a:lnSpc>
                <a:spcPct val="150000"/>
              </a:lnSpc>
              <a:spcBef>
                <a:spcPts val="0"/>
              </a:spcBef>
              <a:spcAft>
                <a:spcPts val="0"/>
              </a:spcAft>
              <a:defRPr/>
            </a:pPr>
            <a:endParaRPr lang="zh-CN" altLang="en-US" b="1" dirty="0">
              <a:solidFill>
                <a:srgbClr val="FF0000"/>
              </a:solidFill>
              <a:latin typeface="+mn-ea"/>
              <a:ea typeface="+mn-ea"/>
            </a:endParaRPr>
          </a:p>
        </p:txBody>
      </p:sp>
      <p:pic>
        <p:nvPicPr>
          <p:cNvPr id="148" name="图片 147" descr="12.png"/>
          <p:cNvPicPr>
            <a:picLocks noChangeAspect="1"/>
          </p:cNvPicPr>
          <p:nvPr/>
        </p:nvPicPr>
        <p:blipFill>
          <a:blip r:embed="rId12" cstate="print"/>
          <a:stretch>
            <a:fillRect/>
          </a:stretch>
        </p:blipFill>
        <p:spPr>
          <a:xfrm>
            <a:off x="10264318" y="2054880"/>
            <a:ext cx="1368152" cy="1043652"/>
          </a:xfrm>
          <a:prstGeom prst="rect">
            <a:avLst/>
          </a:prstGeom>
        </p:spPr>
      </p:pic>
      <p:pic>
        <p:nvPicPr>
          <p:cNvPr id="149" name="图片 148" descr="11.png"/>
          <p:cNvPicPr>
            <a:picLocks noChangeAspect="1"/>
          </p:cNvPicPr>
          <p:nvPr/>
        </p:nvPicPr>
        <p:blipFill>
          <a:blip r:embed="rId13" cstate="print"/>
          <a:stretch>
            <a:fillRect/>
          </a:stretch>
        </p:blipFill>
        <p:spPr>
          <a:xfrm>
            <a:off x="10336326" y="3691503"/>
            <a:ext cx="1296144" cy="100811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7"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602488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Typical products in the market</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6" name="图片 5" descr="LT.png"/>
          <p:cNvPicPr>
            <a:picLocks noChangeAspect="1"/>
          </p:cNvPicPr>
          <p:nvPr/>
        </p:nvPicPr>
        <p:blipFill>
          <a:blip r:embed="rId8" cstate="print"/>
          <a:stretch>
            <a:fillRect/>
          </a:stretch>
        </p:blipFill>
        <p:spPr>
          <a:xfrm>
            <a:off x="550590" y="1412776"/>
            <a:ext cx="1571636" cy="2286016"/>
          </a:xfrm>
          <a:prstGeom prst="roundRect">
            <a:avLst/>
          </a:prstGeom>
        </p:spPr>
      </p:pic>
      <p:graphicFrame>
        <p:nvGraphicFramePr>
          <p:cNvPr id="10" name="Group 43"/>
          <p:cNvGraphicFramePr>
            <a:graphicFrameLocks noGrp="1"/>
          </p:cNvGraphicFramePr>
          <p:nvPr>
            <p:custDataLst>
              <p:tags r:id="rId1"/>
            </p:custDataLst>
          </p:nvPr>
        </p:nvGraphicFramePr>
        <p:xfrm>
          <a:off x="2206774" y="3933056"/>
          <a:ext cx="3384376" cy="2589211"/>
        </p:xfrm>
        <a:graphic>
          <a:graphicData uri="http://schemas.openxmlformats.org/drawingml/2006/table">
            <a:tbl>
              <a:tblPr/>
              <a:tblGrid>
                <a:gridCol w="1334135">
                  <a:extLst>
                    <a:ext uri="{9D8B030D-6E8A-4147-A177-3AD203B41FA5}">
                      <a16:colId xmlns:a16="http://schemas.microsoft.com/office/drawing/2014/main" val="20000"/>
                    </a:ext>
                  </a:extLst>
                </a:gridCol>
                <a:gridCol w="2050241">
                  <a:extLst>
                    <a:ext uri="{9D8B030D-6E8A-4147-A177-3AD203B41FA5}">
                      <a16:colId xmlns:a16="http://schemas.microsoft.com/office/drawing/2014/main" val="20001"/>
                    </a:ext>
                  </a:extLst>
                </a:gridCol>
              </a:tblGrid>
              <a:tr h="287909">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sz="1400" dirty="0">
                          <a:ln>
                            <a:noFill/>
                          </a:ln>
                          <a:effectLst/>
                          <a:latin typeface="微软雅黑" panose="020B0503020204020204" pitchFamily="34" charset="-122"/>
                          <a:ea typeface="微软雅黑" panose="020B0503020204020204" pitchFamily="34" charset="-122"/>
                          <a:sym typeface="+mn-ea"/>
                        </a:rPr>
                        <a:t>model</a:t>
                      </a:r>
                      <a:endParaRPr kumimoji="0" lang="zh-CN"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4820\6020</a:t>
                      </a: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mn-ea"/>
                        </a:rPr>
                        <a:t>\</a:t>
                      </a: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7220</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extLst>
                  <a:ext uri="{0D108BD9-81ED-4DB2-BD59-A6C34878D82A}">
                    <a16:rowId xmlns:a16="http://schemas.microsoft.com/office/drawing/2014/main" val="10000"/>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Rated output voltage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48V/60V/72V</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Rated input/ output current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en-US" sz="1100" dirty="0">
                          <a:ln>
                            <a:noFill/>
                          </a:ln>
                          <a:solidFill>
                            <a:schemeClr val="tx1"/>
                          </a:solidFill>
                          <a:effectLst/>
                          <a:latin typeface="微软雅黑" panose="020B0503020204020204" pitchFamily="34" charset="-122"/>
                          <a:ea typeface="微软雅黑" panose="020B0503020204020204" pitchFamily="34" charset="-122"/>
                          <a:sym typeface="+mn-ea"/>
                        </a:rPr>
                        <a:t>4A/10A</a:t>
                      </a:r>
                      <a:endPar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nominal capacity</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20Ah</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416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weight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6.9±0.5kg/8.8</a:t>
                      </a:r>
                      <a:r>
                        <a:rPr lang="en-US" altLang="zh-CN" sz="1100" dirty="0">
                          <a:ln>
                            <a:noFill/>
                          </a:ln>
                          <a:solidFill>
                            <a:schemeClr val="tx1"/>
                          </a:solidFill>
                          <a:effectLst/>
                          <a:latin typeface="微软雅黑" panose="020B0503020204020204" pitchFamily="34" charset="-122"/>
                          <a:ea typeface="微软雅黑" panose="020B0503020204020204" pitchFamily="34" charset="-122"/>
                          <a:sym typeface="+mn-ea"/>
                        </a:rPr>
                        <a:t>±0.5kg</a:t>
                      </a: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/10.2</a:t>
                      </a:r>
                      <a:r>
                        <a:rPr lang="en-US" altLang="zh-CN" sz="1100" dirty="0">
                          <a:ln>
                            <a:noFill/>
                          </a:ln>
                          <a:solidFill>
                            <a:schemeClr val="tx1"/>
                          </a:solidFill>
                          <a:effectLst/>
                          <a:latin typeface="微软雅黑" panose="020B0503020204020204" pitchFamily="34" charset="-122"/>
                          <a:ea typeface="微软雅黑" panose="020B0503020204020204" pitchFamily="34" charset="-122"/>
                          <a:sym typeface="+mn-ea"/>
                        </a:rPr>
                        <a:t>±0.5kg</a:t>
                      </a:r>
                      <a:endPar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749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altLang="en-US" sz="1100" dirty="0">
                          <a:ln>
                            <a:noFill/>
                          </a:ln>
                          <a:effectLst/>
                          <a:latin typeface="微软雅黑" panose="020B0503020204020204" pitchFamily="34" charset="-122"/>
                          <a:ea typeface="微软雅黑" panose="020B0503020204020204" pitchFamily="34" charset="-122"/>
                          <a:sym typeface="+mn-ea"/>
                        </a:rPr>
                        <a:t>cycle life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≥600</a:t>
                      </a: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次</a:t>
                      </a: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national standard requirements</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76512">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lang="zh-CN" sz="1100" dirty="0">
                          <a:ln>
                            <a:noFill/>
                          </a:ln>
                          <a:effectLst/>
                          <a:latin typeface="微软雅黑" panose="020B0503020204020204" pitchFamily="34" charset="-122"/>
                          <a:ea typeface="微软雅黑" panose="020B0503020204020204" pitchFamily="34" charset="-122"/>
                          <a:sym typeface="+mn-ea"/>
                        </a:rPr>
                        <a:t>outline dimension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180*155*255</a:t>
                      </a:r>
                      <a:endPar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pic>
        <p:nvPicPr>
          <p:cNvPr id="11" name="图片 2" descr="CJ-0"/>
          <p:cNvPicPr>
            <a:picLocks noChangeAspect="1" noChangeArrowheads="1"/>
          </p:cNvPicPr>
          <p:nvPr/>
        </p:nvPicPr>
        <p:blipFill>
          <a:blip r:embed="rId9" cstate="print"/>
          <a:srcRect/>
          <a:stretch>
            <a:fillRect/>
          </a:stretch>
        </p:blipFill>
        <p:spPr bwMode="auto">
          <a:xfrm>
            <a:off x="622598" y="4293096"/>
            <a:ext cx="1440160" cy="1584176"/>
          </a:xfrm>
          <a:prstGeom prst="rect">
            <a:avLst/>
          </a:prstGeom>
          <a:noFill/>
          <a:ln w="9525">
            <a:noFill/>
            <a:miter lim="800000"/>
            <a:headEnd/>
            <a:tailEnd/>
          </a:ln>
        </p:spPr>
      </p:pic>
      <p:graphicFrame>
        <p:nvGraphicFramePr>
          <p:cNvPr id="12" name="Group 43"/>
          <p:cNvGraphicFramePr>
            <a:graphicFrameLocks noGrp="1"/>
          </p:cNvGraphicFramePr>
          <p:nvPr>
            <p:custDataLst>
              <p:tags r:id="rId2"/>
            </p:custDataLst>
          </p:nvPr>
        </p:nvGraphicFramePr>
        <p:xfrm>
          <a:off x="2206774" y="1316509"/>
          <a:ext cx="3384376" cy="2389185"/>
        </p:xfrm>
        <a:graphic>
          <a:graphicData uri="http://schemas.openxmlformats.org/drawingml/2006/table">
            <a:tbl>
              <a:tblPr/>
              <a:tblGrid>
                <a:gridCol w="1346835">
                  <a:extLst>
                    <a:ext uri="{9D8B030D-6E8A-4147-A177-3AD203B41FA5}">
                      <a16:colId xmlns:a16="http://schemas.microsoft.com/office/drawing/2014/main" val="20000"/>
                    </a:ext>
                  </a:extLst>
                </a:gridCol>
                <a:gridCol w="2037541">
                  <a:extLst>
                    <a:ext uri="{9D8B030D-6E8A-4147-A177-3AD203B41FA5}">
                      <a16:colId xmlns:a16="http://schemas.microsoft.com/office/drawing/2014/main" val="20001"/>
                    </a:ext>
                  </a:extLst>
                </a:gridCol>
              </a:tblGrid>
              <a:tr h="287909">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model</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4812</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extLst>
                  <a:ext uri="{0D108BD9-81ED-4DB2-BD59-A6C34878D82A}">
                    <a16:rowId xmlns:a16="http://schemas.microsoft.com/office/drawing/2014/main" val="10000"/>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Rated output voltage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48V</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Rated input/ output current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en-US" sz="1100" dirty="0">
                          <a:ln>
                            <a:noFill/>
                          </a:ln>
                          <a:solidFill>
                            <a:schemeClr val="tx1"/>
                          </a:solidFill>
                          <a:effectLst/>
                          <a:latin typeface="微软雅黑" panose="020B0503020204020204" pitchFamily="34" charset="-122"/>
                          <a:ea typeface="微软雅黑" panose="020B0503020204020204" pitchFamily="34" charset="-122"/>
                          <a:sym typeface="+mn-ea"/>
                        </a:rPr>
                        <a:t>2A/12A</a:t>
                      </a:r>
                      <a:endPar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4417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nominal capacity</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12Ah</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416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weight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~4±0.5kg</a:t>
                      </a:r>
                      <a:endPar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749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altLang="en-US" sz="1100" dirty="0">
                          <a:ln>
                            <a:noFill/>
                          </a:ln>
                          <a:effectLst/>
                          <a:latin typeface="微软雅黑" panose="020B0503020204020204" pitchFamily="34" charset="-122"/>
                          <a:ea typeface="微软雅黑" panose="020B0503020204020204" pitchFamily="34" charset="-122"/>
                          <a:sym typeface="+mn-ea"/>
                        </a:rPr>
                        <a:t>cycle life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≥600</a:t>
                      </a: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次</a:t>
                      </a:r>
                      <a:r>
                        <a:rPr kumimoji="0"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national standard requirements</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76512">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lang="zh-CN" sz="1100" dirty="0">
                          <a:ln>
                            <a:noFill/>
                          </a:ln>
                          <a:effectLst/>
                          <a:latin typeface="微软雅黑" panose="020B0503020204020204" pitchFamily="34" charset="-122"/>
                          <a:ea typeface="微软雅黑" panose="020B0503020204020204" pitchFamily="34" charset="-122"/>
                          <a:sym typeface="+mn-ea"/>
                        </a:rPr>
                        <a:t>outline dimension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100" b="1" u="none" strike="noStrike" cap="none" normalizeH="0" baseline="0" dirty="0">
                          <a:ln>
                            <a:noFill/>
                          </a:ln>
                          <a:effectLst/>
                          <a:latin typeface="微软雅黑" panose="020B0503020204020204" pitchFamily="34" charset="-122"/>
                          <a:ea typeface="微软雅黑" panose="020B0503020204020204" pitchFamily="34" charset="-122"/>
                        </a:rPr>
                        <a:t>252*140*70mm</a:t>
                      </a:r>
                      <a:endParaRPr kumimoji="0" lang="zh-CN" altLang="en-US"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13" name="Group 43"/>
          <p:cNvGraphicFramePr>
            <a:graphicFrameLocks noGrp="1"/>
          </p:cNvGraphicFramePr>
          <p:nvPr>
            <p:custDataLst>
              <p:tags r:id="rId3"/>
            </p:custDataLst>
          </p:nvPr>
        </p:nvGraphicFramePr>
        <p:xfrm>
          <a:off x="7679382" y="1413411"/>
          <a:ext cx="3960440" cy="2388871"/>
        </p:xfrm>
        <a:graphic>
          <a:graphicData uri="http://schemas.openxmlformats.org/drawingml/2006/table">
            <a:tbl>
              <a:tblPr/>
              <a:tblGrid>
                <a:gridCol w="1564640">
                  <a:extLst>
                    <a:ext uri="{9D8B030D-6E8A-4147-A177-3AD203B41FA5}">
                      <a16:colId xmlns:a16="http://schemas.microsoft.com/office/drawing/2014/main" val="20000"/>
                    </a:ext>
                  </a:extLst>
                </a:gridCol>
                <a:gridCol w="2395800">
                  <a:extLst>
                    <a:ext uri="{9D8B030D-6E8A-4147-A177-3AD203B41FA5}">
                      <a16:colId xmlns:a16="http://schemas.microsoft.com/office/drawing/2014/main" val="20001"/>
                    </a:ext>
                  </a:extLst>
                </a:gridCol>
              </a:tblGrid>
              <a:tr h="28765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sz="1400" dirty="0">
                          <a:ln>
                            <a:noFill/>
                          </a:ln>
                          <a:effectLst/>
                          <a:latin typeface="微软雅黑" panose="020B0503020204020204" pitchFamily="34" charset="-122"/>
                          <a:ea typeface="微软雅黑" panose="020B0503020204020204" pitchFamily="34" charset="-122"/>
                          <a:sym typeface="+mn-ea"/>
                        </a:rPr>
                        <a:t>model</a:t>
                      </a:r>
                      <a:endParaRPr kumimoji="0" lang="zh-CN"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4820</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extLst>
                  <a:ext uri="{0D108BD9-81ED-4DB2-BD59-A6C34878D82A}">
                    <a16:rowId xmlns:a16="http://schemas.microsoft.com/office/drawing/2014/main" val="10000"/>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Rated output voltage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48V</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Rated input/ output current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en-US" sz="1100" dirty="0">
                          <a:ln>
                            <a:noFill/>
                          </a:ln>
                          <a:solidFill>
                            <a:srgbClr val="FF0000"/>
                          </a:solidFill>
                          <a:effectLst/>
                          <a:latin typeface="微软雅黑" panose="020B0503020204020204" pitchFamily="34" charset="-122"/>
                          <a:ea typeface="微软雅黑" panose="020B0503020204020204" pitchFamily="34" charset="-122"/>
                          <a:sym typeface="+mn-ea"/>
                        </a:rPr>
                        <a:t>4A/10A</a:t>
                      </a:r>
                      <a:endParaRPr kumimoji="0" lang="en-US"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nominal capacity</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20Ah</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416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weight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6.9±0.5kg</a:t>
                      </a:r>
                      <a:endPar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749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altLang="en-US" sz="1100" dirty="0">
                          <a:ln>
                            <a:noFill/>
                          </a:ln>
                          <a:effectLst/>
                          <a:latin typeface="微软雅黑" panose="020B0503020204020204" pitchFamily="34" charset="-122"/>
                          <a:ea typeface="微软雅黑" panose="020B0503020204020204" pitchFamily="34" charset="-122"/>
                          <a:sym typeface="+mn-ea"/>
                        </a:rPr>
                        <a:t>cycle life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≥600</a:t>
                      </a:r>
                      <a:r>
                        <a:rPr kumimoji="0" lang="zh-CN" altLang="en-US"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次</a:t>
                      </a:r>
                      <a:r>
                        <a:rPr kumimoji="0" lang="en-US" altLang="zh-CN"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t>
                      </a: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national standard requirements</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76512">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lang="zh-CN" sz="1100" dirty="0">
                          <a:ln>
                            <a:noFill/>
                          </a:ln>
                          <a:effectLst/>
                          <a:latin typeface="微软雅黑" panose="020B0503020204020204" pitchFamily="34" charset="-122"/>
                          <a:ea typeface="微软雅黑" panose="020B0503020204020204" pitchFamily="34" charset="-122"/>
                          <a:sym typeface="+mn-ea"/>
                        </a:rPr>
                        <a:t>outline dimension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defRPr/>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300*200*90/</a:t>
                      </a: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250*180*125</a:t>
                      </a:r>
                      <a:endPar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14" name="Group 43"/>
          <p:cNvGraphicFramePr>
            <a:graphicFrameLocks noGrp="1"/>
          </p:cNvGraphicFramePr>
          <p:nvPr>
            <p:custDataLst>
              <p:tags r:id="rId4"/>
            </p:custDataLst>
          </p:nvPr>
        </p:nvGraphicFramePr>
        <p:xfrm>
          <a:off x="7679382" y="3933056"/>
          <a:ext cx="3960440" cy="2389125"/>
        </p:xfrm>
        <a:graphic>
          <a:graphicData uri="http://schemas.openxmlformats.org/drawingml/2006/table">
            <a:tbl>
              <a:tblPr/>
              <a:tblGrid>
                <a:gridCol w="1551940">
                  <a:extLst>
                    <a:ext uri="{9D8B030D-6E8A-4147-A177-3AD203B41FA5}">
                      <a16:colId xmlns:a16="http://schemas.microsoft.com/office/drawing/2014/main" val="20000"/>
                    </a:ext>
                  </a:extLst>
                </a:gridCol>
                <a:gridCol w="2408500">
                  <a:extLst>
                    <a:ext uri="{9D8B030D-6E8A-4147-A177-3AD203B41FA5}">
                      <a16:colId xmlns:a16="http://schemas.microsoft.com/office/drawing/2014/main" val="20001"/>
                    </a:ext>
                  </a:extLst>
                </a:gridCol>
              </a:tblGrid>
              <a:tr h="287909">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sz="1400" dirty="0">
                          <a:ln>
                            <a:noFill/>
                          </a:ln>
                          <a:effectLst/>
                          <a:latin typeface="微软雅黑" panose="020B0503020204020204" pitchFamily="34" charset="-122"/>
                          <a:ea typeface="微软雅黑" panose="020B0503020204020204" pitchFamily="34" charset="-122"/>
                          <a:sym typeface="+mn-ea"/>
                        </a:rPr>
                        <a:t>model</a:t>
                      </a:r>
                      <a:endParaRPr kumimoji="0" lang="zh-CN"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6020/7220</a:t>
                      </a: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（Tricycle）</a:t>
                      </a:r>
                      <a:endParaRPr kumimoji="0" 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1B2C9"/>
                    </a:solidFill>
                  </a:tcPr>
                </a:tc>
                <a:extLst>
                  <a:ext uri="{0D108BD9-81ED-4DB2-BD59-A6C34878D82A}">
                    <a16:rowId xmlns:a16="http://schemas.microsoft.com/office/drawing/2014/main" val="10000"/>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Rated output voltage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60V</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Rated input/ output current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en-US" sz="1100" dirty="0">
                          <a:ln>
                            <a:noFill/>
                          </a:ln>
                          <a:solidFill>
                            <a:srgbClr val="FF0000"/>
                          </a:solidFill>
                          <a:effectLst/>
                          <a:latin typeface="微软雅黑" panose="020B0503020204020204" pitchFamily="34" charset="-122"/>
                          <a:ea typeface="微软雅黑" panose="020B0503020204020204" pitchFamily="34" charset="-122"/>
                          <a:sym typeface="+mn-ea"/>
                        </a:rPr>
                        <a:t>8A/40A</a:t>
                      </a:r>
                      <a:endParaRPr kumimoji="0" lang="en-US"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4411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nominal capacity</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40Ah</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416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sz="11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weight</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21.5</a:t>
                      </a:r>
                      <a:r>
                        <a:rPr lang="en-US" altLang="zh-CN" sz="1100" dirty="0">
                          <a:ln>
                            <a:noFill/>
                          </a:ln>
                          <a:solidFill>
                            <a:schemeClr val="tx1"/>
                          </a:solidFill>
                          <a:effectLst/>
                          <a:latin typeface="微软雅黑" panose="020B0503020204020204" pitchFamily="34" charset="-122"/>
                          <a:ea typeface="微软雅黑" panose="020B0503020204020204" pitchFamily="34" charset="-122"/>
                          <a:sym typeface="+mn-ea"/>
                        </a:rPr>
                        <a:t>±0.5kg</a:t>
                      </a:r>
                      <a:endParaRPr kumimoji="0" 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7490">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lang="zh-CN" altLang="en-US" sz="1100" dirty="0">
                          <a:ln>
                            <a:noFill/>
                          </a:ln>
                          <a:effectLst/>
                          <a:latin typeface="微软雅黑" panose="020B0503020204020204" pitchFamily="34" charset="-122"/>
                          <a:ea typeface="微软雅黑" panose="020B0503020204020204" pitchFamily="34" charset="-122"/>
                          <a:sym typeface="+mn-ea"/>
                        </a:rPr>
                        <a:t>cycle life</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≥600</a:t>
                      </a:r>
                      <a:r>
                        <a:rPr kumimoji="0" lang="zh-CN" altLang="en-US"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次</a:t>
                      </a:r>
                      <a:r>
                        <a:rPr kumimoji="0" lang="en-US" altLang="zh-CN" sz="1100" b="0"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a:t>
                      </a:r>
                      <a:r>
                        <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national standard requirements</a:t>
                      </a:r>
                    </a:p>
                  </a:txBody>
                  <a:tcPr marL="90000" marR="90000" marT="35099" marB="350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76512">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lang="zh-CN" sz="1100" dirty="0">
                          <a:ln>
                            <a:noFill/>
                          </a:ln>
                          <a:effectLst/>
                          <a:latin typeface="微软雅黑" panose="020B0503020204020204" pitchFamily="34" charset="-122"/>
                          <a:ea typeface="微软雅黑" panose="020B0503020204020204" pitchFamily="34" charset="-122"/>
                          <a:sym typeface="+mn-ea"/>
                        </a:rPr>
                        <a:t>outline dimension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350*200*270.5</a:t>
                      </a:r>
                      <a:endParaRPr kumimoji="0" lang="zh-CN" altLang="en-US" sz="11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pic>
        <p:nvPicPr>
          <p:cNvPr id="15" name="Picture 2"/>
          <p:cNvPicPr>
            <a:picLocks noChangeAspect="1" noChangeArrowheads="1"/>
          </p:cNvPicPr>
          <p:nvPr/>
        </p:nvPicPr>
        <p:blipFill>
          <a:blip r:embed="rId10" cstate="print"/>
          <a:srcRect l="28777" t="12737" r="24120" b="3793"/>
          <a:stretch>
            <a:fillRect/>
          </a:stretch>
        </p:blipFill>
        <p:spPr bwMode="auto">
          <a:xfrm>
            <a:off x="5807174" y="4437112"/>
            <a:ext cx="1728192" cy="1481137"/>
          </a:xfrm>
          <a:prstGeom prst="roundRect">
            <a:avLst/>
          </a:prstGeom>
          <a:noFill/>
          <a:ln w="9525">
            <a:noFill/>
            <a:miter lim="800000"/>
            <a:headEnd/>
            <a:tailEnd/>
          </a:ln>
        </p:spPr>
      </p:pic>
      <p:sp>
        <p:nvSpPr>
          <p:cNvPr id="16" name="TextBox 15"/>
          <p:cNvSpPr txBox="1"/>
          <p:nvPr/>
        </p:nvSpPr>
        <p:spPr>
          <a:xfrm>
            <a:off x="6167214" y="5949280"/>
            <a:ext cx="1107996" cy="369332"/>
          </a:xfrm>
          <a:prstGeom prst="rect">
            <a:avLst/>
          </a:prstGeom>
          <a:noFill/>
        </p:spPr>
        <p:txBody>
          <a:bodyPr wrap="none" rtlCol="0">
            <a:spAutoFit/>
          </a:bodyPr>
          <a:lstStyle/>
          <a:p>
            <a:r>
              <a:rPr lang="zh-CN" altLang="en-US" dirty="0"/>
              <a:t>智能电池</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633349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Introduction of protective board</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grpSp>
        <p:nvGrpSpPr>
          <p:cNvPr id="2" name="组合 70"/>
          <p:cNvGrpSpPr/>
          <p:nvPr/>
        </p:nvGrpSpPr>
        <p:grpSpPr>
          <a:xfrm>
            <a:off x="2351545" y="1205259"/>
            <a:ext cx="9521400" cy="4797451"/>
            <a:chOff x="-500210" y="283195"/>
            <a:chExt cx="12449355" cy="6543873"/>
          </a:xfrm>
        </p:grpSpPr>
        <p:grpSp>
          <p:nvGrpSpPr>
            <p:cNvPr id="3" name="组合 38"/>
            <p:cNvGrpSpPr/>
            <p:nvPr/>
          </p:nvGrpSpPr>
          <p:grpSpPr bwMode="auto">
            <a:xfrm>
              <a:off x="980115" y="647938"/>
              <a:ext cx="9498139" cy="3505410"/>
              <a:chOff x="2010175" y="1187702"/>
              <a:chExt cx="9496942" cy="3505392"/>
            </a:xfrm>
          </p:grpSpPr>
          <p:sp>
            <p:nvSpPr>
              <p:cNvPr id="16" name="矩形 66"/>
              <p:cNvSpPr>
                <a:spLocks noChangeArrowheads="1"/>
              </p:cNvSpPr>
              <p:nvPr/>
            </p:nvSpPr>
            <p:spPr bwMode="auto">
              <a:xfrm>
                <a:off x="2134819" y="1187702"/>
                <a:ext cx="3468327" cy="418353"/>
              </a:xfrm>
              <a:prstGeom prst="rect">
                <a:avLst/>
              </a:prstGeom>
              <a:noFill/>
              <a:ln w="9525">
                <a:noFill/>
                <a:miter lim="800000"/>
              </a:ln>
            </p:spPr>
            <p:txBody>
              <a:bodyPr>
                <a:spAutoFit/>
              </a:bodyPr>
              <a:lstStyle/>
              <a:p>
                <a:pPr marL="285750" indent="-285750"/>
                <a:r>
                  <a:rPr lang="zh-CN" altLang="en-US" sz="1400" b="1" dirty="0">
                    <a:solidFill>
                      <a:srgbClr val="008780"/>
                    </a:solidFill>
                    <a:latin typeface="微软雅黑" panose="020B0503020204020204" pitchFamily="34" charset="-122"/>
                    <a:sym typeface="微软雅黑" panose="020B0503020204020204" pitchFamily="34" charset="-122"/>
                  </a:rPr>
                  <a:t>General Protection：</a:t>
                </a:r>
                <a:endParaRPr lang="en-US" sz="1400" b="1" dirty="0">
                  <a:solidFill>
                    <a:srgbClr val="008780"/>
                  </a:solidFill>
                  <a:latin typeface="微软雅黑" panose="020B0503020204020204" pitchFamily="34" charset="-122"/>
                  <a:sym typeface="微软雅黑" panose="020B0503020204020204" pitchFamily="34" charset="-122"/>
                </a:endParaRPr>
              </a:p>
            </p:txBody>
          </p:sp>
          <p:sp>
            <p:nvSpPr>
              <p:cNvPr id="17" name="矩形 67"/>
              <p:cNvSpPr>
                <a:spLocks noChangeArrowheads="1"/>
              </p:cNvSpPr>
              <p:nvPr/>
            </p:nvSpPr>
            <p:spPr bwMode="auto">
              <a:xfrm>
                <a:off x="7890660" y="1369497"/>
                <a:ext cx="3616457" cy="711980"/>
              </a:xfrm>
              <a:prstGeom prst="rect">
                <a:avLst/>
              </a:prstGeom>
              <a:noFill/>
              <a:ln w="9525">
                <a:noFill/>
                <a:miter lim="800000"/>
              </a:ln>
            </p:spPr>
            <p:txBody>
              <a:bodyPr>
                <a:spAutoFit/>
              </a:bodyPr>
              <a:lstStyle/>
              <a:p>
                <a:pPr marL="285750" indent="-285750"/>
                <a:r>
                  <a:rPr lang="zh-CN" altLang="en-US" sz="1400" b="1" dirty="0">
                    <a:solidFill>
                      <a:srgbClr val="FF888C"/>
                    </a:solidFill>
                    <a:latin typeface="微软雅黑" panose="020B0503020204020204" pitchFamily="34" charset="-122"/>
                    <a:sym typeface="微软雅黑" panose="020B0503020204020204" pitchFamily="34" charset="-122"/>
                  </a:rPr>
                  <a:t> security guard：</a:t>
                </a:r>
                <a:endParaRPr lang="en-US" sz="1400" b="1" dirty="0">
                  <a:solidFill>
                    <a:srgbClr val="FF888C"/>
                  </a:solidFill>
                  <a:latin typeface="微软雅黑" panose="020B0503020204020204" pitchFamily="34" charset="-122"/>
                  <a:sym typeface="微软雅黑" panose="020B0503020204020204" pitchFamily="34" charset="-122"/>
                </a:endParaRPr>
              </a:p>
              <a:p>
                <a:pPr marL="285750" indent="-285750"/>
                <a:endParaRPr lang="zh-CN" altLang="en-US" sz="1400" dirty="0"/>
              </a:p>
            </p:txBody>
          </p:sp>
          <p:grpSp>
            <p:nvGrpSpPr>
              <p:cNvPr id="4" name="组合 1"/>
              <p:cNvGrpSpPr/>
              <p:nvPr/>
            </p:nvGrpSpPr>
            <p:grpSpPr bwMode="auto">
              <a:xfrm>
                <a:off x="2010175" y="2926952"/>
                <a:ext cx="4032679" cy="1766142"/>
                <a:chOff x="-696599" y="7540"/>
                <a:chExt cx="4033181" cy="1766141"/>
              </a:xfrm>
            </p:grpSpPr>
            <p:grpSp>
              <p:nvGrpSpPr>
                <p:cNvPr id="6" name="组合 26"/>
                <p:cNvGrpSpPr/>
                <p:nvPr/>
              </p:nvGrpSpPr>
              <p:grpSpPr bwMode="auto">
                <a:xfrm>
                  <a:off x="-696599" y="7540"/>
                  <a:ext cx="4033181" cy="1766141"/>
                  <a:chOff x="-795645" y="8612"/>
                  <a:chExt cx="4606640" cy="2017260"/>
                </a:xfrm>
              </p:grpSpPr>
              <p:sp>
                <p:nvSpPr>
                  <p:cNvPr id="33" name="任意多边形 27"/>
                  <p:cNvSpPr>
                    <a:spLocks noChangeArrowheads="1"/>
                  </p:cNvSpPr>
                  <p:nvPr/>
                </p:nvSpPr>
                <p:spPr bwMode="auto">
                  <a:xfrm flipH="1">
                    <a:off x="-795645" y="632635"/>
                    <a:ext cx="3913413" cy="1102431"/>
                  </a:xfrm>
                  <a:custGeom>
                    <a:avLst/>
                    <a:gdLst>
                      <a:gd name="T0" fmla="*/ 254881 w 4361498"/>
                      <a:gd name="T1" fmla="*/ 0 h 1562102"/>
                      <a:gd name="T2" fmla="*/ 254879 w 4361498"/>
                      <a:gd name="T3" fmla="*/ 1 h 1562102"/>
                      <a:gd name="T4" fmla="*/ 210405 w 4361498"/>
                      <a:gd name="T5" fmla="*/ 1 h 1562102"/>
                      <a:gd name="T6" fmla="*/ 112982 w 4361498"/>
                      <a:gd name="T7" fmla="*/ 1 h 1562102"/>
                      <a:gd name="T8" fmla="*/ 68506 w 4361498"/>
                      <a:gd name="T9" fmla="*/ 1 h 1562102"/>
                      <a:gd name="T10" fmla="*/ 68504 w 4361498"/>
                      <a:gd name="T11" fmla="*/ 0 h 1562102"/>
                      <a:gd name="T12" fmla="*/ 68504 w 4361498"/>
                      <a:gd name="T13" fmla="*/ 1 h 1562102"/>
                      <a:gd name="T14" fmla="*/ 67799 w 4361498"/>
                      <a:gd name="T15" fmla="*/ 1 h 1562102"/>
                      <a:gd name="T16" fmla="*/ 67799 w 4361498"/>
                      <a:gd name="T17" fmla="*/ 11 h 1562102"/>
                      <a:gd name="T18" fmla="*/ 61500 w 4361498"/>
                      <a:gd name="T19" fmla="*/ 114 h 1562102"/>
                      <a:gd name="T20" fmla="*/ 0 w 4361498"/>
                      <a:gd name="T21" fmla="*/ 22164 h 1562102"/>
                      <a:gd name="T22" fmla="*/ 61500 w 4361498"/>
                      <a:gd name="T23" fmla="*/ 44214 h 1562102"/>
                      <a:gd name="T24" fmla="*/ 67799 w 4361498"/>
                      <a:gd name="T25" fmla="*/ 44317 h 1562102"/>
                      <a:gd name="T26" fmla="*/ 67799 w 4361498"/>
                      <a:gd name="T27" fmla="*/ 44328 h 1562102"/>
                      <a:gd name="T28" fmla="*/ 68504 w 4361498"/>
                      <a:gd name="T29" fmla="*/ 44328 h 1562102"/>
                      <a:gd name="T30" fmla="*/ 68504 w 4361498"/>
                      <a:gd name="T31" fmla="*/ 44328 h 1562102"/>
                      <a:gd name="T32" fmla="*/ 68506 w 4361498"/>
                      <a:gd name="T33" fmla="*/ 44328 h 1562102"/>
                      <a:gd name="T34" fmla="*/ 112982 w 4361498"/>
                      <a:gd name="T35" fmla="*/ 44328 h 1562102"/>
                      <a:gd name="T36" fmla="*/ 210405 w 4361498"/>
                      <a:gd name="T37" fmla="*/ 44328 h 1562102"/>
                      <a:gd name="T38" fmla="*/ 254879 w 4361498"/>
                      <a:gd name="T39" fmla="*/ 44328 h 1562102"/>
                      <a:gd name="T40" fmla="*/ 254881 w 4361498"/>
                      <a:gd name="T41" fmla="*/ 44328 h 1562102"/>
                      <a:gd name="T42" fmla="*/ 254883 w 4361498"/>
                      <a:gd name="T43" fmla="*/ 44328 h 1562102"/>
                      <a:gd name="T44" fmla="*/ 255587 w 4361498"/>
                      <a:gd name="T45" fmla="*/ 44328 h 1562102"/>
                      <a:gd name="T46" fmla="*/ 255587 w 4361498"/>
                      <a:gd name="T47" fmla="*/ 44317 h 1562102"/>
                      <a:gd name="T48" fmla="*/ 261885 w 4361498"/>
                      <a:gd name="T49" fmla="*/ 44214 h 1562102"/>
                      <a:gd name="T50" fmla="*/ 323386 w 4361498"/>
                      <a:gd name="T51" fmla="*/ 22164 h 1562102"/>
                      <a:gd name="T52" fmla="*/ 261885 w 4361498"/>
                      <a:gd name="T53" fmla="*/ 114 h 1562102"/>
                      <a:gd name="T54" fmla="*/ 255587 w 4361498"/>
                      <a:gd name="T55" fmla="*/ 11 h 1562102"/>
                      <a:gd name="T56" fmla="*/ 255587 w 4361498"/>
                      <a:gd name="T57" fmla="*/ 1 h 1562102"/>
                      <a:gd name="T58" fmla="*/ 254883 w 4361498"/>
                      <a:gd name="T59" fmla="*/ 1 h 1562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1498"/>
                      <a:gd name="T91" fmla="*/ 0 h 1562102"/>
                      <a:gd name="T92" fmla="*/ 4361498 w 4361498"/>
                      <a:gd name="T93" fmla="*/ 1562102 h 1562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1498" h="1562102">
                        <a:moveTo>
                          <a:pt x="3437573" y="0"/>
                        </a:moveTo>
                        <a:lnTo>
                          <a:pt x="3437549" y="1"/>
                        </a:lnTo>
                        <a:lnTo>
                          <a:pt x="2837724" y="1"/>
                        </a:lnTo>
                        <a:lnTo>
                          <a:pt x="1523774" y="1"/>
                        </a:lnTo>
                        <a:lnTo>
                          <a:pt x="923949" y="1"/>
                        </a:lnTo>
                        <a:lnTo>
                          <a:pt x="923925" y="0"/>
                        </a:lnTo>
                        <a:lnTo>
                          <a:pt x="923902" y="1"/>
                        </a:lnTo>
                        <a:lnTo>
                          <a:pt x="914400" y="1"/>
                        </a:lnTo>
                        <a:lnTo>
                          <a:pt x="914400" y="407"/>
                        </a:lnTo>
                        <a:lnTo>
                          <a:pt x="829459" y="4033"/>
                        </a:lnTo>
                        <a:cubicBezTo>
                          <a:pt x="363564" y="44030"/>
                          <a:pt x="0" y="376648"/>
                          <a:pt x="0" y="781051"/>
                        </a:cubicBezTo>
                        <a:cubicBezTo>
                          <a:pt x="0" y="1185454"/>
                          <a:pt x="363564" y="1518072"/>
                          <a:pt x="829459" y="1558070"/>
                        </a:cubicBezTo>
                        <a:lnTo>
                          <a:pt x="914400" y="1561696"/>
                        </a:lnTo>
                        <a:lnTo>
                          <a:pt x="914400" y="1562101"/>
                        </a:lnTo>
                        <a:lnTo>
                          <a:pt x="923902" y="1562101"/>
                        </a:lnTo>
                        <a:lnTo>
                          <a:pt x="923925" y="1562102"/>
                        </a:lnTo>
                        <a:lnTo>
                          <a:pt x="923949" y="1562101"/>
                        </a:lnTo>
                        <a:lnTo>
                          <a:pt x="1523774" y="1562101"/>
                        </a:lnTo>
                        <a:lnTo>
                          <a:pt x="2837724" y="1562101"/>
                        </a:lnTo>
                        <a:lnTo>
                          <a:pt x="3437549" y="1562101"/>
                        </a:lnTo>
                        <a:lnTo>
                          <a:pt x="3437573" y="1562102"/>
                        </a:lnTo>
                        <a:lnTo>
                          <a:pt x="3437596" y="1562101"/>
                        </a:lnTo>
                        <a:lnTo>
                          <a:pt x="3447098" y="1562101"/>
                        </a:lnTo>
                        <a:lnTo>
                          <a:pt x="3447098" y="1561696"/>
                        </a:lnTo>
                        <a:lnTo>
                          <a:pt x="3532039" y="1558070"/>
                        </a:lnTo>
                        <a:cubicBezTo>
                          <a:pt x="3997934" y="1518072"/>
                          <a:pt x="4361498" y="1185454"/>
                          <a:pt x="4361498" y="781051"/>
                        </a:cubicBezTo>
                        <a:cubicBezTo>
                          <a:pt x="4361498" y="376648"/>
                          <a:pt x="3997934" y="44030"/>
                          <a:pt x="3532039" y="4033"/>
                        </a:cubicBezTo>
                        <a:lnTo>
                          <a:pt x="3447098" y="407"/>
                        </a:lnTo>
                        <a:lnTo>
                          <a:pt x="3447098" y="1"/>
                        </a:lnTo>
                        <a:lnTo>
                          <a:pt x="3437596" y="1"/>
                        </a:lnTo>
                        <a:close/>
                      </a:path>
                    </a:pathLst>
                  </a:custGeom>
                  <a:solidFill>
                    <a:srgbClr val="4BC1DB"/>
                  </a:solidFill>
                  <a:ln w="12700" cap="flat" cmpd="sng">
                    <a:noFill/>
                    <a:bevel/>
                  </a:ln>
                </p:spPr>
                <p:txBody>
                  <a:bodyPr anchor="ctr"/>
                  <a:lstStyle/>
                  <a:p>
                    <a:endParaRPr lang="zh-CN" altLang="en-US" sz="1400"/>
                  </a:p>
                </p:txBody>
              </p:sp>
              <p:sp>
                <p:nvSpPr>
                  <p:cNvPr id="34" name="任意多边形 28"/>
                  <p:cNvSpPr>
                    <a:spLocks noChangeArrowheads="1"/>
                  </p:cNvSpPr>
                  <p:nvPr/>
                </p:nvSpPr>
                <p:spPr bwMode="auto">
                  <a:xfrm flipH="1">
                    <a:off x="1616837" y="624254"/>
                    <a:ext cx="2194158" cy="1401618"/>
                  </a:xfrm>
                  <a:custGeom>
                    <a:avLst/>
                    <a:gdLst>
                      <a:gd name="T0" fmla="*/ 32250 w 2590800"/>
                      <a:gd name="T1" fmla="*/ 0 h 1438722"/>
                      <a:gd name="T2" fmla="*/ 32250 w 2590800"/>
                      <a:gd name="T3" fmla="*/ 1 h 1438722"/>
                      <a:gd name="T4" fmla="*/ 24011 w 2590800"/>
                      <a:gd name="T5" fmla="*/ 1 h 1438722"/>
                      <a:gd name="T6" fmla="*/ 24011 w 2590800"/>
                      <a:gd name="T7" fmla="*/ 2 h 1438722"/>
                      <a:gd name="T8" fmla="*/ 15773 w 2590800"/>
                      <a:gd name="T9" fmla="*/ 2 h 1438722"/>
                      <a:gd name="T10" fmla="*/ 15773 w 2590800"/>
                      <a:gd name="T11" fmla="*/ 1 h 1438722"/>
                      <a:gd name="T12" fmla="*/ 15773 w 2590800"/>
                      <a:gd name="T13" fmla="*/ 2 h 1438722"/>
                      <a:gd name="T14" fmla="*/ 15611 w 2590800"/>
                      <a:gd name="T15" fmla="*/ 2 h 1438722"/>
                      <a:gd name="T16" fmla="*/ 15611 w 2590800"/>
                      <a:gd name="T17" fmla="*/ 201 h 1438722"/>
                      <a:gd name="T18" fmla="*/ 14160 w 2590800"/>
                      <a:gd name="T19" fmla="*/ 1985 h 1438722"/>
                      <a:gd name="T20" fmla="*/ 0 w 2590800"/>
                      <a:gd name="T21" fmla="*/ 384251 h 1438722"/>
                      <a:gd name="T22" fmla="*/ 14160 w 2590800"/>
                      <a:gd name="T23" fmla="*/ 766516 h 1438722"/>
                      <a:gd name="T24" fmla="*/ 15611 w 2590800"/>
                      <a:gd name="T25" fmla="*/ 768300 h 1438722"/>
                      <a:gd name="T26" fmla="*/ 15611 w 2590800"/>
                      <a:gd name="T27" fmla="*/ 768499 h 1438722"/>
                      <a:gd name="T28" fmla="*/ 15773 w 2590800"/>
                      <a:gd name="T29" fmla="*/ 768499 h 1438722"/>
                      <a:gd name="T30" fmla="*/ 15773 w 2590800"/>
                      <a:gd name="T31" fmla="*/ 768499 h 1438722"/>
                      <a:gd name="T32" fmla="*/ 15773 w 2590800"/>
                      <a:gd name="T33" fmla="*/ 768499 h 1438722"/>
                      <a:gd name="T34" fmla="*/ 24011 w 2590800"/>
                      <a:gd name="T35" fmla="*/ 768499 h 1438722"/>
                      <a:gd name="T36" fmla="*/ 24011 w 2590800"/>
                      <a:gd name="T37" fmla="*/ 768499 h 1438722"/>
                      <a:gd name="T38" fmla="*/ 32250 w 2590800"/>
                      <a:gd name="T39" fmla="*/ 768499 h 1438722"/>
                      <a:gd name="T40" fmla="*/ 32250 w 2590800"/>
                      <a:gd name="T41" fmla="*/ 768499 h 1438722"/>
                      <a:gd name="T42" fmla="*/ 32250 w 2590800"/>
                      <a:gd name="T43" fmla="*/ 768499 h 1438722"/>
                      <a:gd name="T44" fmla="*/ 32413 w 2590800"/>
                      <a:gd name="T45" fmla="*/ 768499 h 1438722"/>
                      <a:gd name="T46" fmla="*/ 32413 w 2590800"/>
                      <a:gd name="T47" fmla="*/ 768299 h 1438722"/>
                      <a:gd name="T48" fmla="*/ 33863 w 2590800"/>
                      <a:gd name="T49" fmla="*/ 766515 h 1438722"/>
                      <a:gd name="T50" fmla="*/ 48023 w 2590800"/>
                      <a:gd name="T51" fmla="*/ 384250 h 1438722"/>
                      <a:gd name="T52" fmla="*/ 33863 w 2590800"/>
                      <a:gd name="T53" fmla="*/ 1984 h 1438722"/>
                      <a:gd name="T54" fmla="*/ 32413 w 2590800"/>
                      <a:gd name="T55" fmla="*/ 201 h 1438722"/>
                      <a:gd name="T56" fmla="*/ 32413 w 2590800"/>
                      <a:gd name="T57" fmla="*/ 1 h 1438722"/>
                      <a:gd name="T58" fmla="*/ 32250 w 2590800"/>
                      <a:gd name="T59" fmla="*/ 1 h 14387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0800"/>
                      <a:gd name="T91" fmla="*/ 0 h 1438722"/>
                      <a:gd name="T92" fmla="*/ 2590800 w 2590800"/>
                      <a:gd name="T93" fmla="*/ 1438722 h 14387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0800" h="1438722">
                        <a:moveTo>
                          <a:pt x="1739850" y="0"/>
                        </a:moveTo>
                        <a:lnTo>
                          <a:pt x="1739828" y="1"/>
                        </a:lnTo>
                        <a:lnTo>
                          <a:pt x="1295400" y="1"/>
                        </a:lnTo>
                        <a:lnTo>
                          <a:pt x="1295400" y="2"/>
                        </a:lnTo>
                        <a:lnTo>
                          <a:pt x="850972" y="2"/>
                        </a:lnTo>
                        <a:lnTo>
                          <a:pt x="850950" y="1"/>
                        </a:lnTo>
                        <a:lnTo>
                          <a:pt x="850929" y="2"/>
                        </a:lnTo>
                        <a:lnTo>
                          <a:pt x="842177" y="2"/>
                        </a:lnTo>
                        <a:lnTo>
                          <a:pt x="842177" y="376"/>
                        </a:lnTo>
                        <a:lnTo>
                          <a:pt x="763945" y="3716"/>
                        </a:lnTo>
                        <a:cubicBezTo>
                          <a:pt x="334849" y="40553"/>
                          <a:pt x="0" y="346900"/>
                          <a:pt x="0" y="719362"/>
                        </a:cubicBezTo>
                        <a:cubicBezTo>
                          <a:pt x="0" y="1091823"/>
                          <a:pt x="334849" y="1398170"/>
                          <a:pt x="763945" y="1435009"/>
                        </a:cubicBezTo>
                        <a:lnTo>
                          <a:pt x="842177" y="1438348"/>
                        </a:lnTo>
                        <a:lnTo>
                          <a:pt x="842177" y="1438721"/>
                        </a:lnTo>
                        <a:lnTo>
                          <a:pt x="850929" y="1438721"/>
                        </a:lnTo>
                        <a:lnTo>
                          <a:pt x="850950" y="1438722"/>
                        </a:lnTo>
                        <a:lnTo>
                          <a:pt x="850972" y="1438721"/>
                        </a:lnTo>
                        <a:lnTo>
                          <a:pt x="1295400" y="1438721"/>
                        </a:lnTo>
                        <a:lnTo>
                          <a:pt x="1295400" y="1438720"/>
                        </a:lnTo>
                        <a:lnTo>
                          <a:pt x="1739828" y="1438720"/>
                        </a:lnTo>
                        <a:lnTo>
                          <a:pt x="1739850" y="1438721"/>
                        </a:lnTo>
                        <a:lnTo>
                          <a:pt x="1739871" y="1438720"/>
                        </a:lnTo>
                        <a:lnTo>
                          <a:pt x="1748623" y="1438720"/>
                        </a:lnTo>
                        <a:lnTo>
                          <a:pt x="1748623" y="1438347"/>
                        </a:lnTo>
                        <a:lnTo>
                          <a:pt x="1826855" y="1435008"/>
                        </a:lnTo>
                        <a:cubicBezTo>
                          <a:pt x="2255951" y="1398169"/>
                          <a:pt x="2590800" y="1091822"/>
                          <a:pt x="2590800" y="719361"/>
                        </a:cubicBezTo>
                        <a:cubicBezTo>
                          <a:pt x="2590800" y="346899"/>
                          <a:pt x="2255951" y="40552"/>
                          <a:pt x="1826855" y="3715"/>
                        </a:cubicBezTo>
                        <a:lnTo>
                          <a:pt x="1748623" y="375"/>
                        </a:lnTo>
                        <a:lnTo>
                          <a:pt x="1748623" y="1"/>
                        </a:lnTo>
                        <a:lnTo>
                          <a:pt x="1739871" y="1"/>
                        </a:lnTo>
                        <a:close/>
                      </a:path>
                    </a:pathLst>
                  </a:custGeom>
                  <a:solidFill>
                    <a:srgbClr val="7F7F7F"/>
                  </a:solidFill>
                  <a:ln w="12700" cap="flat" cmpd="sng">
                    <a:noFill/>
                    <a:bevel/>
                  </a:ln>
                </p:spPr>
                <p:txBody>
                  <a:bodyPr anchor="ctr"/>
                  <a:lstStyle/>
                  <a:p>
                    <a:endParaRPr lang="zh-CN" altLang="en-US" sz="1400"/>
                  </a:p>
                </p:txBody>
              </p:sp>
              <p:grpSp>
                <p:nvGrpSpPr>
                  <p:cNvPr id="7" name="组合 32"/>
                  <p:cNvGrpSpPr/>
                  <p:nvPr/>
                </p:nvGrpSpPr>
                <p:grpSpPr bwMode="auto">
                  <a:xfrm>
                    <a:off x="2615742" y="8612"/>
                    <a:ext cx="1170125" cy="1325363"/>
                    <a:chOff x="0" y="0"/>
                    <a:chExt cx="2855872" cy="3234754"/>
                  </a:xfrm>
                </p:grpSpPr>
                <p:sp>
                  <p:nvSpPr>
                    <p:cNvPr id="37" name="任意多边形 33"/>
                    <p:cNvSpPr>
                      <a:spLocks noChangeArrowheads="1"/>
                    </p:cNvSpPr>
                    <p:nvPr/>
                  </p:nvSpPr>
                  <p:spPr bwMode="auto">
                    <a:xfrm>
                      <a:off x="105106" y="1695049"/>
                      <a:ext cx="2650620" cy="1539705"/>
                    </a:xfrm>
                    <a:custGeom>
                      <a:avLst/>
                      <a:gdLst>
                        <a:gd name="T0" fmla="*/ 1325210 w 2650620"/>
                        <a:gd name="T1" fmla="*/ 6403 h 1539705"/>
                        <a:gd name="T2" fmla="*/ 2650620 w 2650620"/>
                        <a:gd name="T3" fmla="*/ 775140 h 1539705"/>
                        <a:gd name="T4" fmla="*/ 2596846 w 2650620"/>
                        <a:gd name="T5" fmla="*/ 863653 h 1539705"/>
                        <a:gd name="T6" fmla="*/ 1325345 w 2650620"/>
                        <a:gd name="T7" fmla="*/ 1539705 h 1539705"/>
                        <a:gd name="T8" fmla="*/ 53843 w 2650620"/>
                        <a:gd name="T9" fmla="*/ 863653 h 1539705"/>
                        <a:gd name="T10" fmla="*/ 0 w 2650620"/>
                        <a:gd name="T11" fmla="*/ 775025 h 1539705"/>
                        <a:gd name="T12" fmla="*/ 1314440 w 2650620"/>
                        <a:gd name="T13" fmla="*/ 0 h 1539705"/>
                        <a:gd name="T14" fmla="*/ 1335981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39" name="任意多边形 34"/>
                    <p:cNvSpPr>
                      <a:spLocks noChangeArrowheads="1"/>
                    </p:cNvSpPr>
                    <p:nvPr/>
                  </p:nvSpPr>
                  <p:spPr bwMode="auto">
                    <a:xfrm rot="7200000">
                      <a:off x="-555457" y="555457"/>
                      <a:ext cx="2650620" cy="1539705"/>
                    </a:xfrm>
                    <a:custGeom>
                      <a:avLst/>
                      <a:gdLst>
                        <a:gd name="T0" fmla="*/ 1325210 w 2650620"/>
                        <a:gd name="T1" fmla="*/ 6403 h 1539705"/>
                        <a:gd name="T2" fmla="*/ 2650620 w 2650620"/>
                        <a:gd name="T3" fmla="*/ 775140 h 1539705"/>
                        <a:gd name="T4" fmla="*/ 2596846 w 2650620"/>
                        <a:gd name="T5" fmla="*/ 863653 h 1539705"/>
                        <a:gd name="T6" fmla="*/ 1325345 w 2650620"/>
                        <a:gd name="T7" fmla="*/ 1539705 h 1539705"/>
                        <a:gd name="T8" fmla="*/ 53843 w 2650620"/>
                        <a:gd name="T9" fmla="*/ 863653 h 1539705"/>
                        <a:gd name="T10" fmla="*/ 0 w 2650620"/>
                        <a:gd name="T11" fmla="*/ 775025 h 1539705"/>
                        <a:gd name="T12" fmla="*/ 1314440 w 2650620"/>
                        <a:gd name="T13" fmla="*/ 0 h 1539705"/>
                        <a:gd name="T14" fmla="*/ 1335981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40" name="任意多边形 35"/>
                    <p:cNvSpPr>
                      <a:spLocks noChangeArrowheads="1"/>
                    </p:cNvSpPr>
                    <p:nvPr/>
                  </p:nvSpPr>
                  <p:spPr bwMode="auto">
                    <a:xfrm rot="-7200000">
                      <a:off x="760710" y="555456"/>
                      <a:ext cx="2650620" cy="1539705"/>
                    </a:xfrm>
                    <a:custGeom>
                      <a:avLst/>
                      <a:gdLst>
                        <a:gd name="T0" fmla="*/ 1325210 w 2650620"/>
                        <a:gd name="T1" fmla="*/ 6403 h 1539705"/>
                        <a:gd name="T2" fmla="*/ 2650620 w 2650620"/>
                        <a:gd name="T3" fmla="*/ 775140 h 1539705"/>
                        <a:gd name="T4" fmla="*/ 2596846 w 2650620"/>
                        <a:gd name="T5" fmla="*/ 863653 h 1539705"/>
                        <a:gd name="T6" fmla="*/ 1325345 w 2650620"/>
                        <a:gd name="T7" fmla="*/ 1539705 h 1539705"/>
                        <a:gd name="T8" fmla="*/ 53843 w 2650620"/>
                        <a:gd name="T9" fmla="*/ 863653 h 1539705"/>
                        <a:gd name="T10" fmla="*/ 0 w 2650620"/>
                        <a:gd name="T11" fmla="*/ 775025 h 1539705"/>
                        <a:gd name="T12" fmla="*/ 1314440 w 2650620"/>
                        <a:gd name="T13" fmla="*/ 0 h 1539705"/>
                        <a:gd name="T14" fmla="*/ 1335981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grpSp>
            </p:grpSp>
            <p:sp>
              <p:nvSpPr>
                <p:cNvPr id="32" name="矩形 68"/>
                <p:cNvSpPr>
                  <a:spLocks noChangeArrowheads="1"/>
                </p:cNvSpPr>
                <p:nvPr/>
              </p:nvSpPr>
              <p:spPr bwMode="auto">
                <a:xfrm>
                  <a:off x="626672" y="259626"/>
                  <a:ext cx="537613" cy="419815"/>
                </a:xfrm>
                <a:prstGeom prst="rect">
                  <a:avLst/>
                </a:prstGeom>
                <a:noFill/>
                <a:ln w="9525">
                  <a:noFill/>
                  <a:miter lim="800000"/>
                </a:ln>
              </p:spPr>
              <p:txBody>
                <a:bodyPr>
                  <a:spAutoFit/>
                </a:bodyPr>
                <a:lstStyle/>
                <a:p>
                  <a:r>
                    <a:rPr lang="en-US" altLang="zh-CN" sz="1400" dirty="0">
                      <a:solidFill>
                        <a:schemeClr val="bg1"/>
                      </a:solidFill>
                      <a:latin typeface="微软雅黑" panose="020B0503020204020204" pitchFamily="34" charset="-122"/>
                      <a:sym typeface="微软雅黑" panose="020B0503020204020204" pitchFamily="34" charset="-122"/>
                    </a:rPr>
                    <a:t>A</a:t>
                  </a:r>
                  <a:endParaRPr lang="zh-CN" altLang="en-US" sz="1400" dirty="0">
                    <a:solidFill>
                      <a:schemeClr val="bg1"/>
                    </a:solidFill>
                    <a:latin typeface="微软雅黑" panose="020B0503020204020204" pitchFamily="34" charset="-122"/>
                    <a:sym typeface="微软雅黑" panose="020B0503020204020204" pitchFamily="34" charset="-122"/>
                  </a:endParaRPr>
                </a:p>
              </p:txBody>
            </p:sp>
          </p:grpSp>
          <p:grpSp>
            <p:nvGrpSpPr>
              <p:cNvPr id="8" name="组合 2"/>
              <p:cNvGrpSpPr/>
              <p:nvPr/>
            </p:nvGrpSpPr>
            <p:grpSpPr bwMode="auto">
              <a:xfrm>
                <a:off x="7529513" y="2919412"/>
                <a:ext cx="3427412" cy="1227138"/>
                <a:chOff x="0" y="0"/>
                <a:chExt cx="3426251" cy="1227137"/>
              </a:xfrm>
            </p:grpSpPr>
            <p:grpSp>
              <p:nvGrpSpPr>
                <p:cNvPr id="9" name="组合 36"/>
                <p:cNvGrpSpPr/>
                <p:nvPr/>
              </p:nvGrpSpPr>
              <p:grpSpPr bwMode="auto">
                <a:xfrm flipH="1">
                  <a:off x="0" y="0"/>
                  <a:ext cx="3426251" cy="1227137"/>
                  <a:chOff x="0" y="0"/>
                  <a:chExt cx="3913414" cy="1401618"/>
                </a:xfrm>
              </p:grpSpPr>
              <p:sp>
                <p:nvSpPr>
                  <p:cNvPr id="25" name="任意多边形 37"/>
                  <p:cNvSpPr>
                    <a:spLocks noChangeArrowheads="1"/>
                  </p:cNvSpPr>
                  <p:nvPr/>
                </p:nvSpPr>
                <p:spPr bwMode="auto">
                  <a:xfrm flipH="1">
                    <a:off x="0" y="251417"/>
                    <a:ext cx="3913414" cy="1116937"/>
                  </a:xfrm>
                  <a:custGeom>
                    <a:avLst/>
                    <a:gdLst>
                      <a:gd name="T0" fmla="*/ 254881 w 4361498"/>
                      <a:gd name="T1" fmla="*/ 0 h 1562102"/>
                      <a:gd name="T2" fmla="*/ 254880 w 4361498"/>
                      <a:gd name="T3" fmla="*/ 1 h 1562102"/>
                      <a:gd name="T4" fmla="*/ 210405 w 4361498"/>
                      <a:gd name="T5" fmla="*/ 1 h 1562102"/>
                      <a:gd name="T6" fmla="*/ 112982 w 4361498"/>
                      <a:gd name="T7" fmla="*/ 1 h 1562102"/>
                      <a:gd name="T8" fmla="*/ 68506 w 4361498"/>
                      <a:gd name="T9" fmla="*/ 1 h 1562102"/>
                      <a:gd name="T10" fmla="*/ 68504 w 4361498"/>
                      <a:gd name="T11" fmla="*/ 0 h 1562102"/>
                      <a:gd name="T12" fmla="*/ 68504 w 4361498"/>
                      <a:gd name="T13" fmla="*/ 1 h 1562102"/>
                      <a:gd name="T14" fmla="*/ 67799 w 4361498"/>
                      <a:gd name="T15" fmla="*/ 1 h 1562102"/>
                      <a:gd name="T16" fmla="*/ 67799 w 4361498"/>
                      <a:gd name="T17" fmla="*/ 12 h 1562102"/>
                      <a:gd name="T18" fmla="*/ 61500 w 4361498"/>
                      <a:gd name="T19" fmla="*/ 121 h 1562102"/>
                      <a:gd name="T20" fmla="*/ 0 w 4361498"/>
                      <a:gd name="T21" fmla="*/ 23353 h 1562102"/>
                      <a:gd name="T22" fmla="*/ 61500 w 4361498"/>
                      <a:gd name="T23" fmla="*/ 46587 h 1562102"/>
                      <a:gd name="T24" fmla="*/ 67799 w 4361498"/>
                      <a:gd name="T25" fmla="*/ 46696 h 1562102"/>
                      <a:gd name="T26" fmla="*/ 67799 w 4361498"/>
                      <a:gd name="T27" fmla="*/ 46707 h 1562102"/>
                      <a:gd name="T28" fmla="*/ 68504 w 4361498"/>
                      <a:gd name="T29" fmla="*/ 46707 h 1562102"/>
                      <a:gd name="T30" fmla="*/ 68504 w 4361498"/>
                      <a:gd name="T31" fmla="*/ 46707 h 1562102"/>
                      <a:gd name="T32" fmla="*/ 68506 w 4361498"/>
                      <a:gd name="T33" fmla="*/ 46707 h 1562102"/>
                      <a:gd name="T34" fmla="*/ 112982 w 4361498"/>
                      <a:gd name="T35" fmla="*/ 46707 h 1562102"/>
                      <a:gd name="T36" fmla="*/ 210405 w 4361498"/>
                      <a:gd name="T37" fmla="*/ 46707 h 1562102"/>
                      <a:gd name="T38" fmla="*/ 254880 w 4361498"/>
                      <a:gd name="T39" fmla="*/ 46707 h 1562102"/>
                      <a:gd name="T40" fmla="*/ 254881 w 4361498"/>
                      <a:gd name="T41" fmla="*/ 46707 h 1562102"/>
                      <a:gd name="T42" fmla="*/ 254883 w 4361498"/>
                      <a:gd name="T43" fmla="*/ 46707 h 1562102"/>
                      <a:gd name="T44" fmla="*/ 255587 w 4361498"/>
                      <a:gd name="T45" fmla="*/ 46707 h 1562102"/>
                      <a:gd name="T46" fmla="*/ 255587 w 4361498"/>
                      <a:gd name="T47" fmla="*/ 46696 h 1562102"/>
                      <a:gd name="T48" fmla="*/ 261885 w 4361498"/>
                      <a:gd name="T49" fmla="*/ 46587 h 1562102"/>
                      <a:gd name="T50" fmla="*/ 323387 w 4361498"/>
                      <a:gd name="T51" fmla="*/ 23353 h 1562102"/>
                      <a:gd name="T52" fmla="*/ 261885 w 4361498"/>
                      <a:gd name="T53" fmla="*/ 121 h 1562102"/>
                      <a:gd name="T54" fmla="*/ 255587 w 4361498"/>
                      <a:gd name="T55" fmla="*/ 12 h 1562102"/>
                      <a:gd name="T56" fmla="*/ 255587 w 4361498"/>
                      <a:gd name="T57" fmla="*/ 1 h 1562102"/>
                      <a:gd name="T58" fmla="*/ 254883 w 4361498"/>
                      <a:gd name="T59" fmla="*/ 1 h 1562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1498"/>
                      <a:gd name="T91" fmla="*/ 0 h 1562102"/>
                      <a:gd name="T92" fmla="*/ 4361498 w 4361498"/>
                      <a:gd name="T93" fmla="*/ 1562102 h 1562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1498" h="1562102">
                        <a:moveTo>
                          <a:pt x="3437573" y="0"/>
                        </a:moveTo>
                        <a:lnTo>
                          <a:pt x="3437549" y="1"/>
                        </a:lnTo>
                        <a:lnTo>
                          <a:pt x="2837724" y="1"/>
                        </a:lnTo>
                        <a:lnTo>
                          <a:pt x="1523774" y="1"/>
                        </a:lnTo>
                        <a:lnTo>
                          <a:pt x="923949" y="1"/>
                        </a:lnTo>
                        <a:lnTo>
                          <a:pt x="923925" y="0"/>
                        </a:lnTo>
                        <a:lnTo>
                          <a:pt x="923902" y="1"/>
                        </a:lnTo>
                        <a:lnTo>
                          <a:pt x="914400" y="1"/>
                        </a:lnTo>
                        <a:lnTo>
                          <a:pt x="914400" y="407"/>
                        </a:lnTo>
                        <a:lnTo>
                          <a:pt x="829459" y="4033"/>
                        </a:lnTo>
                        <a:cubicBezTo>
                          <a:pt x="363564" y="44030"/>
                          <a:pt x="0" y="376648"/>
                          <a:pt x="0" y="781051"/>
                        </a:cubicBezTo>
                        <a:cubicBezTo>
                          <a:pt x="0" y="1185454"/>
                          <a:pt x="363564" y="1518072"/>
                          <a:pt x="829459" y="1558070"/>
                        </a:cubicBezTo>
                        <a:lnTo>
                          <a:pt x="914400" y="1561696"/>
                        </a:lnTo>
                        <a:lnTo>
                          <a:pt x="914400" y="1562101"/>
                        </a:lnTo>
                        <a:lnTo>
                          <a:pt x="923902" y="1562101"/>
                        </a:lnTo>
                        <a:lnTo>
                          <a:pt x="923925" y="1562102"/>
                        </a:lnTo>
                        <a:lnTo>
                          <a:pt x="923949" y="1562101"/>
                        </a:lnTo>
                        <a:lnTo>
                          <a:pt x="1523774" y="1562101"/>
                        </a:lnTo>
                        <a:lnTo>
                          <a:pt x="2837724" y="1562101"/>
                        </a:lnTo>
                        <a:lnTo>
                          <a:pt x="3437549" y="1562101"/>
                        </a:lnTo>
                        <a:lnTo>
                          <a:pt x="3437573" y="1562102"/>
                        </a:lnTo>
                        <a:lnTo>
                          <a:pt x="3437596" y="1562101"/>
                        </a:lnTo>
                        <a:lnTo>
                          <a:pt x="3447098" y="1562101"/>
                        </a:lnTo>
                        <a:lnTo>
                          <a:pt x="3447098" y="1561696"/>
                        </a:lnTo>
                        <a:lnTo>
                          <a:pt x="3532039" y="1558070"/>
                        </a:lnTo>
                        <a:cubicBezTo>
                          <a:pt x="3997934" y="1518072"/>
                          <a:pt x="4361498" y="1185454"/>
                          <a:pt x="4361498" y="781051"/>
                        </a:cubicBezTo>
                        <a:cubicBezTo>
                          <a:pt x="4361498" y="376648"/>
                          <a:pt x="3997934" y="44030"/>
                          <a:pt x="3532039" y="4033"/>
                        </a:cubicBezTo>
                        <a:lnTo>
                          <a:pt x="3447098" y="407"/>
                        </a:lnTo>
                        <a:lnTo>
                          <a:pt x="3447098" y="1"/>
                        </a:lnTo>
                        <a:lnTo>
                          <a:pt x="3437596" y="1"/>
                        </a:lnTo>
                        <a:close/>
                      </a:path>
                    </a:pathLst>
                  </a:custGeom>
                  <a:solidFill>
                    <a:srgbClr val="FF888C"/>
                  </a:solidFill>
                  <a:ln w="12700" cap="flat" cmpd="sng">
                    <a:noFill/>
                    <a:bevel/>
                  </a:ln>
                </p:spPr>
                <p:txBody>
                  <a:bodyPr anchor="ctr"/>
                  <a:lstStyle/>
                  <a:p>
                    <a:endParaRPr lang="zh-CN" altLang="en-US" sz="1400"/>
                  </a:p>
                </p:txBody>
              </p:sp>
              <p:sp>
                <p:nvSpPr>
                  <p:cNvPr id="26" name="任意多边形 47"/>
                  <p:cNvSpPr>
                    <a:spLocks noChangeArrowheads="1"/>
                  </p:cNvSpPr>
                  <p:nvPr/>
                </p:nvSpPr>
                <p:spPr bwMode="auto">
                  <a:xfrm flipH="1">
                    <a:off x="1719255" y="0"/>
                    <a:ext cx="2194158" cy="1401618"/>
                  </a:xfrm>
                  <a:custGeom>
                    <a:avLst/>
                    <a:gdLst>
                      <a:gd name="T0" fmla="*/ 32250 w 2590800"/>
                      <a:gd name="T1" fmla="*/ 0 h 1438722"/>
                      <a:gd name="T2" fmla="*/ 32250 w 2590800"/>
                      <a:gd name="T3" fmla="*/ 1 h 1438722"/>
                      <a:gd name="T4" fmla="*/ 24011 w 2590800"/>
                      <a:gd name="T5" fmla="*/ 1 h 1438722"/>
                      <a:gd name="T6" fmla="*/ 24011 w 2590800"/>
                      <a:gd name="T7" fmla="*/ 2 h 1438722"/>
                      <a:gd name="T8" fmla="*/ 15773 w 2590800"/>
                      <a:gd name="T9" fmla="*/ 2 h 1438722"/>
                      <a:gd name="T10" fmla="*/ 15773 w 2590800"/>
                      <a:gd name="T11" fmla="*/ 1 h 1438722"/>
                      <a:gd name="T12" fmla="*/ 15773 w 2590800"/>
                      <a:gd name="T13" fmla="*/ 2 h 1438722"/>
                      <a:gd name="T14" fmla="*/ 15611 w 2590800"/>
                      <a:gd name="T15" fmla="*/ 2 h 1438722"/>
                      <a:gd name="T16" fmla="*/ 15611 w 2590800"/>
                      <a:gd name="T17" fmla="*/ 201 h 1438722"/>
                      <a:gd name="T18" fmla="*/ 14160 w 2590800"/>
                      <a:gd name="T19" fmla="*/ 1985 h 1438722"/>
                      <a:gd name="T20" fmla="*/ 0 w 2590800"/>
                      <a:gd name="T21" fmla="*/ 384251 h 1438722"/>
                      <a:gd name="T22" fmla="*/ 14160 w 2590800"/>
                      <a:gd name="T23" fmla="*/ 766516 h 1438722"/>
                      <a:gd name="T24" fmla="*/ 15611 w 2590800"/>
                      <a:gd name="T25" fmla="*/ 768300 h 1438722"/>
                      <a:gd name="T26" fmla="*/ 15611 w 2590800"/>
                      <a:gd name="T27" fmla="*/ 768499 h 1438722"/>
                      <a:gd name="T28" fmla="*/ 15773 w 2590800"/>
                      <a:gd name="T29" fmla="*/ 768499 h 1438722"/>
                      <a:gd name="T30" fmla="*/ 15773 w 2590800"/>
                      <a:gd name="T31" fmla="*/ 768499 h 1438722"/>
                      <a:gd name="T32" fmla="*/ 15773 w 2590800"/>
                      <a:gd name="T33" fmla="*/ 768499 h 1438722"/>
                      <a:gd name="T34" fmla="*/ 24011 w 2590800"/>
                      <a:gd name="T35" fmla="*/ 768499 h 1438722"/>
                      <a:gd name="T36" fmla="*/ 24011 w 2590800"/>
                      <a:gd name="T37" fmla="*/ 768499 h 1438722"/>
                      <a:gd name="T38" fmla="*/ 32250 w 2590800"/>
                      <a:gd name="T39" fmla="*/ 768499 h 1438722"/>
                      <a:gd name="T40" fmla="*/ 32250 w 2590800"/>
                      <a:gd name="T41" fmla="*/ 768499 h 1438722"/>
                      <a:gd name="T42" fmla="*/ 32250 w 2590800"/>
                      <a:gd name="T43" fmla="*/ 768499 h 1438722"/>
                      <a:gd name="T44" fmla="*/ 32413 w 2590800"/>
                      <a:gd name="T45" fmla="*/ 768499 h 1438722"/>
                      <a:gd name="T46" fmla="*/ 32413 w 2590800"/>
                      <a:gd name="T47" fmla="*/ 768299 h 1438722"/>
                      <a:gd name="T48" fmla="*/ 33863 w 2590800"/>
                      <a:gd name="T49" fmla="*/ 766515 h 1438722"/>
                      <a:gd name="T50" fmla="*/ 48023 w 2590800"/>
                      <a:gd name="T51" fmla="*/ 384250 h 1438722"/>
                      <a:gd name="T52" fmla="*/ 33863 w 2590800"/>
                      <a:gd name="T53" fmla="*/ 1984 h 1438722"/>
                      <a:gd name="T54" fmla="*/ 32413 w 2590800"/>
                      <a:gd name="T55" fmla="*/ 201 h 1438722"/>
                      <a:gd name="T56" fmla="*/ 32413 w 2590800"/>
                      <a:gd name="T57" fmla="*/ 1 h 1438722"/>
                      <a:gd name="T58" fmla="*/ 32250 w 2590800"/>
                      <a:gd name="T59" fmla="*/ 1 h 14387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0800"/>
                      <a:gd name="T91" fmla="*/ 0 h 1438722"/>
                      <a:gd name="T92" fmla="*/ 2590800 w 2590800"/>
                      <a:gd name="T93" fmla="*/ 1438722 h 14387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0800" h="1438722">
                        <a:moveTo>
                          <a:pt x="1739850" y="0"/>
                        </a:moveTo>
                        <a:lnTo>
                          <a:pt x="1739828" y="1"/>
                        </a:lnTo>
                        <a:lnTo>
                          <a:pt x="1295400" y="1"/>
                        </a:lnTo>
                        <a:lnTo>
                          <a:pt x="1295400" y="2"/>
                        </a:lnTo>
                        <a:lnTo>
                          <a:pt x="850972" y="2"/>
                        </a:lnTo>
                        <a:lnTo>
                          <a:pt x="850950" y="1"/>
                        </a:lnTo>
                        <a:lnTo>
                          <a:pt x="850929" y="2"/>
                        </a:lnTo>
                        <a:lnTo>
                          <a:pt x="842177" y="2"/>
                        </a:lnTo>
                        <a:lnTo>
                          <a:pt x="842177" y="376"/>
                        </a:lnTo>
                        <a:lnTo>
                          <a:pt x="763945" y="3716"/>
                        </a:lnTo>
                        <a:cubicBezTo>
                          <a:pt x="334849" y="40553"/>
                          <a:pt x="0" y="346900"/>
                          <a:pt x="0" y="719362"/>
                        </a:cubicBezTo>
                        <a:cubicBezTo>
                          <a:pt x="0" y="1091823"/>
                          <a:pt x="334849" y="1398170"/>
                          <a:pt x="763945" y="1435009"/>
                        </a:cubicBezTo>
                        <a:lnTo>
                          <a:pt x="842177" y="1438348"/>
                        </a:lnTo>
                        <a:lnTo>
                          <a:pt x="842177" y="1438721"/>
                        </a:lnTo>
                        <a:lnTo>
                          <a:pt x="850929" y="1438721"/>
                        </a:lnTo>
                        <a:lnTo>
                          <a:pt x="850950" y="1438722"/>
                        </a:lnTo>
                        <a:lnTo>
                          <a:pt x="850972" y="1438721"/>
                        </a:lnTo>
                        <a:lnTo>
                          <a:pt x="1295400" y="1438721"/>
                        </a:lnTo>
                        <a:lnTo>
                          <a:pt x="1295400" y="1438720"/>
                        </a:lnTo>
                        <a:lnTo>
                          <a:pt x="1739828" y="1438720"/>
                        </a:lnTo>
                        <a:lnTo>
                          <a:pt x="1739850" y="1438721"/>
                        </a:lnTo>
                        <a:lnTo>
                          <a:pt x="1739871" y="1438720"/>
                        </a:lnTo>
                        <a:lnTo>
                          <a:pt x="1748623" y="1438720"/>
                        </a:lnTo>
                        <a:lnTo>
                          <a:pt x="1748623" y="1438347"/>
                        </a:lnTo>
                        <a:lnTo>
                          <a:pt x="1826855" y="1435008"/>
                        </a:lnTo>
                        <a:cubicBezTo>
                          <a:pt x="2255951" y="1398169"/>
                          <a:pt x="2590800" y="1091822"/>
                          <a:pt x="2590800" y="719361"/>
                        </a:cubicBezTo>
                        <a:cubicBezTo>
                          <a:pt x="2590800" y="346899"/>
                          <a:pt x="2255951" y="40552"/>
                          <a:pt x="1826855" y="3715"/>
                        </a:cubicBezTo>
                        <a:lnTo>
                          <a:pt x="1748623" y="375"/>
                        </a:lnTo>
                        <a:lnTo>
                          <a:pt x="1748623" y="1"/>
                        </a:lnTo>
                        <a:lnTo>
                          <a:pt x="1739871" y="1"/>
                        </a:lnTo>
                        <a:close/>
                      </a:path>
                    </a:pathLst>
                  </a:custGeom>
                  <a:solidFill>
                    <a:srgbClr val="7F7F7F"/>
                  </a:solidFill>
                  <a:ln w="12700" cap="flat" cmpd="sng">
                    <a:noFill/>
                    <a:bevel/>
                  </a:ln>
                </p:spPr>
                <p:txBody>
                  <a:bodyPr anchor="ctr"/>
                  <a:lstStyle/>
                  <a:p>
                    <a:endParaRPr lang="zh-CN" altLang="en-US" sz="1400"/>
                  </a:p>
                </p:txBody>
              </p:sp>
              <p:grpSp>
                <p:nvGrpSpPr>
                  <p:cNvPr id="10" name="组合 48"/>
                  <p:cNvGrpSpPr/>
                  <p:nvPr/>
                </p:nvGrpSpPr>
                <p:grpSpPr bwMode="auto">
                  <a:xfrm>
                    <a:off x="2615742" y="8612"/>
                    <a:ext cx="1170125" cy="1325363"/>
                    <a:chOff x="0" y="0"/>
                    <a:chExt cx="2855872" cy="3234754"/>
                  </a:xfrm>
                </p:grpSpPr>
                <p:sp>
                  <p:nvSpPr>
                    <p:cNvPr id="28" name="任意多边形 49"/>
                    <p:cNvSpPr>
                      <a:spLocks noChangeArrowheads="1"/>
                    </p:cNvSpPr>
                    <p:nvPr/>
                  </p:nvSpPr>
                  <p:spPr bwMode="auto">
                    <a:xfrm>
                      <a:off x="105106" y="1695049"/>
                      <a:ext cx="2650620" cy="1539705"/>
                    </a:xfrm>
                    <a:custGeom>
                      <a:avLst/>
                      <a:gdLst>
                        <a:gd name="T0" fmla="*/ 1325210 w 2650620"/>
                        <a:gd name="T1" fmla="*/ 6403 h 1539705"/>
                        <a:gd name="T2" fmla="*/ 2650620 w 2650620"/>
                        <a:gd name="T3" fmla="*/ 775140 h 1539705"/>
                        <a:gd name="T4" fmla="*/ 2596846 w 2650620"/>
                        <a:gd name="T5" fmla="*/ 863653 h 1539705"/>
                        <a:gd name="T6" fmla="*/ 1325345 w 2650620"/>
                        <a:gd name="T7" fmla="*/ 1539705 h 1539705"/>
                        <a:gd name="T8" fmla="*/ 53843 w 2650620"/>
                        <a:gd name="T9" fmla="*/ 863653 h 1539705"/>
                        <a:gd name="T10" fmla="*/ 0 w 2650620"/>
                        <a:gd name="T11" fmla="*/ 775025 h 1539705"/>
                        <a:gd name="T12" fmla="*/ 1314440 w 2650620"/>
                        <a:gd name="T13" fmla="*/ 0 h 1539705"/>
                        <a:gd name="T14" fmla="*/ 1335981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29" name="任意多边形 50"/>
                    <p:cNvSpPr>
                      <a:spLocks noChangeArrowheads="1"/>
                    </p:cNvSpPr>
                    <p:nvPr/>
                  </p:nvSpPr>
                  <p:spPr bwMode="auto">
                    <a:xfrm rot="7200000">
                      <a:off x="-555457" y="555457"/>
                      <a:ext cx="2650620" cy="1539705"/>
                    </a:xfrm>
                    <a:custGeom>
                      <a:avLst/>
                      <a:gdLst>
                        <a:gd name="T0" fmla="*/ 1325210 w 2650620"/>
                        <a:gd name="T1" fmla="*/ 6403 h 1539705"/>
                        <a:gd name="T2" fmla="*/ 2650620 w 2650620"/>
                        <a:gd name="T3" fmla="*/ 775140 h 1539705"/>
                        <a:gd name="T4" fmla="*/ 2596846 w 2650620"/>
                        <a:gd name="T5" fmla="*/ 863653 h 1539705"/>
                        <a:gd name="T6" fmla="*/ 1325345 w 2650620"/>
                        <a:gd name="T7" fmla="*/ 1539705 h 1539705"/>
                        <a:gd name="T8" fmla="*/ 53843 w 2650620"/>
                        <a:gd name="T9" fmla="*/ 863653 h 1539705"/>
                        <a:gd name="T10" fmla="*/ 0 w 2650620"/>
                        <a:gd name="T11" fmla="*/ 775025 h 1539705"/>
                        <a:gd name="T12" fmla="*/ 1314440 w 2650620"/>
                        <a:gd name="T13" fmla="*/ 0 h 1539705"/>
                        <a:gd name="T14" fmla="*/ 1335981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30" name="任意多边形 51"/>
                    <p:cNvSpPr>
                      <a:spLocks noChangeArrowheads="1"/>
                    </p:cNvSpPr>
                    <p:nvPr/>
                  </p:nvSpPr>
                  <p:spPr bwMode="auto">
                    <a:xfrm rot="-7200000">
                      <a:off x="760710" y="555456"/>
                      <a:ext cx="2650620" cy="1539705"/>
                    </a:xfrm>
                    <a:custGeom>
                      <a:avLst/>
                      <a:gdLst>
                        <a:gd name="T0" fmla="*/ 1325210 w 2650620"/>
                        <a:gd name="T1" fmla="*/ 6403 h 1539705"/>
                        <a:gd name="T2" fmla="*/ 2650620 w 2650620"/>
                        <a:gd name="T3" fmla="*/ 775140 h 1539705"/>
                        <a:gd name="T4" fmla="*/ 2596846 w 2650620"/>
                        <a:gd name="T5" fmla="*/ 863653 h 1539705"/>
                        <a:gd name="T6" fmla="*/ 1325345 w 2650620"/>
                        <a:gd name="T7" fmla="*/ 1539705 h 1539705"/>
                        <a:gd name="T8" fmla="*/ 53843 w 2650620"/>
                        <a:gd name="T9" fmla="*/ 863653 h 1539705"/>
                        <a:gd name="T10" fmla="*/ 0 w 2650620"/>
                        <a:gd name="T11" fmla="*/ 775025 h 1539705"/>
                        <a:gd name="T12" fmla="*/ 1314440 w 2650620"/>
                        <a:gd name="T13" fmla="*/ 0 h 1539705"/>
                        <a:gd name="T14" fmla="*/ 1335981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grpSp>
            </p:grpSp>
            <p:sp>
              <p:nvSpPr>
                <p:cNvPr id="24" name="矩形 69"/>
                <p:cNvSpPr>
                  <a:spLocks noChangeArrowheads="1"/>
                </p:cNvSpPr>
                <p:nvPr/>
              </p:nvSpPr>
              <p:spPr bwMode="auto">
                <a:xfrm>
                  <a:off x="2256694" y="259626"/>
                  <a:ext cx="537613" cy="419815"/>
                </a:xfrm>
                <a:prstGeom prst="rect">
                  <a:avLst/>
                </a:prstGeom>
                <a:noFill/>
                <a:ln w="9525">
                  <a:noFill/>
                  <a:miter lim="800000"/>
                </a:ln>
              </p:spPr>
              <p:txBody>
                <a:bodyPr>
                  <a:spAutoFit/>
                </a:bodyPr>
                <a:lstStyle/>
                <a:p>
                  <a:r>
                    <a:rPr lang="en-US" altLang="zh-CN" sz="1400" dirty="0">
                      <a:solidFill>
                        <a:schemeClr val="bg1"/>
                      </a:solidFill>
                      <a:latin typeface="微软雅黑" panose="020B0503020204020204" pitchFamily="34" charset="-122"/>
                      <a:sym typeface="微软雅黑" panose="020B0503020204020204" pitchFamily="34" charset="-122"/>
                    </a:rPr>
                    <a:t>B</a:t>
                  </a:r>
                  <a:endParaRPr lang="zh-CN" altLang="en-US" sz="1400" dirty="0">
                    <a:solidFill>
                      <a:schemeClr val="bg1"/>
                    </a:solidFill>
                    <a:latin typeface="微软雅黑" panose="020B0503020204020204" pitchFamily="34" charset="-122"/>
                    <a:sym typeface="微软雅黑" panose="020B0503020204020204" pitchFamily="34" charset="-122"/>
                  </a:endParaRPr>
                </a:p>
              </p:txBody>
            </p:sp>
          </p:grpSp>
        </p:grpSp>
        <p:grpSp>
          <p:nvGrpSpPr>
            <p:cNvPr id="11" name="组合 39"/>
            <p:cNvGrpSpPr/>
            <p:nvPr/>
          </p:nvGrpSpPr>
          <p:grpSpPr bwMode="auto">
            <a:xfrm>
              <a:off x="1358284" y="3634317"/>
              <a:ext cx="9822612" cy="3192751"/>
              <a:chOff x="2434784" y="1363678"/>
              <a:chExt cx="9823903" cy="3192128"/>
            </a:xfrm>
          </p:grpSpPr>
          <p:sp>
            <p:nvSpPr>
              <p:cNvPr id="42" name="矩形 66"/>
              <p:cNvSpPr>
                <a:spLocks noChangeArrowheads="1"/>
              </p:cNvSpPr>
              <p:nvPr/>
            </p:nvSpPr>
            <p:spPr bwMode="auto">
              <a:xfrm>
                <a:off x="2434784" y="1783509"/>
                <a:ext cx="3468688" cy="418274"/>
              </a:xfrm>
              <a:prstGeom prst="rect">
                <a:avLst/>
              </a:prstGeom>
              <a:noFill/>
              <a:ln w="9525">
                <a:noFill/>
                <a:miter lim="800000"/>
              </a:ln>
            </p:spPr>
            <p:txBody>
              <a:bodyPr>
                <a:spAutoFit/>
              </a:bodyPr>
              <a:lstStyle/>
              <a:p>
                <a:pPr marL="285750" indent="-285750"/>
                <a:r>
                  <a:rPr lang="zh-CN" altLang="en-US" sz="1400" b="1" dirty="0">
                    <a:solidFill>
                      <a:srgbClr val="008780"/>
                    </a:solidFill>
                    <a:latin typeface="微软雅黑" panose="020B0503020204020204" pitchFamily="34" charset="-122"/>
                    <a:sym typeface="微软雅黑" panose="020B0503020204020204" pitchFamily="34" charset="-122"/>
                  </a:rPr>
                  <a:t>communication mode：</a:t>
                </a:r>
                <a:endParaRPr lang="en-US" sz="1400" b="1" dirty="0">
                  <a:solidFill>
                    <a:srgbClr val="008780"/>
                  </a:solidFill>
                  <a:latin typeface="微软雅黑" panose="020B0503020204020204" pitchFamily="34" charset="-122"/>
                  <a:sym typeface="微软雅黑" panose="020B0503020204020204" pitchFamily="34" charset="-122"/>
                </a:endParaRPr>
              </a:p>
            </p:txBody>
          </p:sp>
          <p:sp>
            <p:nvSpPr>
              <p:cNvPr id="43" name="矩形 67"/>
              <p:cNvSpPr>
                <a:spLocks noChangeArrowheads="1"/>
              </p:cNvSpPr>
              <p:nvPr/>
            </p:nvSpPr>
            <p:spPr bwMode="auto">
              <a:xfrm>
                <a:off x="7815273" y="1363678"/>
                <a:ext cx="4443414" cy="418274"/>
              </a:xfrm>
              <a:prstGeom prst="rect">
                <a:avLst/>
              </a:prstGeom>
              <a:noFill/>
              <a:ln w="9525">
                <a:noFill/>
                <a:miter lim="800000"/>
              </a:ln>
            </p:spPr>
            <p:txBody>
              <a:bodyPr>
                <a:spAutoFit/>
              </a:bodyPr>
              <a:lstStyle/>
              <a:p>
                <a:pPr marL="285750" indent="-285750"/>
                <a:r>
                  <a:rPr lang="zh-CN" altLang="en-US" sz="1400" b="1" dirty="0">
                    <a:solidFill>
                      <a:srgbClr val="FF888C"/>
                    </a:solidFill>
                    <a:latin typeface="微软雅黑" panose="020B0503020204020204" pitchFamily="34" charset="-122"/>
                    <a:sym typeface="微软雅黑" panose="020B0503020204020204" pitchFamily="34" charset="-122"/>
                  </a:rPr>
                  <a:t> data type：</a:t>
                </a:r>
                <a:endParaRPr lang="en-US" sz="1400" b="1" dirty="0">
                  <a:solidFill>
                    <a:srgbClr val="FF888C"/>
                  </a:solidFill>
                  <a:latin typeface="微软雅黑" panose="020B0503020204020204" pitchFamily="34" charset="-122"/>
                  <a:sym typeface="微软雅黑" panose="020B0503020204020204" pitchFamily="34" charset="-122"/>
                </a:endParaRPr>
              </a:p>
            </p:txBody>
          </p:sp>
          <p:grpSp>
            <p:nvGrpSpPr>
              <p:cNvPr id="12" name="组合 1"/>
              <p:cNvGrpSpPr/>
              <p:nvPr/>
            </p:nvGrpSpPr>
            <p:grpSpPr bwMode="auto">
              <a:xfrm>
                <a:off x="2664334" y="3253939"/>
                <a:ext cx="3425829" cy="1301867"/>
                <a:chOff x="-42359" y="334527"/>
                <a:chExt cx="3426255" cy="1301866"/>
              </a:xfrm>
            </p:grpSpPr>
            <p:grpSp>
              <p:nvGrpSpPr>
                <p:cNvPr id="13" name="组合 26"/>
                <p:cNvGrpSpPr/>
                <p:nvPr/>
              </p:nvGrpSpPr>
              <p:grpSpPr bwMode="auto">
                <a:xfrm>
                  <a:off x="-42359" y="334527"/>
                  <a:ext cx="3426255" cy="1301866"/>
                  <a:chOff x="-48381" y="382090"/>
                  <a:chExt cx="3913418" cy="1486976"/>
                </a:xfrm>
              </p:grpSpPr>
              <p:sp>
                <p:nvSpPr>
                  <p:cNvPr id="56" name="任意多边形 27"/>
                  <p:cNvSpPr>
                    <a:spLocks noChangeArrowheads="1"/>
                  </p:cNvSpPr>
                  <p:nvPr/>
                </p:nvSpPr>
                <p:spPr bwMode="auto">
                  <a:xfrm flipH="1">
                    <a:off x="-48381" y="592595"/>
                    <a:ext cx="3913413" cy="1150572"/>
                  </a:xfrm>
                  <a:custGeom>
                    <a:avLst/>
                    <a:gdLst>
                      <a:gd name="T0" fmla="*/ 254881 w 4361498"/>
                      <a:gd name="T1" fmla="*/ 0 h 1562102"/>
                      <a:gd name="T2" fmla="*/ 254879 w 4361498"/>
                      <a:gd name="T3" fmla="*/ 1 h 1562102"/>
                      <a:gd name="T4" fmla="*/ 210405 w 4361498"/>
                      <a:gd name="T5" fmla="*/ 1 h 1562102"/>
                      <a:gd name="T6" fmla="*/ 112982 w 4361498"/>
                      <a:gd name="T7" fmla="*/ 1 h 1562102"/>
                      <a:gd name="T8" fmla="*/ 68506 w 4361498"/>
                      <a:gd name="T9" fmla="*/ 1 h 1562102"/>
                      <a:gd name="T10" fmla="*/ 68504 w 4361498"/>
                      <a:gd name="T11" fmla="*/ 0 h 1562102"/>
                      <a:gd name="T12" fmla="*/ 68504 w 4361498"/>
                      <a:gd name="T13" fmla="*/ 1 h 1562102"/>
                      <a:gd name="T14" fmla="*/ 67799 w 4361498"/>
                      <a:gd name="T15" fmla="*/ 1 h 1562102"/>
                      <a:gd name="T16" fmla="*/ 67799 w 4361498"/>
                      <a:gd name="T17" fmla="*/ 14 h 1562102"/>
                      <a:gd name="T18" fmla="*/ 61500 w 4361498"/>
                      <a:gd name="T19" fmla="*/ 136 h 1562102"/>
                      <a:gd name="T20" fmla="*/ 0 w 4361498"/>
                      <a:gd name="T21" fmla="*/ 26296 h 1562102"/>
                      <a:gd name="T22" fmla="*/ 61500 w 4361498"/>
                      <a:gd name="T23" fmla="*/ 52457 h 1562102"/>
                      <a:gd name="T24" fmla="*/ 67799 w 4361498"/>
                      <a:gd name="T25" fmla="*/ 52580 h 1562102"/>
                      <a:gd name="T26" fmla="*/ 67799 w 4361498"/>
                      <a:gd name="T27" fmla="*/ 52593 h 1562102"/>
                      <a:gd name="T28" fmla="*/ 68504 w 4361498"/>
                      <a:gd name="T29" fmla="*/ 52593 h 1562102"/>
                      <a:gd name="T30" fmla="*/ 68504 w 4361498"/>
                      <a:gd name="T31" fmla="*/ 52593 h 1562102"/>
                      <a:gd name="T32" fmla="*/ 68506 w 4361498"/>
                      <a:gd name="T33" fmla="*/ 52593 h 1562102"/>
                      <a:gd name="T34" fmla="*/ 112982 w 4361498"/>
                      <a:gd name="T35" fmla="*/ 52593 h 1562102"/>
                      <a:gd name="T36" fmla="*/ 210405 w 4361498"/>
                      <a:gd name="T37" fmla="*/ 52593 h 1562102"/>
                      <a:gd name="T38" fmla="*/ 254879 w 4361498"/>
                      <a:gd name="T39" fmla="*/ 52593 h 1562102"/>
                      <a:gd name="T40" fmla="*/ 254881 w 4361498"/>
                      <a:gd name="T41" fmla="*/ 52593 h 1562102"/>
                      <a:gd name="T42" fmla="*/ 254883 w 4361498"/>
                      <a:gd name="T43" fmla="*/ 52593 h 1562102"/>
                      <a:gd name="T44" fmla="*/ 255587 w 4361498"/>
                      <a:gd name="T45" fmla="*/ 52593 h 1562102"/>
                      <a:gd name="T46" fmla="*/ 255587 w 4361498"/>
                      <a:gd name="T47" fmla="*/ 52580 h 1562102"/>
                      <a:gd name="T48" fmla="*/ 261885 w 4361498"/>
                      <a:gd name="T49" fmla="*/ 52457 h 1562102"/>
                      <a:gd name="T50" fmla="*/ 323386 w 4361498"/>
                      <a:gd name="T51" fmla="*/ 26296 h 1562102"/>
                      <a:gd name="T52" fmla="*/ 261885 w 4361498"/>
                      <a:gd name="T53" fmla="*/ 136 h 1562102"/>
                      <a:gd name="T54" fmla="*/ 255587 w 4361498"/>
                      <a:gd name="T55" fmla="*/ 14 h 1562102"/>
                      <a:gd name="T56" fmla="*/ 255587 w 4361498"/>
                      <a:gd name="T57" fmla="*/ 1 h 1562102"/>
                      <a:gd name="T58" fmla="*/ 254883 w 4361498"/>
                      <a:gd name="T59" fmla="*/ 1 h 1562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1498"/>
                      <a:gd name="T91" fmla="*/ 0 h 1562102"/>
                      <a:gd name="T92" fmla="*/ 4361498 w 4361498"/>
                      <a:gd name="T93" fmla="*/ 1562102 h 1562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1498" h="1562102">
                        <a:moveTo>
                          <a:pt x="3437573" y="0"/>
                        </a:moveTo>
                        <a:lnTo>
                          <a:pt x="3437549" y="1"/>
                        </a:lnTo>
                        <a:lnTo>
                          <a:pt x="2837724" y="1"/>
                        </a:lnTo>
                        <a:lnTo>
                          <a:pt x="1523774" y="1"/>
                        </a:lnTo>
                        <a:lnTo>
                          <a:pt x="923949" y="1"/>
                        </a:lnTo>
                        <a:lnTo>
                          <a:pt x="923925" y="0"/>
                        </a:lnTo>
                        <a:lnTo>
                          <a:pt x="923902" y="1"/>
                        </a:lnTo>
                        <a:lnTo>
                          <a:pt x="914400" y="1"/>
                        </a:lnTo>
                        <a:lnTo>
                          <a:pt x="914400" y="407"/>
                        </a:lnTo>
                        <a:lnTo>
                          <a:pt x="829459" y="4033"/>
                        </a:lnTo>
                        <a:cubicBezTo>
                          <a:pt x="363564" y="44030"/>
                          <a:pt x="0" y="376648"/>
                          <a:pt x="0" y="781051"/>
                        </a:cubicBezTo>
                        <a:cubicBezTo>
                          <a:pt x="0" y="1185454"/>
                          <a:pt x="363564" y="1518072"/>
                          <a:pt x="829459" y="1558070"/>
                        </a:cubicBezTo>
                        <a:lnTo>
                          <a:pt x="914400" y="1561696"/>
                        </a:lnTo>
                        <a:lnTo>
                          <a:pt x="914400" y="1562101"/>
                        </a:lnTo>
                        <a:lnTo>
                          <a:pt x="923902" y="1562101"/>
                        </a:lnTo>
                        <a:lnTo>
                          <a:pt x="923925" y="1562102"/>
                        </a:lnTo>
                        <a:lnTo>
                          <a:pt x="923949" y="1562101"/>
                        </a:lnTo>
                        <a:lnTo>
                          <a:pt x="1523774" y="1562101"/>
                        </a:lnTo>
                        <a:lnTo>
                          <a:pt x="2837724" y="1562101"/>
                        </a:lnTo>
                        <a:lnTo>
                          <a:pt x="3437549" y="1562101"/>
                        </a:lnTo>
                        <a:lnTo>
                          <a:pt x="3437573" y="1562102"/>
                        </a:lnTo>
                        <a:lnTo>
                          <a:pt x="3437596" y="1562101"/>
                        </a:lnTo>
                        <a:lnTo>
                          <a:pt x="3447098" y="1562101"/>
                        </a:lnTo>
                        <a:lnTo>
                          <a:pt x="3447098" y="1561696"/>
                        </a:lnTo>
                        <a:lnTo>
                          <a:pt x="3532039" y="1558070"/>
                        </a:lnTo>
                        <a:cubicBezTo>
                          <a:pt x="3997934" y="1518072"/>
                          <a:pt x="4361498" y="1185454"/>
                          <a:pt x="4361498" y="781051"/>
                        </a:cubicBezTo>
                        <a:cubicBezTo>
                          <a:pt x="4361498" y="376648"/>
                          <a:pt x="3997934" y="44030"/>
                          <a:pt x="3532039" y="4033"/>
                        </a:cubicBezTo>
                        <a:lnTo>
                          <a:pt x="3447098" y="407"/>
                        </a:lnTo>
                        <a:lnTo>
                          <a:pt x="3447098" y="1"/>
                        </a:lnTo>
                        <a:lnTo>
                          <a:pt x="3437596" y="1"/>
                        </a:lnTo>
                        <a:close/>
                      </a:path>
                    </a:pathLst>
                  </a:custGeom>
                  <a:solidFill>
                    <a:srgbClr val="4BC1DB"/>
                  </a:solidFill>
                  <a:ln w="12700" cap="flat" cmpd="sng">
                    <a:noFill/>
                    <a:bevel/>
                  </a:ln>
                </p:spPr>
                <p:txBody>
                  <a:bodyPr anchor="ctr"/>
                  <a:lstStyle/>
                  <a:p>
                    <a:endParaRPr lang="zh-CN" altLang="en-US" sz="1400"/>
                  </a:p>
                </p:txBody>
              </p:sp>
              <p:sp>
                <p:nvSpPr>
                  <p:cNvPr id="57" name="任意多边形 28"/>
                  <p:cNvSpPr>
                    <a:spLocks noChangeArrowheads="1"/>
                  </p:cNvSpPr>
                  <p:nvPr/>
                </p:nvSpPr>
                <p:spPr bwMode="auto">
                  <a:xfrm flipH="1">
                    <a:off x="1670879" y="467445"/>
                    <a:ext cx="2194158" cy="1401621"/>
                  </a:xfrm>
                  <a:custGeom>
                    <a:avLst/>
                    <a:gdLst>
                      <a:gd name="T0" fmla="*/ 32250 w 2590800"/>
                      <a:gd name="T1" fmla="*/ 0 h 1438722"/>
                      <a:gd name="T2" fmla="*/ 32250 w 2590800"/>
                      <a:gd name="T3" fmla="*/ 1 h 1438722"/>
                      <a:gd name="T4" fmla="*/ 24011 w 2590800"/>
                      <a:gd name="T5" fmla="*/ 1 h 1438722"/>
                      <a:gd name="T6" fmla="*/ 24011 w 2590800"/>
                      <a:gd name="T7" fmla="*/ 2 h 1438722"/>
                      <a:gd name="T8" fmla="*/ 15773 w 2590800"/>
                      <a:gd name="T9" fmla="*/ 2 h 1438722"/>
                      <a:gd name="T10" fmla="*/ 15773 w 2590800"/>
                      <a:gd name="T11" fmla="*/ 1 h 1438722"/>
                      <a:gd name="T12" fmla="*/ 15773 w 2590800"/>
                      <a:gd name="T13" fmla="*/ 2 h 1438722"/>
                      <a:gd name="T14" fmla="*/ 15611 w 2590800"/>
                      <a:gd name="T15" fmla="*/ 2 h 1438722"/>
                      <a:gd name="T16" fmla="*/ 15611 w 2590800"/>
                      <a:gd name="T17" fmla="*/ 201 h 1438722"/>
                      <a:gd name="T18" fmla="*/ 14160 w 2590800"/>
                      <a:gd name="T19" fmla="*/ 1985 h 1438722"/>
                      <a:gd name="T20" fmla="*/ 0 w 2590800"/>
                      <a:gd name="T21" fmla="*/ 384254 h 1438722"/>
                      <a:gd name="T22" fmla="*/ 14160 w 2590800"/>
                      <a:gd name="T23" fmla="*/ 766523 h 1438722"/>
                      <a:gd name="T24" fmla="*/ 15611 w 2590800"/>
                      <a:gd name="T25" fmla="*/ 768307 h 1438722"/>
                      <a:gd name="T26" fmla="*/ 15611 w 2590800"/>
                      <a:gd name="T27" fmla="*/ 768505 h 1438722"/>
                      <a:gd name="T28" fmla="*/ 15773 w 2590800"/>
                      <a:gd name="T29" fmla="*/ 768505 h 1438722"/>
                      <a:gd name="T30" fmla="*/ 15773 w 2590800"/>
                      <a:gd name="T31" fmla="*/ 768506 h 1438722"/>
                      <a:gd name="T32" fmla="*/ 15773 w 2590800"/>
                      <a:gd name="T33" fmla="*/ 768505 h 1438722"/>
                      <a:gd name="T34" fmla="*/ 24011 w 2590800"/>
                      <a:gd name="T35" fmla="*/ 768505 h 1438722"/>
                      <a:gd name="T36" fmla="*/ 24011 w 2590800"/>
                      <a:gd name="T37" fmla="*/ 768505 h 1438722"/>
                      <a:gd name="T38" fmla="*/ 32250 w 2590800"/>
                      <a:gd name="T39" fmla="*/ 768505 h 1438722"/>
                      <a:gd name="T40" fmla="*/ 32250 w 2590800"/>
                      <a:gd name="T41" fmla="*/ 768505 h 1438722"/>
                      <a:gd name="T42" fmla="*/ 32250 w 2590800"/>
                      <a:gd name="T43" fmla="*/ 768505 h 1438722"/>
                      <a:gd name="T44" fmla="*/ 32413 w 2590800"/>
                      <a:gd name="T45" fmla="*/ 768505 h 1438722"/>
                      <a:gd name="T46" fmla="*/ 32413 w 2590800"/>
                      <a:gd name="T47" fmla="*/ 768307 h 1438722"/>
                      <a:gd name="T48" fmla="*/ 33863 w 2590800"/>
                      <a:gd name="T49" fmla="*/ 766522 h 1438722"/>
                      <a:gd name="T50" fmla="*/ 48023 w 2590800"/>
                      <a:gd name="T51" fmla="*/ 384254 h 1438722"/>
                      <a:gd name="T52" fmla="*/ 33863 w 2590800"/>
                      <a:gd name="T53" fmla="*/ 1984 h 1438722"/>
                      <a:gd name="T54" fmla="*/ 32413 w 2590800"/>
                      <a:gd name="T55" fmla="*/ 201 h 1438722"/>
                      <a:gd name="T56" fmla="*/ 32413 w 2590800"/>
                      <a:gd name="T57" fmla="*/ 1 h 1438722"/>
                      <a:gd name="T58" fmla="*/ 32250 w 2590800"/>
                      <a:gd name="T59" fmla="*/ 1 h 14387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0800"/>
                      <a:gd name="T91" fmla="*/ 0 h 1438722"/>
                      <a:gd name="T92" fmla="*/ 2590800 w 2590800"/>
                      <a:gd name="T93" fmla="*/ 1438722 h 14387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0800" h="1438722">
                        <a:moveTo>
                          <a:pt x="1739850" y="0"/>
                        </a:moveTo>
                        <a:lnTo>
                          <a:pt x="1739828" y="1"/>
                        </a:lnTo>
                        <a:lnTo>
                          <a:pt x="1295400" y="1"/>
                        </a:lnTo>
                        <a:lnTo>
                          <a:pt x="1295400" y="2"/>
                        </a:lnTo>
                        <a:lnTo>
                          <a:pt x="850972" y="2"/>
                        </a:lnTo>
                        <a:lnTo>
                          <a:pt x="850950" y="1"/>
                        </a:lnTo>
                        <a:lnTo>
                          <a:pt x="850929" y="2"/>
                        </a:lnTo>
                        <a:lnTo>
                          <a:pt x="842177" y="2"/>
                        </a:lnTo>
                        <a:lnTo>
                          <a:pt x="842177" y="376"/>
                        </a:lnTo>
                        <a:lnTo>
                          <a:pt x="763945" y="3716"/>
                        </a:lnTo>
                        <a:cubicBezTo>
                          <a:pt x="334849" y="40553"/>
                          <a:pt x="0" y="346900"/>
                          <a:pt x="0" y="719362"/>
                        </a:cubicBezTo>
                        <a:cubicBezTo>
                          <a:pt x="0" y="1091823"/>
                          <a:pt x="334849" y="1398170"/>
                          <a:pt x="763945" y="1435009"/>
                        </a:cubicBezTo>
                        <a:lnTo>
                          <a:pt x="842177" y="1438348"/>
                        </a:lnTo>
                        <a:lnTo>
                          <a:pt x="842177" y="1438721"/>
                        </a:lnTo>
                        <a:lnTo>
                          <a:pt x="850929" y="1438721"/>
                        </a:lnTo>
                        <a:lnTo>
                          <a:pt x="850950" y="1438722"/>
                        </a:lnTo>
                        <a:lnTo>
                          <a:pt x="850972" y="1438721"/>
                        </a:lnTo>
                        <a:lnTo>
                          <a:pt x="1295400" y="1438721"/>
                        </a:lnTo>
                        <a:lnTo>
                          <a:pt x="1295400" y="1438720"/>
                        </a:lnTo>
                        <a:lnTo>
                          <a:pt x="1739828" y="1438720"/>
                        </a:lnTo>
                        <a:lnTo>
                          <a:pt x="1739850" y="1438721"/>
                        </a:lnTo>
                        <a:lnTo>
                          <a:pt x="1739871" y="1438720"/>
                        </a:lnTo>
                        <a:lnTo>
                          <a:pt x="1748623" y="1438720"/>
                        </a:lnTo>
                        <a:lnTo>
                          <a:pt x="1748623" y="1438347"/>
                        </a:lnTo>
                        <a:lnTo>
                          <a:pt x="1826855" y="1435008"/>
                        </a:lnTo>
                        <a:cubicBezTo>
                          <a:pt x="2255951" y="1398169"/>
                          <a:pt x="2590800" y="1091822"/>
                          <a:pt x="2590800" y="719361"/>
                        </a:cubicBezTo>
                        <a:cubicBezTo>
                          <a:pt x="2590800" y="346899"/>
                          <a:pt x="2255951" y="40552"/>
                          <a:pt x="1826855" y="3715"/>
                        </a:cubicBezTo>
                        <a:lnTo>
                          <a:pt x="1748623" y="375"/>
                        </a:lnTo>
                        <a:lnTo>
                          <a:pt x="1748623" y="1"/>
                        </a:lnTo>
                        <a:lnTo>
                          <a:pt x="1739871" y="1"/>
                        </a:lnTo>
                        <a:close/>
                      </a:path>
                    </a:pathLst>
                  </a:custGeom>
                  <a:solidFill>
                    <a:srgbClr val="7F7F7F"/>
                  </a:solidFill>
                  <a:ln w="12700" cap="flat" cmpd="sng">
                    <a:noFill/>
                    <a:bevel/>
                  </a:ln>
                </p:spPr>
                <p:txBody>
                  <a:bodyPr anchor="ctr"/>
                  <a:lstStyle/>
                  <a:p>
                    <a:endParaRPr lang="zh-CN" altLang="en-US" sz="1400"/>
                  </a:p>
                </p:txBody>
              </p:sp>
              <p:grpSp>
                <p:nvGrpSpPr>
                  <p:cNvPr id="14" name="组合 32"/>
                  <p:cNvGrpSpPr/>
                  <p:nvPr/>
                </p:nvGrpSpPr>
                <p:grpSpPr bwMode="auto">
                  <a:xfrm>
                    <a:off x="2513297" y="382090"/>
                    <a:ext cx="1138577" cy="1360974"/>
                    <a:chOff x="-250037" y="911532"/>
                    <a:chExt cx="2778881" cy="3321676"/>
                  </a:xfrm>
                </p:grpSpPr>
                <p:sp>
                  <p:nvSpPr>
                    <p:cNvPr id="59" name="任意多边形 33"/>
                    <p:cNvSpPr>
                      <a:spLocks noChangeArrowheads="1"/>
                    </p:cNvSpPr>
                    <p:nvPr/>
                  </p:nvSpPr>
                  <p:spPr bwMode="auto">
                    <a:xfrm>
                      <a:off x="-121782" y="2693497"/>
                      <a:ext cx="2650626" cy="1539711"/>
                    </a:xfrm>
                    <a:custGeom>
                      <a:avLst/>
                      <a:gdLst>
                        <a:gd name="T0" fmla="*/ 1325222 w 2650620"/>
                        <a:gd name="T1" fmla="*/ 6403 h 1539705"/>
                        <a:gd name="T2" fmla="*/ 2650644 w 2650620"/>
                        <a:gd name="T3" fmla="*/ 775152 h 1539705"/>
                        <a:gd name="T4" fmla="*/ 2596870 w 2650620"/>
                        <a:gd name="T5" fmla="*/ 863665 h 1539705"/>
                        <a:gd name="T6" fmla="*/ 1325357 w 2650620"/>
                        <a:gd name="T7" fmla="*/ 1539729 h 1539705"/>
                        <a:gd name="T8" fmla="*/ 53843 w 2650620"/>
                        <a:gd name="T9" fmla="*/ 863665 h 1539705"/>
                        <a:gd name="T10" fmla="*/ 0 w 2650620"/>
                        <a:gd name="T11" fmla="*/ 775037 h 1539705"/>
                        <a:gd name="T12" fmla="*/ 1314452 w 2650620"/>
                        <a:gd name="T13" fmla="*/ 0 h 1539705"/>
                        <a:gd name="T14" fmla="*/ 1335993 w 2650620"/>
                        <a:gd name="T15" fmla="*/ 0 h 1539705"/>
                        <a:gd name="T16" fmla="*/ 1325222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60" name="任意多边形 34"/>
                    <p:cNvSpPr>
                      <a:spLocks noChangeArrowheads="1"/>
                    </p:cNvSpPr>
                    <p:nvPr/>
                  </p:nvSpPr>
                  <p:spPr bwMode="auto">
                    <a:xfrm rot="7200000">
                      <a:off x="-805498" y="1466993"/>
                      <a:ext cx="2650630" cy="1539708"/>
                    </a:xfrm>
                    <a:custGeom>
                      <a:avLst/>
                      <a:gdLst>
                        <a:gd name="T0" fmla="*/ 1325230 w 2650620"/>
                        <a:gd name="T1" fmla="*/ 6403 h 1539705"/>
                        <a:gd name="T2" fmla="*/ 2650660 w 2650620"/>
                        <a:gd name="T3" fmla="*/ 775148 h 1539705"/>
                        <a:gd name="T4" fmla="*/ 2596886 w 2650620"/>
                        <a:gd name="T5" fmla="*/ 863661 h 1539705"/>
                        <a:gd name="T6" fmla="*/ 1325365 w 2650620"/>
                        <a:gd name="T7" fmla="*/ 1539717 h 1539705"/>
                        <a:gd name="T8" fmla="*/ 53843 w 2650620"/>
                        <a:gd name="T9" fmla="*/ 863661 h 1539705"/>
                        <a:gd name="T10" fmla="*/ 0 w 2650620"/>
                        <a:gd name="T11" fmla="*/ 775033 h 1539705"/>
                        <a:gd name="T12" fmla="*/ 1314460 w 2650620"/>
                        <a:gd name="T13" fmla="*/ 0 h 1539705"/>
                        <a:gd name="T14" fmla="*/ 1336001 w 2650620"/>
                        <a:gd name="T15" fmla="*/ 0 h 1539705"/>
                        <a:gd name="T16" fmla="*/ 132523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61" name="任意多边形 35"/>
                    <p:cNvSpPr>
                      <a:spLocks noChangeArrowheads="1"/>
                    </p:cNvSpPr>
                    <p:nvPr/>
                  </p:nvSpPr>
                  <p:spPr bwMode="auto">
                    <a:xfrm rot="-7200000">
                      <a:off x="422696" y="1604598"/>
                      <a:ext cx="2650629" cy="1539708"/>
                    </a:xfrm>
                    <a:custGeom>
                      <a:avLst/>
                      <a:gdLst>
                        <a:gd name="T0" fmla="*/ 1325226 w 2650620"/>
                        <a:gd name="T1" fmla="*/ 6403 h 1539705"/>
                        <a:gd name="T2" fmla="*/ 2650653 w 2650620"/>
                        <a:gd name="T3" fmla="*/ 775148 h 1539705"/>
                        <a:gd name="T4" fmla="*/ 2596879 w 2650620"/>
                        <a:gd name="T5" fmla="*/ 863661 h 1539705"/>
                        <a:gd name="T6" fmla="*/ 1325365 w 2650620"/>
                        <a:gd name="T7" fmla="*/ 1539717 h 1539705"/>
                        <a:gd name="T8" fmla="*/ 53843 w 2650620"/>
                        <a:gd name="T9" fmla="*/ 863661 h 1539705"/>
                        <a:gd name="T10" fmla="*/ 0 w 2650620"/>
                        <a:gd name="T11" fmla="*/ 775033 h 1539705"/>
                        <a:gd name="T12" fmla="*/ 1314456 w 2650620"/>
                        <a:gd name="T13" fmla="*/ 0 h 1539705"/>
                        <a:gd name="T14" fmla="*/ 1336001 w 2650620"/>
                        <a:gd name="T15" fmla="*/ 0 h 1539705"/>
                        <a:gd name="T16" fmla="*/ 1325226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grpSp>
            </p:grpSp>
            <p:sp>
              <p:nvSpPr>
                <p:cNvPr id="55" name="矩形 68"/>
                <p:cNvSpPr>
                  <a:spLocks noChangeArrowheads="1"/>
                </p:cNvSpPr>
                <p:nvPr/>
              </p:nvSpPr>
              <p:spPr bwMode="auto">
                <a:xfrm>
                  <a:off x="674548" y="856498"/>
                  <a:ext cx="537613" cy="419735"/>
                </a:xfrm>
                <a:prstGeom prst="rect">
                  <a:avLst/>
                </a:prstGeom>
                <a:noFill/>
                <a:ln w="9525">
                  <a:noFill/>
                  <a:miter lim="800000"/>
                </a:ln>
              </p:spPr>
              <p:txBody>
                <a:bodyPr>
                  <a:spAutoFit/>
                </a:bodyPr>
                <a:lstStyle/>
                <a:p>
                  <a:r>
                    <a:rPr lang="en-US" altLang="zh-CN" sz="1400" dirty="0">
                      <a:solidFill>
                        <a:schemeClr val="bg1"/>
                      </a:solidFill>
                      <a:latin typeface="微软雅黑" panose="020B0503020204020204" pitchFamily="34" charset="-122"/>
                      <a:sym typeface="微软雅黑" panose="020B0503020204020204" pitchFamily="34" charset="-122"/>
                    </a:rPr>
                    <a:t>C</a:t>
                  </a:r>
                  <a:endParaRPr lang="zh-CN" altLang="en-US" sz="1400" dirty="0">
                    <a:solidFill>
                      <a:schemeClr val="bg1"/>
                    </a:solidFill>
                    <a:latin typeface="微软雅黑" panose="020B0503020204020204" pitchFamily="34" charset="-122"/>
                    <a:sym typeface="微软雅黑" panose="020B0503020204020204" pitchFamily="34" charset="-122"/>
                  </a:endParaRPr>
                </a:p>
              </p:txBody>
            </p:sp>
          </p:grpSp>
          <p:grpSp>
            <p:nvGrpSpPr>
              <p:cNvPr id="15" name="组合 2"/>
              <p:cNvGrpSpPr/>
              <p:nvPr/>
            </p:nvGrpSpPr>
            <p:grpSpPr bwMode="auto">
              <a:xfrm>
                <a:off x="7529513" y="3173362"/>
                <a:ext cx="3427412" cy="1227140"/>
                <a:chOff x="0" y="253950"/>
                <a:chExt cx="3426251" cy="1227139"/>
              </a:xfrm>
            </p:grpSpPr>
            <p:grpSp>
              <p:nvGrpSpPr>
                <p:cNvPr id="18" name="组合 36"/>
                <p:cNvGrpSpPr/>
                <p:nvPr/>
              </p:nvGrpSpPr>
              <p:grpSpPr bwMode="auto">
                <a:xfrm flipH="1">
                  <a:off x="0" y="253950"/>
                  <a:ext cx="3426251" cy="1227139"/>
                  <a:chOff x="0" y="290050"/>
                  <a:chExt cx="3913414" cy="1401620"/>
                </a:xfrm>
              </p:grpSpPr>
              <p:sp>
                <p:nvSpPr>
                  <p:cNvPr id="48" name="任意多边形 37"/>
                  <p:cNvSpPr>
                    <a:spLocks noChangeArrowheads="1"/>
                  </p:cNvSpPr>
                  <p:nvPr/>
                </p:nvSpPr>
                <p:spPr bwMode="auto">
                  <a:xfrm flipH="1">
                    <a:off x="0" y="391573"/>
                    <a:ext cx="3913414" cy="1179236"/>
                  </a:xfrm>
                  <a:custGeom>
                    <a:avLst/>
                    <a:gdLst>
                      <a:gd name="T0" fmla="*/ 254881 w 4361498"/>
                      <a:gd name="T1" fmla="*/ 0 h 1562102"/>
                      <a:gd name="T2" fmla="*/ 254880 w 4361498"/>
                      <a:gd name="T3" fmla="*/ 1 h 1562102"/>
                      <a:gd name="T4" fmla="*/ 210405 w 4361498"/>
                      <a:gd name="T5" fmla="*/ 1 h 1562102"/>
                      <a:gd name="T6" fmla="*/ 112982 w 4361498"/>
                      <a:gd name="T7" fmla="*/ 1 h 1562102"/>
                      <a:gd name="T8" fmla="*/ 68506 w 4361498"/>
                      <a:gd name="T9" fmla="*/ 1 h 1562102"/>
                      <a:gd name="T10" fmla="*/ 68504 w 4361498"/>
                      <a:gd name="T11" fmla="*/ 0 h 1562102"/>
                      <a:gd name="T12" fmla="*/ 68504 w 4361498"/>
                      <a:gd name="T13" fmla="*/ 1 h 1562102"/>
                      <a:gd name="T14" fmla="*/ 67799 w 4361498"/>
                      <a:gd name="T15" fmla="*/ 1 h 1562102"/>
                      <a:gd name="T16" fmla="*/ 67799 w 4361498"/>
                      <a:gd name="T17" fmla="*/ 15 h 1562102"/>
                      <a:gd name="T18" fmla="*/ 61500 w 4361498"/>
                      <a:gd name="T19" fmla="*/ 150 h 1562102"/>
                      <a:gd name="T20" fmla="*/ 0 w 4361498"/>
                      <a:gd name="T21" fmla="*/ 29016 h 1562102"/>
                      <a:gd name="T22" fmla="*/ 61500 w 4361498"/>
                      <a:gd name="T23" fmla="*/ 57883 h 1562102"/>
                      <a:gd name="T24" fmla="*/ 67799 w 4361498"/>
                      <a:gd name="T25" fmla="*/ 58018 h 1562102"/>
                      <a:gd name="T26" fmla="*/ 67799 w 4361498"/>
                      <a:gd name="T27" fmla="*/ 58033 h 1562102"/>
                      <a:gd name="T28" fmla="*/ 68504 w 4361498"/>
                      <a:gd name="T29" fmla="*/ 58033 h 1562102"/>
                      <a:gd name="T30" fmla="*/ 68504 w 4361498"/>
                      <a:gd name="T31" fmla="*/ 58033 h 1562102"/>
                      <a:gd name="T32" fmla="*/ 68506 w 4361498"/>
                      <a:gd name="T33" fmla="*/ 58033 h 1562102"/>
                      <a:gd name="T34" fmla="*/ 112982 w 4361498"/>
                      <a:gd name="T35" fmla="*/ 58033 h 1562102"/>
                      <a:gd name="T36" fmla="*/ 210405 w 4361498"/>
                      <a:gd name="T37" fmla="*/ 58033 h 1562102"/>
                      <a:gd name="T38" fmla="*/ 254880 w 4361498"/>
                      <a:gd name="T39" fmla="*/ 58033 h 1562102"/>
                      <a:gd name="T40" fmla="*/ 254881 w 4361498"/>
                      <a:gd name="T41" fmla="*/ 58033 h 1562102"/>
                      <a:gd name="T42" fmla="*/ 254883 w 4361498"/>
                      <a:gd name="T43" fmla="*/ 58033 h 1562102"/>
                      <a:gd name="T44" fmla="*/ 255587 w 4361498"/>
                      <a:gd name="T45" fmla="*/ 58033 h 1562102"/>
                      <a:gd name="T46" fmla="*/ 255587 w 4361498"/>
                      <a:gd name="T47" fmla="*/ 58018 h 1562102"/>
                      <a:gd name="T48" fmla="*/ 261885 w 4361498"/>
                      <a:gd name="T49" fmla="*/ 57883 h 1562102"/>
                      <a:gd name="T50" fmla="*/ 323387 w 4361498"/>
                      <a:gd name="T51" fmla="*/ 29016 h 1562102"/>
                      <a:gd name="T52" fmla="*/ 261885 w 4361498"/>
                      <a:gd name="T53" fmla="*/ 150 h 1562102"/>
                      <a:gd name="T54" fmla="*/ 255587 w 4361498"/>
                      <a:gd name="T55" fmla="*/ 15 h 1562102"/>
                      <a:gd name="T56" fmla="*/ 255587 w 4361498"/>
                      <a:gd name="T57" fmla="*/ 1 h 1562102"/>
                      <a:gd name="T58" fmla="*/ 254883 w 4361498"/>
                      <a:gd name="T59" fmla="*/ 1 h 1562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1498"/>
                      <a:gd name="T91" fmla="*/ 0 h 1562102"/>
                      <a:gd name="T92" fmla="*/ 4361498 w 4361498"/>
                      <a:gd name="T93" fmla="*/ 1562102 h 15621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1498" h="1562102">
                        <a:moveTo>
                          <a:pt x="3437573" y="0"/>
                        </a:moveTo>
                        <a:lnTo>
                          <a:pt x="3437549" y="1"/>
                        </a:lnTo>
                        <a:lnTo>
                          <a:pt x="2837724" y="1"/>
                        </a:lnTo>
                        <a:lnTo>
                          <a:pt x="1523774" y="1"/>
                        </a:lnTo>
                        <a:lnTo>
                          <a:pt x="923949" y="1"/>
                        </a:lnTo>
                        <a:lnTo>
                          <a:pt x="923925" y="0"/>
                        </a:lnTo>
                        <a:lnTo>
                          <a:pt x="923902" y="1"/>
                        </a:lnTo>
                        <a:lnTo>
                          <a:pt x="914400" y="1"/>
                        </a:lnTo>
                        <a:lnTo>
                          <a:pt x="914400" y="407"/>
                        </a:lnTo>
                        <a:lnTo>
                          <a:pt x="829459" y="4033"/>
                        </a:lnTo>
                        <a:cubicBezTo>
                          <a:pt x="363564" y="44030"/>
                          <a:pt x="0" y="376648"/>
                          <a:pt x="0" y="781051"/>
                        </a:cubicBezTo>
                        <a:cubicBezTo>
                          <a:pt x="0" y="1185454"/>
                          <a:pt x="363564" y="1518072"/>
                          <a:pt x="829459" y="1558070"/>
                        </a:cubicBezTo>
                        <a:lnTo>
                          <a:pt x="914400" y="1561696"/>
                        </a:lnTo>
                        <a:lnTo>
                          <a:pt x="914400" y="1562101"/>
                        </a:lnTo>
                        <a:lnTo>
                          <a:pt x="923902" y="1562101"/>
                        </a:lnTo>
                        <a:lnTo>
                          <a:pt x="923925" y="1562102"/>
                        </a:lnTo>
                        <a:lnTo>
                          <a:pt x="923949" y="1562101"/>
                        </a:lnTo>
                        <a:lnTo>
                          <a:pt x="1523774" y="1562101"/>
                        </a:lnTo>
                        <a:lnTo>
                          <a:pt x="2837724" y="1562101"/>
                        </a:lnTo>
                        <a:lnTo>
                          <a:pt x="3437549" y="1562101"/>
                        </a:lnTo>
                        <a:lnTo>
                          <a:pt x="3437573" y="1562102"/>
                        </a:lnTo>
                        <a:lnTo>
                          <a:pt x="3437596" y="1562101"/>
                        </a:lnTo>
                        <a:lnTo>
                          <a:pt x="3447098" y="1562101"/>
                        </a:lnTo>
                        <a:lnTo>
                          <a:pt x="3447098" y="1561696"/>
                        </a:lnTo>
                        <a:lnTo>
                          <a:pt x="3532039" y="1558070"/>
                        </a:lnTo>
                        <a:cubicBezTo>
                          <a:pt x="3997934" y="1518072"/>
                          <a:pt x="4361498" y="1185454"/>
                          <a:pt x="4361498" y="781051"/>
                        </a:cubicBezTo>
                        <a:cubicBezTo>
                          <a:pt x="4361498" y="376648"/>
                          <a:pt x="3997934" y="44030"/>
                          <a:pt x="3532039" y="4033"/>
                        </a:cubicBezTo>
                        <a:lnTo>
                          <a:pt x="3447098" y="407"/>
                        </a:lnTo>
                        <a:lnTo>
                          <a:pt x="3447098" y="1"/>
                        </a:lnTo>
                        <a:lnTo>
                          <a:pt x="3437596" y="1"/>
                        </a:lnTo>
                        <a:close/>
                      </a:path>
                    </a:pathLst>
                  </a:custGeom>
                  <a:solidFill>
                    <a:srgbClr val="FF888C"/>
                  </a:solidFill>
                  <a:ln w="12700" cap="flat" cmpd="sng">
                    <a:noFill/>
                    <a:bevel/>
                  </a:ln>
                </p:spPr>
                <p:txBody>
                  <a:bodyPr anchor="ctr"/>
                  <a:lstStyle/>
                  <a:p>
                    <a:endParaRPr lang="zh-CN" altLang="en-US" sz="1400"/>
                  </a:p>
                </p:txBody>
              </p:sp>
              <p:sp>
                <p:nvSpPr>
                  <p:cNvPr id="49" name="任意多边形 47"/>
                  <p:cNvSpPr>
                    <a:spLocks noChangeArrowheads="1"/>
                  </p:cNvSpPr>
                  <p:nvPr/>
                </p:nvSpPr>
                <p:spPr bwMode="auto">
                  <a:xfrm flipH="1">
                    <a:off x="1719254" y="290050"/>
                    <a:ext cx="2194159" cy="1401620"/>
                  </a:xfrm>
                  <a:custGeom>
                    <a:avLst/>
                    <a:gdLst>
                      <a:gd name="T0" fmla="*/ 32250 w 2590800"/>
                      <a:gd name="T1" fmla="*/ 0 h 1438722"/>
                      <a:gd name="T2" fmla="*/ 32250 w 2590800"/>
                      <a:gd name="T3" fmla="*/ 1 h 1438722"/>
                      <a:gd name="T4" fmla="*/ 24011 w 2590800"/>
                      <a:gd name="T5" fmla="*/ 1 h 1438722"/>
                      <a:gd name="T6" fmla="*/ 24011 w 2590800"/>
                      <a:gd name="T7" fmla="*/ 2 h 1438722"/>
                      <a:gd name="T8" fmla="*/ 15773 w 2590800"/>
                      <a:gd name="T9" fmla="*/ 2 h 1438722"/>
                      <a:gd name="T10" fmla="*/ 15773 w 2590800"/>
                      <a:gd name="T11" fmla="*/ 1 h 1438722"/>
                      <a:gd name="T12" fmla="*/ 15773 w 2590800"/>
                      <a:gd name="T13" fmla="*/ 2 h 1438722"/>
                      <a:gd name="T14" fmla="*/ 15611 w 2590800"/>
                      <a:gd name="T15" fmla="*/ 2 h 1438722"/>
                      <a:gd name="T16" fmla="*/ 15611 w 2590800"/>
                      <a:gd name="T17" fmla="*/ 201 h 1438722"/>
                      <a:gd name="T18" fmla="*/ 14160 w 2590800"/>
                      <a:gd name="T19" fmla="*/ 1985 h 1438722"/>
                      <a:gd name="T20" fmla="*/ 0 w 2590800"/>
                      <a:gd name="T21" fmla="*/ 384253 h 1438722"/>
                      <a:gd name="T22" fmla="*/ 14160 w 2590800"/>
                      <a:gd name="T23" fmla="*/ 766520 h 1438722"/>
                      <a:gd name="T24" fmla="*/ 15611 w 2590800"/>
                      <a:gd name="T25" fmla="*/ 768304 h 1438722"/>
                      <a:gd name="T26" fmla="*/ 15611 w 2590800"/>
                      <a:gd name="T27" fmla="*/ 768503 h 1438722"/>
                      <a:gd name="T28" fmla="*/ 15773 w 2590800"/>
                      <a:gd name="T29" fmla="*/ 768503 h 1438722"/>
                      <a:gd name="T30" fmla="*/ 15773 w 2590800"/>
                      <a:gd name="T31" fmla="*/ 768504 h 1438722"/>
                      <a:gd name="T32" fmla="*/ 15773 w 2590800"/>
                      <a:gd name="T33" fmla="*/ 768503 h 1438722"/>
                      <a:gd name="T34" fmla="*/ 24011 w 2590800"/>
                      <a:gd name="T35" fmla="*/ 768503 h 1438722"/>
                      <a:gd name="T36" fmla="*/ 24011 w 2590800"/>
                      <a:gd name="T37" fmla="*/ 768503 h 1438722"/>
                      <a:gd name="T38" fmla="*/ 32250 w 2590800"/>
                      <a:gd name="T39" fmla="*/ 768503 h 1438722"/>
                      <a:gd name="T40" fmla="*/ 32250 w 2590800"/>
                      <a:gd name="T41" fmla="*/ 768503 h 1438722"/>
                      <a:gd name="T42" fmla="*/ 32250 w 2590800"/>
                      <a:gd name="T43" fmla="*/ 768503 h 1438722"/>
                      <a:gd name="T44" fmla="*/ 32413 w 2590800"/>
                      <a:gd name="T45" fmla="*/ 768503 h 1438722"/>
                      <a:gd name="T46" fmla="*/ 32413 w 2590800"/>
                      <a:gd name="T47" fmla="*/ 768303 h 1438722"/>
                      <a:gd name="T48" fmla="*/ 33863 w 2590800"/>
                      <a:gd name="T49" fmla="*/ 766519 h 1438722"/>
                      <a:gd name="T50" fmla="*/ 48023 w 2590800"/>
                      <a:gd name="T51" fmla="*/ 384252 h 1438722"/>
                      <a:gd name="T52" fmla="*/ 33863 w 2590800"/>
                      <a:gd name="T53" fmla="*/ 1984 h 1438722"/>
                      <a:gd name="T54" fmla="*/ 32413 w 2590800"/>
                      <a:gd name="T55" fmla="*/ 201 h 1438722"/>
                      <a:gd name="T56" fmla="*/ 32413 w 2590800"/>
                      <a:gd name="T57" fmla="*/ 1 h 1438722"/>
                      <a:gd name="T58" fmla="*/ 32250 w 2590800"/>
                      <a:gd name="T59" fmla="*/ 1 h 14387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90800"/>
                      <a:gd name="T91" fmla="*/ 0 h 1438722"/>
                      <a:gd name="T92" fmla="*/ 2590800 w 2590800"/>
                      <a:gd name="T93" fmla="*/ 1438722 h 14387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90800" h="1438722">
                        <a:moveTo>
                          <a:pt x="1739850" y="0"/>
                        </a:moveTo>
                        <a:lnTo>
                          <a:pt x="1739828" y="1"/>
                        </a:lnTo>
                        <a:lnTo>
                          <a:pt x="1295400" y="1"/>
                        </a:lnTo>
                        <a:lnTo>
                          <a:pt x="1295400" y="2"/>
                        </a:lnTo>
                        <a:lnTo>
                          <a:pt x="850972" y="2"/>
                        </a:lnTo>
                        <a:lnTo>
                          <a:pt x="850950" y="1"/>
                        </a:lnTo>
                        <a:lnTo>
                          <a:pt x="850929" y="2"/>
                        </a:lnTo>
                        <a:lnTo>
                          <a:pt x="842177" y="2"/>
                        </a:lnTo>
                        <a:lnTo>
                          <a:pt x="842177" y="376"/>
                        </a:lnTo>
                        <a:lnTo>
                          <a:pt x="763945" y="3716"/>
                        </a:lnTo>
                        <a:cubicBezTo>
                          <a:pt x="334849" y="40553"/>
                          <a:pt x="0" y="346900"/>
                          <a:pt x="0" y="719362"/>
                        </a:cubicBezTo>
                        <a:cubicBezTo>
                          <a:pt x="0" y="1091823"/>
                          <a:pt x="334849" y="1398170"/>
                          <a:pt x="763945" y="1435009"/>
                        </a:cubicBezTo>
                        <a:lnTo>
                          <a:pt x="842177" y="1438348"/>
                        </a:lnTo>
                        <a:lnTo>
                          <a:pt x="842177" y="1438721"/>
                        </a:lnTo>
                        <a:lnTo>
                          <a:pt x="850929" y="1438721"/>
                        </a:lnTo>
                        <a:lnTo>
                          <a:pt x="850950" y="1438722"/>
                        </a:lnTo>
                        <a:lnTo>
                          <a:pt x="850972" y="1438721"/>
                        </a:lnTo>
                        <a:lnTo>
                          <a:pt x="1295400" y="1438721"/>
                        </a:lnTo>
                        <a:lnTo>
                          <a:pt x="1295400" y="1438720"/>
                        </a:lnTo>
                        <a:lnTo>
                          <a:pt x="1739828" y="1438720"/>
                        </a:lnTo>
                        <a:lnTo>
                          <a:pt x="1739850" y="1438721"/>
                        </a:lnTo>
                        <a:lnTo>
                          <a:pt x="1739871" y="1438720"/>
                        </a:lnTo>
                        <a:lnTo>
                          <a:pt x="1748623" y="1438720"/>
                        </a:lnTo>
                        <a:lnTo>
                          <a:pt x="1748623" y="1438347"/>
                        </a:lnTo>
                        <a:lnTo>
                          <a:pt x="1826855" y="1435008"/>
                        </a:lnTo>
                        <a:cubicBezTo>
                          <a:pt x="2255951" y="1398169"/>
                          <a:pt x="2590800" y="1091822"/>
                          <a:pt x="2590800" y="719361"/>
                        </a:cubicBezTo>
                        <a:cubicBezTo>
                          <a:pt x="2590800" y="346899"/>
                          <a:pt x="2255951" y="40552"/>
                          <a:pt x="1826855" y="3715"/>
                        </a:cubicBezTo>
                        <a:lnTo>
                          <a:pt x="1748623" y="375"/>
                        </a:lnTo>
                        <a:lnTo>
                          <a:pt x="1748623" y="1"/>
                        </a:lnTo>
                        <a:lnTo>
                          <a:pt x="1739871" y="1"/>
                        </a:lnTo>
                        <a:close/>
                      </a:path>
                    </a:pathLst>
                  </a:custGeom>
                  <a:solidFill>
                    <a:srgbClr val="7F7F7F"/>
                  </a:solidFill>
                  <a:ln w="12700" cap="flat" cmpd="sng">
                    <a:noFill/>
                    <a:bevel/>
                  </a:ln>
                </p:spPr>
                <p:txBody>
                  <a:bodyPr anchor="ctr"/>
                  <a:lstStyle/>
                  <a:p>
                    <a:endParaRPr lang="zh-CN" altLang="en-US" sz="1400"/>
                  </a:p>
                </p:txBody>
              </p:sp>
              <p:grpSp>
                <p:nvGrpSpPr>
                  <p:cNvPr id="19" name="组合 48"/>
                  <p:cNvGrpSpPr/>
                  <p:nvPr/>
                </p:nvGrpSpPr>
                <p:grpSpPr bwMode="auto">
                  <a:xfrm>
                    <a:off x="2615743" y="298662"/>
                    <a:ext cx="1170126" cy="1325363"/>
                    <a:chOff x="3" y="707898"/>
                    <a:chExt cx="2855871" cy="3234751"/>
                  </a:xfrm>
                </p:grpSpPr>
                <p:sp>
                  <p:nvSpPr>
                    <p:cNvPr id="51" name="任意多边形 49"/>
                    <p:cNvSpPr>
                      <a:spLocks noChangeArrowheads="1"/>
                    </p:cNvSpPr>
                    <p:nvPr/>
                  </p:nvSpPr>
                  <p:spPr bwMode="auto">
                    <a:xfrm>
                      <a:off x="105108" y="2402946"/>
                      <a:ext cx="2650619" cy="1539703"/>
                    </a:xfrm>
                    <a:custGeom>
                      <a:avLst/>
                      <a:gdLst>
                        <a:gd name="T0" fmla="*/ 1325210 w 2650620"/>
                        <a:gd name="T1" fmla="*/ 6403 h 1539705"/>
                        <a:gd name="T2" fmla="*/ 2650613 w 2650620"/>
                        <a:gd name="T3" fmla="*/ 775136 h 1539705"/>
                        <a:gd name="T4" fmla="*/ 2596839 w 2650620"/>
                        <a:gd name="T5" fmla="*/ 863649 h 1539705"/>
                        <a:gd name="T6" fmla="*/ 1325341 w 2650620"/>
                        <a:gd name="T7" fmla="*/ 1539697 h 1539705"/>
                        <a:gd name="T8" fmla="*/ 53843 w 2650620"/>
                        <a:gd name="T9" fmla="*/ 863649 h 1539705"/>
                        <a:gd name="T10" fmla="*/ 0 w 2650620"/>
                        <a:gd name="T11" fmla="*/ 775021 h 1539705"/>
                        <a:gd name="T12" fmla="*/ 1314440 w 2650620"/>
                        <a:gd name="T13" fmla="*/ 0 h 1539705"/>
                        <a:gd name="T14" fmla="*/ 1335977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52" name="任意多边形 50"/>
                    <p:cNvSpPr>
                      <a:spLocks noChangeArrowheads="1"/>
                    </p:cNvSpPr>
                    <p:nvPr/>
                  </p:nvSpPr>
                  <p:spPr bwMode="auto">
                    <a:xfrm rot="7200000">
                      <a:off x="-555452" y="1263357"/>
                      <a:ext cx="2650616" cy="1539705"/>
                    </a:xfrm>
                    <a:custGeom>
                      <a:avLst/>
                      <a:gdLst>
                        <a:gd name="T0" fmla="*/ 1325202 w 2650620"/>
                        <a:gd name="T1" fmla="*/ 6403 h 1539705"/>
                        <a:gd name="T2" fmla="*/ 2650604 w 2650620"/>
                        <a:gd name="T3" fmla="*/ 775140 h 1539705"/>
                        <a:gd name="T4" fmla="*/ 2596830 w 2650620"/>
                        <a:gd name="T5" fmla="*/ 863653 h 1539705"/>
                        <a:gd name="T6" fmla="*/ 1325337 w 2650620"/>
                        <a:gd name="T7" fmla="*/ 1539705 h 1539705"/>
                        <a:gd name="T8" fmla="*/ 53843 w 2650620"/>
                        <a:gd name="T9" fmla="*/ 863653 h 1539705"/>
                        <a:gd name="T10" fmla="*/ 0 w 2650620"/>
                        <a:gd name="T11" fmla="*/ 775025 h 1539705"/>
                        <a:gd name="T12" fmla="*/ 1314432 w 2650620"/>
                        <a:gd name="T13" fmla="*/ 0 h 1539705"/>
                        <a:gd name="T14" fmla="*/ 1335973 w 2650620"/>
                        <a:gd name="T15" fmla="*/ 0 h 1539705"/>
                        <a:gd name="T16" fmla="*/ 1325202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sp>
                  <p:nvSpPr>
                    <p:cNvPr id="53" name="任意多边形 51"/>
                    <p:cNvSpPr>
                      <a:spLocks noChangeArrowheads="1"/>
                    </p:cNvSpPr>
                    <p:nvPr/>
                  </p:nvSpPr>
                  <p:spPr bwMode="auto">
                    <a:xfrm rot="-7200000">
                      <a:off x="760711" y="1263354"/>
                      <a:ext cx="2650619" cy="1539707"/>
                    </a:xfrm>
                    <a:custGeom>
                      <a:avLst/>
                      <a:gdLst>
                        <a:gd name="T0" fmla="*/ 1325210 w 2650620"/>
                        <a:gd name="T1" fmla="*/ 6403 h 1539705"/>
                        <a:gd name="T2" fmla="*/ 2650613 w 2650620"/>
                        <a:gd name="T3" fmla="*/ 775144 h 1539705"/>
                        <a:gd name="T4" fmla="*/ 2596839 w 2650620"/>
                        <a:gd name="T5" fmla="*/ 863657 h 1539705"/>
                        <a:gd name="T6" fmla="*/ 1325341 w 2650620"/>
                        <a:gd name="T7" fmla="*/ 1539713 h 1539705"/>
                        <a:gd name="T8" fmla="*/ 53843 w 2650620"/>
                        <a:gd name="T9" fmla="*/ 863657 h 1539705"/>
                        <a:gd name="T10" fmla="*/ 0 w 2650620"/>
                        <a:gd name="T11" fmla="*/ 775029 h 1539705"/>
                        <a:gd name="T12" fmla="*/ 1314440 w 2650620"/>
                        <a:gd name="T13" fmla="*/ 0 h 1539705"/>
                        <a:gd name="T14" fmla="*/ 1335977 w 2650620"/>
                        <a:gd name="T15" fmla="*/ 0 h 1539705"/>
                        <a:gd name="T16" fmla="*/ 1325210 w 2650620"/>
                        <a:gd name="T17" fmla="*/ 6247 h 1539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0620"/>
                        <a:gd name="T28" fmla="*/ 0 h 1539705"/>
                        <a:gd name="T29" fmla="*/ 2650620 w 2650620"/>
                        <a:gd name="T30" fmla="*/ 1539705 h 15397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0620" h="1539705">
                          <a:moveTo>
                            <a:pt x="1325210" y="6403"/>
                          </a:moveTo>
                          <a:lnTo>
                            <a:pt x="2650620" y="775140"/>
                          </a:lnTo>
                          <a:lnTo>
                            <a:pt x="2596847" y="863653"/>
                          </a:lnTo>
                          <a:cubicBezTo>
                            <a:pt x="2321288" y="1271535"/>
                            <a:pt x="1854634" y="1539705"/>
                            <a:pt x="1325345" y="1539705"/>
                          </a:cubicBezTo>
                          <a:cubicBezTo>
                            <a:pt x="796056" y="1539705"/>
                            <a:pt x="329402" y="1271535"/>
                            <a:pt x="53843" y="863653"/>
                          </a:cubicBezTo>
                          <a:lnTo>
                            <a:pt x="0" y="775025"/>
                          </a:lnTo>
                          <a:close/>
                          <a:moveTo>
                            <a:pt x="1314440" y="0"/>
                          </a:moveTo>
                          <a:lnTo>
                            <a:pt x="1335981" y="0"/>
                          </a:lnTo>
                          <a:lnTo>
                            <a:pt x="1325210" y="6247"/>
                          </a:lnTo>
                          <a:close/>
                        </a:path>
                      </a:pathLst>
                    </a:custGeom>
                    <a:gradFill rotWithShape="1">
                      <a:gsLst>
                        <a:gs pos="0">
                          <a:srgbClr val="FFFFFF"/>
                        </a:gs>
                        <a:gs pos="48000">
                          <a:srgbClr val="FFFFFF"/>
                        </a:gs>
                        <a:gs pos="100000">
                          <a:srgbClr val="FFFFFF"/>
                        </a:gs>
                      </a:gsLst>
                      <a:lin ang="0" scaled="1"/>
                    </a:gradFill>
                    <a:ln w="12700" cap="flat" cmpd="sng">
                      <a:noFill/>
                      <a:bevel/>
                    </a:ln>
                  </p:spPr>
                  <p:txBody>
                    <a:bodyPr anchor="ctr"/>
                    <a:lstStyle/>
                    <a:p>
                      <a:endParaRPr lang="zh-CN" altLang="en-US" sz="1400"/>
                    </a:p>
                  </p:txBody>
                </p:sp>
              </p:grpSp>
            </p:grpSp>
            <p:sp>
              <p:nvSpPr>
                <p:cNvPr id="47" name="矩形 69"/>
                <p:cNvSpPr>
                  <a:spLocks noChangeArrowheads="1"/>
                </p:cNvSpPr>
                <p:nvPr/>
              </p:nvSpPr>
              <p:spPr bwMode="auto">
                <a:xfrm>
                  <a:off x="2256693" y="513576"/>
                  <a:ext cx="537612" cy="419735"/>
                </a:xfrm>
                <a:prstGeom prst="rect">
                  <a:avLst/>
                </a:prstGeom>
                <a:noFill/>
                <a:ln w="9525">
                  <a:noFill/>
                  <a:miter lim="800000"/>
                </a:ln>
              </p:spPr>
              <p:txBody>
                <a:bodyPr>
                  <a:spAutoFit/>
                </a:bodyPr>
                <a:lstStyle/>
                <a:p>
                  <a:r>
                    <a:rPr lang="en-US" altLang="zh-CN" sz="1400" dirty="0">
                      <a:solidFill>
                        <a:schemeClr val="bg1"/>
                      </a:solidFill>
                      <a:latin typeface="微软雅黑" panose="020B0503020204020204" pitchFamily="34" charset="-122"/>
                      <a:sym typeface="微软雅黑" panose="020B0503020204020204" pitchFamily="34" charset="-122"/>
                    </a:rPr>
                    <a:t>D</a:t>
                  </a:r>
                  <a:endParaRPr lang="zh-CN" altLang="en-US" sz="1400" dirty="0">
                    <a:solidFill>
                      <a:schemeClr val="bg1"/>
                    </a:solidFill>
                    <a:latin typeface="微软雅黑" panose="020B0503020204020204" pitchFamily="34" charset="-122"/>
                    <a:sym typeface="微软雅黑" panose="020B0503020204020204" pitchFamily="34" charset="-122"/>
                  </a:endParaRPr>
                </a:p>
              </p:txBody>
            </p:sp>
          </p:grpSp>
        </p:grpSp>
        <p:pic>
          <p:nvPicPr>
            <p:cNvPr id="62" name="图片 61" descr="21.png"/>
            <p:cNvPicPr>
              <a:picLocks noChangeAspect="1"/>
            </p:cNvPicPr>
            <p:nvPr/>
          </p:nvPicPr>
          <p:blipFill>
            <a:blip r:embed="rId4" cstate="print"/>
            <a:stretch>
              <a:fillRect/>
            </a:stretch>
          </p:blipFill>
          <p:spPr>
            <a:xfrm>
              <a:off x="5142406" y="2742887"/>
              <a:ext cx="1422432" cy="1155700"/>
            </a:xfrm>
            <a:prstGeom prst="roundRect">
              <a:avLst/>
            </a:prstGeom>
          </p:spPr>
        </p:pic>
        <p:sp>
          <p:nvSpPr>
            <p:cNvPr id="63" name="圆角矩形 53"/>
            <p:cNvSpPr>
              <a:spLocks noChangeArrowheads="1"/>
            </p:cNvSpPr>
            <p:nvPr/>
          </p:nvSpPr>
          <p:spPr bwMode="auto">
            <a:xfrm>
              <a:off x="980162" y="1135496"/>
              <a:ext cx="4226078" cy="1859645"/>
            </a:xfrm>
            <a:prstGeom prst="roundRect">
              <a:avLst>
                <a:gd name="adj" fmla="val 16667"/>
              </a:avLst>
            </a:prstGeom>
            <a:noFill/>
            <a:ln w="9525" algn="ctr">
              <a:solidFill>
                <a:schemeClr val="tx1"/>
              </a:solidFill>
              <a:prstDash val="sysDash"/>
              <a:round/>
            </a:ln>
          </p:spPr>
          <p:txBody>
            <a:bodyPr lIns="121908" tIns="60954" rIns="121908" bIns="60954"/>
            <a:lstStyle/>
            <a:p>
              <a:r>
                <a:rPr sz="1400" dirty="0">
                  <a:ea typeface="宋体" panose="02010600030101010101" pitchFamily="2" charset="-122"/>
                </a:rPr>
                <a:t>Overcharge, overdischarge, charging overcurrent, discharge overcurrent, cell overtemperature, MOS</a:t>
              </a:r>
            </a:p>
            <a:p>
              <a:r>
                <a:rPr sz="1400" dirty="0">
                  <a:ea typeface="宋体" panose="02010600030101010101" pitchFamily="2" charset="-122"/>
                </a:rPr>
                <a:t>overtemperature, low temperature protection, total voltage protection, ambient temperature protection, etc.</a:t>
              </a:r>
              <a:endParaRPr lang="zh-CN" altLang="en-US" sz="1400" dirty="0">
                <a:ea typeface="宋体" panose="02010600030101010101" pitchFamily="2" charset="-122"/>
              </a:endParaRPr>
            </a:p>
          </p:txBody>
        </p:sp>
        <p:sp>
          <p:nvSpPr>
            <p:cNvPr id="64" name="圆角矩形 54"/>
            <p:cNvSpPr>
              <a:spLocks noChangeArrowheads="1"/>
            </p:cNvSpPr>
            <p:nvPr/>
          </p:nvSpPr>
          <p:spPr bwMode="auto">
            <a:xfrm>
              <a:off x="6845195" y="1252428"/>
              <a:ext cx="4756621" cy="1386722"/>
            </a:xfrm>
            <a:prstGeom prst="roundRect">
              <a:avLst>
                <a:gd name="adj" fmla="val 16667"/>
              </a:avLst>
            </a:prstGeom>
            <a:noFill/>
            <a:ln w="9525" algn="ctr">
              <a:solidFill>
                <a:schemeClr val="tx1"/>
              </a:solidFill>
              <a:prstDash val="sysDash"/>
              <a:round/>
            </a:ln>
          </p:spPr>
          <p:txBody>
            <a:bodyPr lIns="121908" tIns="60954" rIns="121908" bIns="60954"/>
            <a:lstStyle/>
            <a:p>
              <a:r>
                <a:rPr sz="1400" dirty="0">
                  <a:ea typeface="宋体" panose="02010600030101010101" pitchFamily="2" charset="-122"/>
                </a:rPr>
                <a:t>Charging MOS failure, discharge MOS failure, abnormal load, excessive temperature difference, anti-disassembly protection, short circuit protection, anti-theft, etc.</a:t>
              </a:r>
              <a:endParaRPr lang="zh-CN" altLang="en-US" sz="1400" dirty="0">
                <a:ea typeface="宋体" panose="02010600030101010101" pitchFamily="2" charset="-122"/>
              </a:endParaRPr>
            </a:p>
          </p:txBody>
        </p:sp>
        <p:sp>
          <p:nvSpPr>
            <p:cNvPr id="65" name="圆角矩形 55"/>
            <p:cNvSpPr>
              <a:spLocks noChangeArrowheads="1"/>
            </p:cNvSpPr>
            <p:nvPr/>
          </p:nvSpPr>
          <p:spPr bwMode="auto">
            <a:xfrm>
              <a:off x="1677590" y="4588010"/>
              <a:ext cx="3617490" cy="1130339"/>
            </a:xfrm>
            <a:prstGeom prst="roundRect">
              <a:avLst>
                <a:gd name="adj" fmla="val 16667"/>
              </a:avLst>
            </a:prstGeom>
            <a:noFill/>
            <a:ln w="9525" algn="ctr">
              <a:solidFill>
                <a:schemeClr val="tx1"/>
              </a:solidFill>
              <a:prstDash val="sysDash"/>
              <a:round/>
            </a:ln>
          </p:spPr>
          <p:txBody>
            <a:bodyPr lIns="121908" tIns="60954" rIns="121908" bIns="60954"/>
            <a:lstStyle/>
            <a:p>
              <a:r>
                <a:rPr sz="1400" dirty="0">
                  <a:ea typeface="宋体" panose="02010600030101010101" pitchFamily="2" charset="-122"/>
                </a:rPr>
                <a:t>485 communication, UART communication, glimmer, remote upgrade, etc.</a:t>
              </a:r>
              <a:endParaRPr lang="zh-CN" altLang="en-US" sz="1400" dirty="0">
                <a:ea typeface="宋体" panose="02010600030101010101" pitchFamily="2" charset="-122"/>
              </a:endParaRPr>
            </a:p>
          </p:txBody>
        </p:sp>
        <p:sp>
          <p:nvSpPr>
            <p:cNvPr id="66" name="圆角矩形 56"/>
            <p:cNvSpPr>
              <a:spLocks noChangeArrowheads="1"/>
            </p:cNvSpPr>
            <p:nvPr/>
          </p:nvSpPr>
          <p:spPr bwMode="auto">
            <a:xfrm>
              <a:off x="6387268" y="4152900"/>
              <a:ext cx="4419025" cy="1244600"/>
            </a:xfrm>
            <a:prstGeom prst="roundRect">
              <a:avLst>
                <a:gd name="adj" fmla="val 16667"/>
              </a:avLst>
            </a:prstGeom>
            <a:noFill/>
            <a:ln w="9525" algn="ctr">
              <a:solidFill>
                <a:schemeClr val="tx1"/>
              </a:solidFill>
              <a:prstDash val="sysDash"/>
              <a:round/>
            </a:ln>
          </p:spPr>
          <p:txBody>
            <a:bodyPr lIns="121908" tIns="60954" rIns="121908" bIns="60954"/>
            <a:lstStyle/>
            <a:p>
              <a:pPr fontAlgn="auto"/>
              <a:r>
                <a:rPr sz="1400" dirty="0">
                  <a:ea typeface="宋体" panose="02010600030101010101" pitchFamily="2" charset="-122"/>
                </a:rPr>
                <a:t>the total voltage, the total current, the monomer voltage, the battery temperature, the MOS temperature, the equilibrium temperature, the MOS switching state, the number of cycles, the equilibrium state, the number of cycles, the geographic information, the alarm information, and the like</a:t>
              </a:r>
            </a:p>
            <a:p>
              <a:endParaRPr sz="1400" dirty="0">
                <a:ea typeface="宋体" panose="02010600030101010101" pitchFamily="2" charset="-122"/>
              </a:endParaRPr>
            </a:p>
          </p:txBody>
        </p:sp>
        <p:sp>
          <p:nvSpPr>
            <p:cNvPr id="67" name="TextBox 66"/>
            <p:cNvSpPr txBox="1"/>
            <p:nvPr/>
          </p:nvSpPr>
          <p:spPr>
            <a:xfrm>
              <a:off x="5295080" y="1252427"/>
              <a:ext cx="1441350" cy="1339949"/>
            </a:xfrm>
            <a:prstGeom prst="rect">
              <a:avLst/>
            </a:prstGeom>
          </p:spPr>
          <p:style>
            <a:lnRef idx="3">
              <a:schemeClr val="lt1"/>
            </a:lnRef>
            <a:fillRef idx="1">
              <a:schemeClr val="accent2"/>
            </a:fillRef>
            <a:effectRef idx="1">
              <a:schemeClr val="accent2"/>
            </a:effectRef>
            <a:fontRef idx="minor">
              <a:schemeClr val="lt1"/>
            </a:fontRef>
          </p:style>
          <p:txBody>
            <a:bodyPr wrap="square" lIns="121908" tIns="60954" rIns="121908" bIns="60954">
              <a:spAutoFit/>
            </a:bodyPr>
            <a:lstStyle/>
            <a:p>
              <a:pPr>
                <a:defRPr/>
              </a:pPr>
              <a:r>
                <a:rPr lang="zh-CN" altLang="en-US" sz="1400" dirty="0">
                  <a:solidFill>
                    <a:schemeClr val="tx1"/>
                  </a:solidFill>
                </a:rPr>
                <a:t>More than 20 kinds of protection</a:t>
              </a:r>
            </a:p>
            <a:p>
              <a:pPr>
                <a:defRPr/>
              </a:pPr>
              <a:endParaRPr lang="zh-CN" altLang="en-US" sz="1400" dirty="0">
                <a:solidFill>
                  <a:schemeClr val="tx1"/>
                </a:solidFill>
              </a:endParaRPr>
            </a:p>
          </p:txBody>
        </p:sp>
        <p:sp>
          <p:nvSpPr>
            <p:cNvPr id="68" name="TextBox 67"/>
            <p:cNvSpPr txBox="1"/>
            <p:nvPr/>
          </p:nvSpPr>
          <p:spPr>
            <a:xfrm>
              <a:off x="-500210" y="4672893"/>
              <a:ext cx="2088131" cy="1045455"/>
            </a:xfrm>
            <a:prstGeom prst="rect">
              <a:avLst/>
            </a:prstGeom>
          </p:spPr>
          <p:style>
            <a:lnRef idx="0">
              <a:schemeClr val="accent1"/>
            </a:lnRef>
            <a:fillRef idx="3">
              <a:schemeClr val="accent1"/>
            </a:fillRef>
            <a:effectRef idx="3">
              <a:schemeClr val="accent1"/>
            </a:effectRef>
            <a:fontRef idx="minor">
              <a:schemeClr val="lt1"/>
            </a:fontRef>
          </p:style>
          <p:txBody>
            <a:bodyPr wrap="square" lIns="121908" tIns="60954" rIns="121908" bIns="60954">
              <a:spAutoFit/>
            </a:bodyPr>
            <a:lstStyle/>
            <a:p>
              <a:pPr>
                <a:defRPr/>
              </a:pPr>
              <a:r>
                <a:rPr lang="zh-CN" altLang="en-US" sz="1400" dirty="0">
                  <a:solidFill>
                    <a:schemeClr val="tx1"/>
                  </a:solidFill>
                </a:rPr>
                <a:t>Multiple modes of communication</a:t>
              </a:r>
            </a:p>
            <a:p>
              <a:pPr>
                <a:defRPr/>
              </a:pPr>
              <a:endParaRPr lang="zh-CN" altLang="en-US" sz="1400" dirty="0">
                <a:solidFill>
                  <a:schemeClr val="tx1"/>
                </a:solidFill>
              </a:endParaRPr>
            </a:p>
          </p:txBody>
        </p:sp>
        <p:sp>
          <p:nvSpPr>
            <p:cNvPr id="69" name="TextBox 68"/>
            <p:cNvSpPr txBox="1"/>
            <p:nvPr/>
          </p:nvSpPr>
          <p:spPr>
            <a:xfrm>
              <a:off x="10882485" y="4292601"/>
              <a:ext cx="1066660" cy="2221700"/>
            </a:xfrm>
            <a:prstGeom prst="rect">
              <a:avLst/>
            </a:prstGeom>
            <a:solidFill>
              <a:srgbClr val="64BCB4"/>
            </a:solidFill>
          </p:spPr>
          <p:style>
            <a:lnRef idx="0">
              <a:schemeClr val="accent1"/>
            </a:lnRef>
            <a:fillRef idx="3">
              <a:schemeClr val="accent1"/>
            </a:fillRef>
            <a:effectRef idx="3">
              <a:schemeClr val="accent1"/>
            </a:effectRef>
            <a:fontRef idx="minor">
              <a:schemeClr val="lt1"/>
            </a:fontRef>
          </p:style>
          <p:txBody>
            <a:bodyPr lIns="121908" tIns="60954" rIns="121908" bIns="60954">
              <a:spAutoFit/>
            </a:bodyPr>
            <a:lstStyle/>
            <a:p>
              <a:pPr>
                <a:defRPr/>
              </a:pPr>
              <a:r>
                <a:rPr lang="zh-CN" altLang="en-US" sz="1400" b="1" dirty="0">
                  <a:solidFill>
                    <a:schemeClr val="tx1"/>
                  </a:solidFill>
                </a:rPr>
                <a:t>More than a dozen data transfers</a:t>
              </a:r>
            </a:p>
            <a:p>
              <a:pPr>
                <a:defRPr/>
              </a:pPr>
              <a:endParaRPr lang="zh-CN" altLang="en-US" sz="1400" b="1" dirty="0">
                <a:solidFill>
                  <a:schemeClr val="tx1"/>
                </a:solidFill>
              </a:endParaRPr>
            </a:p>
          </p:txBody>
        </p:sp>
        <p:sp>
          <p:nvSpPr>
            <p:cNvPr id="70" name="TextBox 60"/>
            <p:cNvSpPr txBox="1">
              <a:spLocks noChangeArrowheads="1"/>
            </p:cNvSpPr>
            <p:nvPr/>
          </p:nvSpPr>
          <p:spPr bwMode="auto">
            <a:xfrm>
              <a:off x="3575589" y="283195"/>
              <a:ext cx="3608357" cy="542216"/>
            </a:xfrm>
            <a:prstGeom prst="rect">
              <a:avLst/>
            </a:prstGeom>
            <a:solidFill>
              <a:schemeClr val="tx2">
                <a:lumMod val="40000"/>
                <a:lumOff val="60000"/>
              </a:schemeClr>
            </a:solidFill>
            <a:ln w="9525">
              <a:solidFill>
                <a:schemeClr val="tx1"/>
              </a:solidFill>
              <a:miter lim="800000"/>
            </a:ln>
          </p:spPr>
          <p:txBody>
            <a:bodyPr wrap="square" lIns="121908" tIns="60954" rIns="121908" bIns="60954">
              <a:spAutoFit/>
            </a:bodyPr>
            <a:lstStyle/>
            <a:p>
              <a:pPr algn="l"/>
              <a:r>
                <a:rPr lang="zh-CN" altLang="en-US" b="1" dirty="0"/>
                <a:t>Software protection board</a:t>
              </a:r>
            </a:p>
          </p:txBody>
        </p:sp>
      </p:grpSp>
      <p:sp>
        <p:nvSpPr>
          <p:cNvPr id="72" name="TextBox 71"/>
          <p:cNvSpPr txBox="1"/>
          <p:nvPr/>
        </p:nvSpPr>
        <p:spPr>
          <a:xfrm>
            <a:off x="334556" y="3673852"/>
            <a:ext cx="2768600" cy="368300"/>
          </a:xfrm>
          <a:prstGeom prst="rect">
            <a:avLst/>
          </a:prstGeom>
          <a:solidFill>
            <a:schemeClr val="tx2">
              <a:lumMod val="40000"/>
              <a:lumOff val="60000"/>
            </a:schemeClr>
          </a:solidFill>
          <a:ln>
            <a:solidFill>
              <a:schemeClr val="tx1"/>
            </a:solidFill>
          </a:ln>
        </p:spPr>
        <p:txBody>
          <a:bodyPr wrap="none" rtlCol="0">
            <a:spAutoFit/>
          </a:bodyPr>
          <a:lstStyle/>
          <a:p>
            <a:pPr algn="l"/>
            <a:r>
              <a:rPr lang="zh-CN" altLang="en-US" b="1" dirty="0"/>
              <a:t>Hardware protection board</a:t>
            </a:r>
          </a:p>
        </p:txBody>
      </p:sp>
      <p:sp>
        <p:nvSpPr>
          <p:cNvPr id="73" name="矩形 72"/>
          <p:cNvSpPr/>
          <p:nvPr/>
        </p:nvSpPr>
        <p:spPr>
          <a:xfrm>
            <a:off x="334645" y="4144645"/>
            <a:ext cx="2002155" cy="18719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TextBox 73"/>
          <p:cNvSpPr txBox="1"/>
          <p:nvPr/>
        </p:nvSpPr>
        <p:spPr>
          <a:xfrm>
            <a:off x="334645" y="4176395"/>
            <a:ext cx="1752600" cy="645160"/>
          </a:xfrm>
          <a:prstGeom prst="rect">
            <a:avLst/>
          </a:prstGeom>
          <a:noFill/>
        </p:spPr>
        <p:txBody>
          <a:bodyPr wrap="square" rtlCol="0">
            <a:spAutoFit/>
          </a:bodyPr>
          <a:lstStyle/>
          <a:p>
            <a:r>
              <a:rPr lang="zh-CN" altLang="en-US" b="1" dirty="0"/>
              <a:t>  Main features</a:t>
            </a:r>
          </a:p>
          <a:p>
            <a:endParaRPr lang="zh-CN" altLang="en-US" b="1" dirty="0"/>
          </a:p>
        </p:txBody>
      </p:sp>
      <p:sp>
        <p:nvSpPr>
          <p:cNvPr id="75" name="TextBox 74"/>
          <p:cNvSpPr txBox="1"/>
          <p:nvPr/>
        </p:nvSpPr>
        <p:spPr>
          <a:xfrm>
            <a:off x="334645" y="4641850"/>
            <a:ext cx="2197735" cy="1383665"/>
          </a:xfrm>
          <a:prstGeom prst="rect">
            <a:avLst/>
          </a:prstGeom>
          <a:noFill/>
        </p:spPr>
        <p:txBody>
          <a:bodyPr wrap="square" rtlCol="0">
            <a:spAutoFit/>
          </a:bodyPr>
          <a:lstStyle/>
          <a:p>
            <a:r>
              <a:rPr lang="en-US" altLang="zh-CN" sz="1400" dirty="0"/>
              <a:t>o</a:t>
            </a:r>
            <a:r>
              <a:rPr lang="zh-CN" altLang="en-US" sz="1400" dirty="0"/>
              <a:t>vercharge protection</a:t>
            </a:r>
          </a:p>
          <a:p>
            <a:r>
              <a:rPr lang="zh-CN" altLang="en-US" sz="1400" dirty="0"/>
              <a:t>overdischarge protection </a:t>
            </a:r>
          </a:p>
          <a:p>
            <a:r>
              <a:rPr lang="zh-CN" altLang="en-US" sz="1400" dirty="0"/>
              <a:t>overcurrent protection</a:t>
            </a:r>
          </a:p>
          <a:p>
            <a:r>
              <a:rPr lang="zh-CN" altLang="en-US" sz="1400" dirty="0"/>
              <a:t>short circuit protection </a:t>
            </a:r>
          </a:p>
          <a:p>
            <a:r>
              <a:rPr lang="zh-CN" altLang="en-US" sz="1400" dirty="0"/>
              <a:t>temperature protection</a:t>
            </a:r>
          </a:p>
          <a:p>
            <a:endParaRPr lang="zh-CN" altLang="en-US" sz="1400" dirty="0"/>
          </a:p>
        </p:txBody>
      </p:sp>
      <p:pic>
        <p:nvPicPr>
          <p:cNvPr id="76" name="图片 75" descr="2.png"/>
          <p:cNvPicPr>
            <a:picLocks noChangeAspect="1"/>
          </p:cNvPicPr>
          <p:nvPr/>
        </p:nvPicPr>
        <p:blipFill>
          <a:blip r:embed="rId5" cstate="print"/>
          <a:stretch>
            <a:fillRect/>
          </a:stretch>
        </p:blipFill>
        <p:spPr>
          <a:xfrm>
            <a:off x="334566" y="1268760"/>
            <a:ext cx="3096344" cy="2304256"/>
          </a:xfrm>
          <a:prstGeom prst="rect">
            <a:avLst/>
          </a:prstGeom>
        </p:spPr>
      </p:pic>
      <p:pic>
        <p:nvPicPr>
          <p:cNvPr id="71" name="图片 70" descr="b89932edc99e2524e893659d3b7843f.jpg"/>
          <p:cNvPicPr>
            <a:picLocks noChangeAspect="1"/>
          </p:cNvPicPr>
          <p:nvPr/>
        </p:nvPicPr>
        <p:blipFill>
          <a:blip r:embed="rId6" cstate="print"/>
          <a:stretch>
            <a:fillRect/>
          </a:stretch>
        </p:blipFill>
        <p:spPr>
          <a:xfrm>
            <a:off x="9802674" y="548680"/>
            <a:ext cx="2034309" cy="13681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6356" y="310495"/>
            <a:ext cx="11667366" cy="642942"/>
          </a:xfrm>
          <a:prstGeom prst="rect">
            <a:avLst/>
          </a:prstGeom>
          <a:noFill/>
          <a:ln w="9525">
            <a:noFill/>
            <a:miter lim="800000"/>
            <a:headEnd/>
            <a:tailEnd/>
          </a:ln>
          <a:effectLst/>
        </p:spPr>
      </p:pic>
      <p:sp>
        <p:nvSpPr>
          <p:cNvPr id="36" name="TextBox 5"/>
          <p:cNvSpPr txBox="1"/>
          <p:nvPr/>
        </p:nvSpPr>
        <p:spPr>
          <a:xfrm>
            <a:off x="762756" y="310813"/>
            <a:ext cx="7158355"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Working principle of protective board</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28148"/>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
        <p:nvSpPr>
          <p:cNvPr id="23" name="TextBox 13"/>
          <p:cNvSpPr>
            <a:spLocks noChangeArrowheads="1"/>
          </p:cNvSpPr>
          <p:nvPr/>
        </p:nvSpPr>
        <p:spPr bwMode="auto">
          <a:xfrm>
            <a:off x="4655046" y="3573016"/>
            <a:ext cx="7929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en-US" sz="1800" b="1">
              <a:solidFill>
                <a:srgbClr val="FFC000"/>
              </a:solidFill>
              <a:latin typeface="Constantia" panose="02030602050306030303" pitchFamily="18" charset="0"/>
              <a:sym typeface="Constantia" panose="02030602050306030303" pitchFamily="18" charset="0"/>
            </a:endParaRPr>
          </a:p>
          <a:p>
            <a:pPr eaLnBrk="1" hangingPunct="1">
              <a:spcBef>
                <a:spcPct val="0"/>
              </a:spcBef>
              <a:buFont typeface="Arial" panose="020B0604020202020204" pitchFamily="34" charset="0"/>
              <a:buNone/>
            </a:pPr>
            <a:r>
              <a:rPr lang="zh-CN" altLang="en-US" sz="1800">
                <a:solidFill>
                  <a:srgbClr val="000000"/>
                </a:solidFill>
                <a:latin typeface="Constantia" panose="02030602050306030303" pitchFamily="18" charset="0"/>
                <a:sym typeface="Constantia" panose="02030602050306030303" pitchFamily="18" charset="0"/>
              </a:rPr>
              <a:t> </a:t>
            </a:r>
            <a:endParaRPr lang="zh-CN" altLang="en-US" sz="1800">
              <a:latin typeface="Arial" panose="020B0604020202020204" pitchFamily="34" charset="0"/>
            </a:endParaRPr>
          </a:p>
        </p:txBody>
      </p:sp>
      <p:grpSp>
        <p:nvGrpSpPr>
          <p:cNvPr id="144" name="组合 143"/>
          <p:cNvGrpSpPr/>
          <p:nvPr/>
        </p:nvGrpSpPr>
        <p:grpSpPr>
          <a:xfrm>
            <a:off x="6458426" y="1319560"/>
            <a:ext cx="5658485" cy="2966085"/>
            <a:chOff x="1566119" y="1556792"/>
            <a:chExt cx="8311125" cy="5732079"/>
          </a:xfrm>
        </p:grpSpPr>
        <p:sp>
          <p:nvSpPr>
            <p:cNvPr id="145" name="TextBox 13"/>
            <p:cNvSpPr>
              <a:spLocks noChangeArrowheads="1"/>
            </p:cNvSpPr>
            <p:nvPr/>
          </p:nvSpPr>
          <p:spPr bwMode="auto">
            <a:xfrm>
              <a:off x="1780431" y="3699916"/>
              <a:ext cx="7929563" cy="5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en-US" sz="1200" b="1">
                <a:solidFill>
                  <a:srgbClr val="FFC000"/>
                </a:solidFill>
                <a:latin typeface="Constantia" panose="02030602050306030303" pitchFamily="18" charset="0"/>
                <a:sym typeface="Constantia" panose="02030602050306030303" pitchFamily="18" charset="0"/>
              </a:endParaRPr>
            </a:p>
            <a:p>
              <a:pPr eaLnBrk="1" hangingPunct="1">
                <a:spcBef>
                  <a:spcPct val="0"/>
                </a:spcBef>
                <a:buFont typeface="Arial" panose="020B0604020202020204" pitchFamily="34" charset="0"/>
                <a:buNone/>
              </a:pPr>
              <a:r>
                <a:rPr lang="zh-CN" altLang="en-US" sz="1200">
                  <a:solidFill>
                    <a:srgbClr val="000000"/>
                  </a:solidFill>
                  <a:latin typeface="Constantia" panose="02030602050306030303" pitchFamily="18" charset="0"/>
                  <a:sym typeface="Constantia" panose="02030602050306030303" pitchFamily="18" charset="0"/>
                </a:rPr>
                <a:t> </a:t>
              </a:r>
              <a:endParaRPr lang="zh-CN" altLang="en-US" sz="1200">
                <a:latin typeface="Arial" panose="020B0604020202020204" pitchFamily="34" charset="0"/>
              </a:endParaRPr>
            </a:p>
          </p:txBody>
        </p:sp>
        <p:grpSp>
          <p:nvGrpSpPr>
            <p:cNvPr id="146" name="组合 69"/>
            <p:cNvGrpSpPr/>
            <p:nvPr/>
          </p:nvGrpSpPr>
          <p:grpSpPr bwMode="auto">
            <a:xfrm>
              <a:off x="2494806" y="1556792"/>
              <a:ext cx="7071591" cy="2262021"/>
              <a:chOff x="0" y="0"/>
              <a:chExt cx="7758926" cy="3502489"/>
            </a:xfrm>
          </p:grpSpPr>
          <p:sp>
            <p:nvSpPr>
              <p:cNvPr id="210" name="Line 6"/>
              <p:cNvSpPr>
                <a:spLocks noChangeShapeType="1"/>
              </p:cNvSpPr>
              <p:nvPr/>
            </p:nvSpPr>
            <p:spPr bwMode="auto">
              <a:xfrm>
                <a:off x="3752850" y="890587"/>
                <a:ext cx="1" cy="19050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1" name="Line 7"/>
              <p:cNvSpPr>
                <a:spLocks noChangeShapeType="1"/>
              </p:cNvSpPr>
              <p:nvPr/>
            </p:nvSpPr>
            <p:spPr bwMode="auto">
              <a:xfrm>
                <a:off x="476250" y="2490787"/>
                <a:ext cx="1371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2" name="Line 8"/>
              <p:cNvSpPr>
                <a:spLocks noChangeShapeType="1"/>
              </p:cNvSpPr>
              <p:nvPr/>
            </p:nvSpPr>
            <p:spPr bwMode="auto">
              <a:xfrm>
                <a:off x="1847850" y="2414587"/>
                <a:ext cx="1" cy="228600"/>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3" name="Line 9"/>
              <p:cNvSpPr>
                <a:spLocks noChangeShapeType="1"/>
              </p:cNvSpPr>
              <p:nvPr/>
            </p:nvSpPr>
            <p:spPr bwMode="auto">
              <a:xfrm>
                <a:off x="2000250" y="22621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4" name="Line 10"/>
              <p:cNvSpPr>
                <a:spLocks noChangeShapeType="1"/>
              </p:cNvSpPr>
              <p:nvPr/>
            </p:nvSpPr>
            <p:spPr bwMode="auto">
              <a:xfrm>
                <a:off x="2000250" y="2490787"/>
                <a:ext cx="1143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5" name="Line 11"/>
              <p:cNvSpPr>
                <a:spLocks noChangeShapeType="1"/>
              </p:cNvSpPr>
              <p:nvPr/>
            </p:nvSpPr>
            <p:spPr bwMode="auto">
              <a:xfrm>
                <a:off x="476250" y="890587"/>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6" name="Line 12"/>
              <p:cNvSpPr>
                <a:spLocks noChangeShapeType="1"/>
              </p:cNvSpPr>
              <p:nvPr/>
            </p:nvSpPr>
            <p:spPr bwMode="auto">
              <a:xfrm>
                <a:off x="2762250" y="890587"/>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17" name="Rectangle 13"/>
              <p:cNvSpPr>
                <a:spLocks noChangeArrowheads="1"/>
              </p:cNvSpPr>
              <p:nvPr/>
            </p:nvSpPr>
            <p:spPr bwMode="auto">
              <a:xfrm>
                <a:off x="1543050" y="1423987"/>
                <a:ext cx="1219200" cy="457200"/>
              </a:xfrm>
              <a:prstGeom prst="rect">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IC</a:t>
                </a:r>
              </a:p>
            </p:txBody>
          </p:sp>
          <p:sp>
            <p:nvSpPr>
              <p:cNvPr id="218" name="Oval 14"/>
              <p:cNvSpPr>
                <a:spLocks noChangeArrowheads="1"/>
              </p:cNvSpPr>
              <p:nvPr/>
            </p:nvSpPr>
            <p:spPr bwMode="auto">
              <a:xfrm>
                <a:off x="1466850"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19" name="Oval 15"/>
              <p:cNvSpPr>
                <a:spLocks noChangeArrowheads="1"/>
              </p:cNvSpPr>
              <p:nvPr/>
            </p:nvSpPr>
            <p:spPr bwMode="auto">
              <a:xfrm>
                <a:off x="1771650"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20" name="Oval 16"/>
              <p:cNvSpPr>
                <a:spLocks noChangeArrowheads="1"/>
              </p:cNvSpPr>
              <p:nvPr/>
            </p:nvSpPr>
            <p:spPr bwMode="auto">
              <a:xfrm>
                <a:off x="2609850"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21" name="Oval 17"/>
              <p:cNvSpPr>
                <a:spLocks noChangeArrowheads="1"/>
              </p:cNvSpPr>
              <p:nvPr/>
            </p:nvSpPr>
            <p:spPr bwMode="auto">
              <a:xfrm>
                <a:off x="2305050"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22" name="Line 18"/>
              <p:cNvSpPr>
                <a:spLocks noChangeShapeType="1"/>
              </p:cNvSpPr>
              <p:nvPr/>
            </p:nvSpPr>
            <p:spPr bwMode="auto">
              <a:xfrm flipV="1">
                <a:off x="2381250" y="814387"/>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3" name="Line 19"/>
              <p:cNvSpPr>
                <a:spLocks noChangeShapeType="1"/>
              </p:cNvSpPr>
              <p:nvPr/>
            </p:nvSpPr>
            <p:spPr bwMode="auto">
              <a:xfrm flipV="1">
                <a:off x="1543050" y="814387"/>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4" name="Line 20"/>
              <p:cNvSpPr>
                <a:spLocks noChangeShapeType="1"/>
              </p:cNvSpPr>
              <p:nvPr/>
            </p:nvSpPr>
            <p:spPr bwMode="auto">
              <a:xfrm>
                <a:off x="1924050" y="890587"/>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5" name="Line 21"/>
              <p:cNvSpPr>
                <a:spLocks noChangeShapeType="1"/>
              </p:cNvSpPr>
              <p:nvPr/>
            </p:nvSpPr>
            <p:spPr bwMode="auto">
              <a:xfrm flipV="1">
                <a:off x="857250" y="4333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6" name="Line 22"/>
              <p:cNvSpPr>
                <a:spLocks noChangeShapeType="1"/>
              </p:cNvSpPr>
              <p:nvPr/>
            </p:nvSpPr>
            <p:spPr bwMode="auto">
              <a:xfrm flipV="1">
                <a:off x="3524250" y="4333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7" name="Line 23"/>
              <p:cNvSpPr>
                <a:spLocks noChangeShapeType="1"/>
              </p:cNvSpPr>
              <p:nvPr/>
            </p:nvSpPr>
            <p:spPr bwMode="auto">
              <a:xfrm flipV="1">
                <a:off x="2152650" y="4333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8" name="Line 24"/>
              <p:cNvSpPr>
                <a:spLocks noChangeShapeType="1"/>
              </p:cNvSpPr>
              <p:nvPr/>
            </p:nvSpPr>
            <p:spPr bwMode="auto">
              <a:xfrm>
                <a:off x="857250" y="433387"/>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29" name="Line 25"/>
              <p:cNvSpPr>
                <a:spLocks noChangeShapeType="1"/>
              </p:cNvSpPr>
              <p:nvPr/>
            </p:nvSpPr>
            <p:spPr bwMode="auto">
              <a:xfrm>
                <a:off x="1314450"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0" name="Line 26"/>
              <p:cNvSpPr>
                <a:spLocks noChangeShapeType="1"/>
              </p:cNvSpPr>
              <p:nvPr/>
            </p:nvSpPr>
            <p:spPr bwMode="auto">
              <a:xfrm>
                <a:off x="1466850" y="433387"/>
                <a:ext cx="6858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1" name="Line 27"/>
              <p:cNvSpPr>
                <a:spLocks noChangeShapeType="1"/>
              </p:cNvSpPr>
              <p:nvPr/>
            </p:nvSpPr>
            <p:spPr bwMode="auto">
              <a:xfrm>
                <a:off x="1314450" y="3571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2" name="Line 28"/>
              <p:cNvSpPr>
                <a:spLocks noChangeShapeType="1"/>
              </p:cNvSpPr>
              <p:nvPr/>
            </p:nvSpPr>
            <p:spPr bwMode="auto">
              <a:xfrm flipV="1">
                <a:off x="1314450" y="4333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3" name="Line 29"/>
              <p:cNvSpPr>
                <a:spLocks noChangeShapeType="1"/>
              </p:cNvSpPr>
              <p:nvPr/>
            </p:nvSpPr>
            <p:spPr bwMode="auto">
              <a:xfrm>
                <a:off x="1466850"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4" name="Line 30"/>
              <p:cNvSpPr>
                <a:spLocks noChangeShapeType="1"/>
              </p:cNvSpPr>
              <p:nvPr/>
            </p:nvSpPr>
            <p:spPr bwMode="auto">
              <a:xfrm>
                <a:off x="2152650" y="433387"/>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5" name="Line 31"/>
              <p:cNvSpPr>
                <a:spLocks noChangeShapeType="1"/>
              </p:cNvSpPr>
              <p:nvPr/>
            </p:nvSpPr>
            <p:spPr bwMode="auto">
              <a:xfrm>
                <a:off x="3067050" y="433387"/>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6" name="Line 32"/>
              <p:cNvSpPr>
                <a:spLocks noChangeShapeType="1"/>
              </p:cNvSpPr>
              <p:nvPr/>
            </p:nvSpPr>
            <p:spPr bwMode="auto">
              <a:xfrm>
                <a:off x="3067050"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7" name="Line 33"/>
              <p:cNvSpPr>
                <a:spLocks noChangeShapeType="1"/>
              </p:cNvSpPr>
              <p:nvPr/>
            </p:nvSpPr>
            <p:spPr bwMode="auto">
              <a:xfrm flipH="1">
                <a:off x="2914650" y="3571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8" name="Line 34"/>
              <p:cNvSpPr>
                <a:spLocks noChangeShapeType="1"/>
              </p:cNvSpPr>
              <p:nvPr/>
            </p:nvSpPr>
            <p:spPr bwMode="auto">
              <a:xfrm flipH="1" flipV="1">
                <a:off x="2914650" y="4333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39" name="Line 35"/>
              <p:cNvSpPr>
                <a:spLocks noChangeShapeType="1"/>
              </p:cNvSpPr>
              <p:nvPr/>
            </p:nvSpPr>
            <p:spPr bwMode="auto">
              <a:xfrm>
                <a:off x="2914650"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40" name="Line 36"/>
              <p:cNvSpPr>
                <a:spLocks noChangeShapeType="1"/>
              </p:cNvSpPr>
              <p:nvPr/>
            </p:nvSpPr>
            <p:spPr bwMode="auto">
              <a:xfrm flipV="1">
                <a:off x="2533650" y="1042987"/>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41" name="Line 37"/>
              <p:cNvSpPr>
                <a:spLocks noChangeShapeType="1"/>
              </p:cNvSpPr>
              <p:nvPr/>
            </p:nvSpPr>
            <p:spPr bwMode="auto">
              <a:xfrm flipV="1">
                <a:off x="1695450" y="1042987"/>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42" name="Line 38"/>
              <p:cNvSpPr>
                <a:spLocks noChangeShapeType="1"/>
              </p:cNvSpPr>
              <p:nvPr/>
            </p:nvSpPr>
            <p:spPr bwMode="auto">
              <a:xfrm>
                <a:off x="3143250" y="2490787"/>
                <a:ext cx="1" cy="3048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43" name="Text Box 39"/>
              <p:cNvSpPr>
                <a:spLocks noChangeArrowheads="1"/>
              </p:cNvSpPr>
              <p:nvPr/>
            </p:nvSpPr>
            <p:spPr bwMode="auto">
              <a:xfrm>
                <a:off x="705432" y="1042988"/>
                <a:ext cx="783813" cy="11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过放控制</a:t>
                </a:r>
                <a:r>
                  <a:rPr lang="en-US" altLang="zh-CN"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4" name="Text Box 40"/>
              <p:cNvSpPr>
                <a:spLocks noChangeArrowheads="1"/>
              </p:cNvSpPr>
              <p:nvPr/>
            </p:nvSpPr>
            <p:spPr bwMode="auto">
              <a:xfrm>
                <a:off x="2822575" y="1042990"/>
                <a:ext cx="782966" cy="11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过充控制</a:t>
                </a:r>
                <a:r>
                  <a:rPr lang="en-US" altLang="zh-CN"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5" name="Oval 41"/>
              <p:cNvSpPr>
                <a:spLocks noChangeArrowheads="1"/>
              </p:cNvSpPr>
              <p:nvPr/>
            </p:nvSpPr>
            <p:spPr bwMode="auto">
              <a:xfrm>
                <a:off x="3067050" y="27955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46" name="Oval 42"/>
              <p:cNvSpPr>
                <a:spLocks noChangeArrowheads="1"/>
              </p:cNvSpPr>
              <p:nvPr/>
            </p:nvSpPr>
            <p:spPr bwMode="auto">
              <a:xfrm>
                <a:off x="1771650"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47" name="Oval 43"/>
              <p:cNvSpPr>
                <a:spLocks noChangeArrowheads="1"/>
              </p:cNvSpPr>
              <p:nvPr/>
            </p:nvSpPr>
            <p:spPr bwMode="auto">
              <a:xfrm>
                <a:off x="3676650" y="27955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48" name="Text Box 44"/>
              <p:cNvSpPr>
                <a:spLocks noChangeArrowheads="1"/>
              </p:cNvSpPr>
              <p:nvPr/>
            </p:nvSpPr>
            <p:spPr bwMode="auto">
              <a:xfrm>
                <a:off x="2914650" y="2871786"/>
                <a:ext cx="381000" cy="55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249" name="Text Box 45"/>
              <p:cNvSpPr>
                <a:spLocks noChangeArrowheads="1"/>
              </p:cNvSpPr>
              <p:nvPr/>
            </p:nvSpPr>
            <p:spPr bwMode="auto">
              <a:xfrm>
                <a:off x="3752850" y="2871786"/>
                <a:ext cx="304800" cy="55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250" name="Text Box 46"/>
              <p:cNvSpPr>
                <a:spLocks noChangeArrowheads="1"/>
              </p:cNvSpPr>
              <p:nvPr/>
            </p:nvSpPr>
            <p:spPr bwMode="auto">
              <a:xfrm>
                <a:off x="3213634" y="2583190"/>
                <a:ext cx="609600" cy="9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充电</a:t>
                </a:r>
              </a:p>
            </p:txBody>
          </p:sp>
          <p:sp>
            <p:nvSpPr>
              <p:cNvPr id="251" name="Line 47"/>
              <p:cNvSpPr>
                <a:spLocks noChangeShapeType="1"/>
              </p:cNvSpPr>
              <p:nvPr/>
            </p:nvSpPr>
            <p:spPr bwMode="auto">
              <a:xfrm>
                <a:off x="476250" y="890587"/>
                <a:ext cx="1" cy="1600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2" name="Line 48"/>
              <p:cNvSpPr>
                <a:spLocks noChangeShapeType="1"/>
              </p:cNvSpPr>
              <p:nvPr/>
            </p:nvSpPr>
            <p:spPr bwMode="auto">
              <a:xfrm flipV="1">
                <a:off x="1619250" y="1881187"/>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3" name="Line 49"/>
              <p:cNvSpPr>
                <a:spLocks noChangeShapeType="1"/>
              </p:cNvSpPr>
              <p:nvPr/>
            </p:nvSpPr>
            <p:spPr bwMode="auto">
              <a:xfrm flipV="1">
                <a:off x="2457450" y="1881187"/>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4" name="Line 50"/>
              <p:cNvSpPr>
                <a:spLocks noChangeShapeType="1"/>
              </p:cNvSpPr>
              <p:nvPr/>
            </p:nvSpPr>
            <p:spPr bwMode="auto">
              <a:xfrm flipH="1">
                <a:off x="0" y="3313112"/>
                <a:ext cx="2376488"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5" name="Line 51"/>
              <p:cNvSpPr>
                <a:spLocks noChangeShapeType="1"/>
              </p:cNvSpPr>
              <p:nvPr/>
            </p:nvSpPr>
            <p:spPr bwMode="auto">
              <a:xfrm flipV="1">
                <a:off x="0" y="0"/>
                <a:ext cx="1" cy="3313112"/>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6" name="Line 52"/>
              <p:cNvSpPr>
                <a:spLocks noChangeShapeType="1"/>
              </p:cNvSpPr>
              <p:nvPr/>
            </p:nvSpPr>
            <p:spPr bwMode="auto">
              <a:xfrm>
                <a:off x="0" y="0"/>
                <a:ext cx="2305050" cy="1"/>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7" name="Rectangle 60"/>
              <p:cNvSpPr>
                <a:spLocks noChangeArrowheads="1"/>
              </p:cNvSpPr>
              <p:nvPr/>
            </p:nvSpPr>
            <p:spPr bwMode="auto">
              <a:xfrm>
                <a:off x="4743450" y="2262187"/>
                <a:ext cx="762000" cy="304800"/>
              </a:xfrm>
              <a:prstGeom prst="rect">
                <a:avLst/>
              </a:prstGeom>
              <a:solidFill>
                <a:srgbClr val="FF9933"/>
              </a:solidFill>
              <a:ln w="9525">
                <a:solidFill>
                  <a:srgbClr val="FFFFCC"/>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58" name="Line 61"/>
              <p:cNvSpPr>
                <a:spLocks noChangeShapeType="1"/>
              </p:cNvSpPr>
              <p:nvPr/>
            </p:nvSpPr>
            <p:spPr bwMode="auto">
              <a:xfrm flipV="1">
                <a:off x="4743450" y="890587"/>
                <a:ext cx="1" cy="1676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59" name="Line 62"/>
              <p:cNvSpPr>
                <a:spLocks noChangeShapeType="1"/>
              </p:cNvSpPr>
              <p:nvPr/>
            </p:nvSpPr>
            <p:spPr bwMode="auto">
              <a:xfrm flipV="1">
                <a:off x="5505450" y="890587"/>
                <a:ext cx="1" cy="1676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60" name="Line 63"/>
              <p:cNvSpPr>
                <a:spLocks noChangeShapeType="1"/>
              </p:cNvSpPr>
              <p:nvPr/>
            </p:nvSpPr>
            <p:spPr bwMode="auto">
              <a:xfrm>
                <a:off x="4743450" y="890587"/>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61" name="Text Box 64"/>
              <p:cNvSpPr>
                <a:spLocks noChangeArrowheads="1"/>
              </p:cNvSpPr>
              <p:nvPr/>
            </p:nvSpPr>
            <p:spPr bwMode="auto">
              <a:xfrm>
                <a:off x="6191177" y="967164"/>
                <a:ext cx="1567749" cy="220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a:solidFill>
                      <a:schemeClr val="tx2"/>
                    </a:solidFill>
                    <a:latin typeface="Times New Roman" panose="02020603050405020304" pitchFamily="18" charset="0"/>
                    <a:sym typeface="Times New Roman" panose="02020603050405020304" pitchFamily="18" charset="0"/>
                  </a:rPr>
                  <a:t>electric amount</a:t>
                </a:r>
              </a:p>
              <a:p>
                <a:pPr>
                  <a:spcBef>
                    <a:spcPct val="50000"/>
                  </a:spcBef>
                  <a:buFont typeface="Arial" panose="020B0604020202020204" pitchFamily="34" charset="0"/>
                  <a:buNone/>
                </a:pPr>
                <a:endParaRPr lang="zh-CN" altLang="en-US" sz="1200">
                  <a:solidFill>
                    <a:schemeClr val="tx2"/>
                  </a:solidFill>
                  <a:latin typeface="Times New Roman" panose="02020603050405020304" pitchFamily="18" charset="0"/>
                  <a:sym typeface="Times New Roman" panose="02020603050405020304" pitchFamily="18" charset="0"/>
                </a:endParaRPr>
              </a:p>
            </p:txBody>
          </p:sp>
          <p:sp>
            <p:nvSpPr>
              <p:cNvPr id="262" name="Line 65"/>
              <p:cNvSpPr>
                <a:spLocks noChangeShapeType="1"/>
              </p:cNvSpPr>
              <p:nvPr/>
            </p:nvSpPr>
            <p:spPr bwMode="auto">
              <a:xfrm flipV="1">
                <a:off x="5734050" y="509587"/>
                <a:ext cx="1" cy="20574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63" name="Line 66"/>
              <p:cNvSpPr>
                <a:spLocks noChangeShapeType="1"/>
              </p:cNvSpPr>
              <p:nvPr/>
            </p:nvSpPr>
            <p:spPr bwMode="auto">
              <a:xfrm>
                <a:off x="4743450" y="2566987"/>
                <a:ext cx="762000" cy="1"/>
              </a:xfrm>
              <a:prstGeom prst="line">
                <a:avLst/>
              </a:prstGeom>
              <a:noFill/>
              <a:ln w="12700" cap="sq">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grpSp>
        <p:sp>
          <p:nvSpPr>
            <p:cNvPr id="147" name="TextBox 70"/>
            <p:cNvSpPr>
              <a:spLocks noChangeArrowheads="1"/>
            </p:cNvSpPr>
            <p:nvPr/>
          </p:nvSpPr>
          <p:spPr bwMode="auto">
            <a:xfrm>
              <a:off x="2566244" y="3271292"/>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Current</a:t>
              </a:r>
              <a:endPar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8" name="组合 129"/>
            <p:cNvGrpSpPr/>
            <p:nvPr/>
          </p:nvGrpSpPr>
          <p:grpSpPr bwMode="auto">
            <a:xfrm>
              <a:off x="2305894" y="4044405"/>
              <a:ext cx="7261225" cy="2522088"/>
              <a:chOff x="0" y="0"/>
              <a:chExt cx="8101013" cy="3544540"/>
            </a:xfrm>
          </p:grpSpPr>
          <p:sp>
            <p:nvSpPr>
              <p:cNvPr id="159" name="Rectangle 3"/>
              <p:cNvSpPr>
                <a:spLocks noChangeArrowheads="1"/>
              </p:cNvSpPr>
              <p:nvPr/>
            </p:nvSpPr>
            <p:spPr bwMode="auto">
              <a:xfrm>
                <a:off x="0" y="1988847"/>
                <a:ext cx="8101013" cy="50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191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Tahoma" panose="020B0604030504040204" pitchFamily="34" charset="0"/>
                  <a:sym typeface="Tahoma" panose="020B0604030504040204" pitchFamily="34" charset="0"/>
                </a:endParaRPr>
              </a:p>
            </p:txBody>
          </p:sp>
          <p:sp>
            <p:nvSpPr>
              <p:cNvPr id="160" name="Line 5"/>
              <p:cNvSpPr>
                <a:spLocks noChangeShapeType="1"/>
              </p:cNvSpPr>
              <p:nvPr/>
            </p:nvSpPr>
            <p:spPr bwMode="auto">
              <a:xfrm>
                <a:off x="4010025" y="890587"/>
                <a:ext cx="1" cy="19050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1" name="Line 6"/>
              <p:cNvSpPr>
                <a:spLocks noChangeShapeType="1"/>
              </p:cNvSpPr>
              <p:nvPr/>
            </p:nvSpPr>
            <p:spPr bwMode="auto">
              <a:xfrm>
                <a:off x="733425" y="2490787"/>
                <a:ext cx="1371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2" name="Line 7"/>
              <p:cNvSpPr>
                <a:spLocks noChangeShapeType="1"/>
              </p:cNvSpPr>
              <p:nvPr/>
            </p:nvSpPr>
            <p:spPr bwMode="auto">
              <a:xfrm>
                <a:off x="2105025" y="2414587"/>
                <a:ext cx="1" cy="228600"/>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3" name="Line 8"/>
              <p:cNvSpPr>
                <a:spLocks noChangeShapeType="1"/>
              </p:cNvSpPr>
              <p:nvPr/>
            </p:nvSpPr>
            <p:spPr bwMode="auto">
              <a:xfrm>
                <a:off x="2257425" y="22621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4" name="Line 9"/>
              <p:cNvSpPr>
                <a:spLocks noChangeShapeType="1"/>
              </p:cNvSpPr>
              <p:nvPr/>
            </p:nvSpPr>
            <p:spPr bwMode="auto">
              <a:xfrm>
                <a:off x="2257425" y="2490787"/>
                <a:ext cx="1143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5" name="Line 10"/>
              <p:cNvSpPr>
                <a:spLocks noChangeShapeType="1"/>
              </p:cNvSpPr>
              <p:nvPr/>
            </p:nvSpPr>
            <p:spPr bwMode="auto">
              <a:xfrm>
                <a:off x="733425" y="890587"/>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6" name="Line 11"/>
              <p:cNvSpPr>
                <a:spLocks noChangeShapeType="1"/>
              </p:cNvSpPr>
              <p:nvPr/>
            </p:nvSpPr>
            <p:spPr bwMode="auto">
              <a:xfrm>
                <a:off x="3019425" y="890587"/>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67" name="Rectangle 12"/>
              <p:cNvSpPr>
                <a:spLocks noChangeArrowheads="1"/>
              </p:cNvSpPr>
              <p:nvPr/>
            </p:nvSpPr>
            <p:spPr bwMode="auto">
              <a:xfrm>
                <a:off x="1800225" y="1423987"/>
                <a:ext cx="1219200" cy="457200"/>
              </a:xfrm>
              <a:prstGeom prst="rect">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IC</a:t>
                </a:r>
              </a:p>
            </p:txBody>
          </p:sp>
          <p:sp>
            <p:nvSpPr>
              <p:cNvPr id="168" name="Oval 13"/>
              <p:cNvSpPr>
                <a:spLocks noChangeArrowheads="1"/>
              </p:cNvSpPr>
              <p:nvPr/>
            </p:nvSpPr>
            <p:spPr bwMode="auto">
              <a:xfrm>
                <a:off x="1724025"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69" name="Oval 14"/>
              <p:cNvSpPr>
                <a:spLocks noChangeArrowheads="1"/>
              </p:cNvSpPr>
              <p:nvPr/>
            </p:nvSpPr>
            <p:spPr bwMode="auto">
              <a:xfrm>
                <a:off x="2028825"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70" name="Oval 15"/>
              <p:cNvSpPr>
                <a:spLocks noChangeArrowheads="1"/>
              </p:cNvSpPr>
              <p:nvPr/>
            </p:nvSpPr>
            <p:spPr bwMode="auto">
              <a:xfrm>
                <a:off x="2867025"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71" name="Oval 16"/>
              <p:cNvSpPr>
                <a:spLocks noChangeArrowheads="1"/>
              </p:cNvSpPr>
              <p:nvPr/>
            </p:nvSpPr>
            <p:spPr bwMode="auto">
              <a:xfrm>
                <a:off x="2562225"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72" name="Line 17"/>
              <p:cNvSpPr>
                <a:spLocks noChangeShapeType="1"/>
              </p:cNvSpPr>
              <p:nvPr/>
            </p:nvSpPr>
            <p:spPr bwMode="auto">
              <a:xfrm flipV="1">
                <a:off x="2638425" y="631825"/>
                <a:ext cx="385763" cy="182562"/>
              </a:xfrm>
              <a:prstGeom prst="line">
                <a:avLst/>
              </a:prstGeom>
              <a:noFill/>
              <a:ln w="38100">
                <a:solidFill>
                  <a:srgbClr val="921C08"/>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3" name="Line 18"/>
              <p:cNvSpPr>
                <a:spLocks noChangeShapeType="1"/>
              </p:cNvSpPr>
              <p:nvPr/>
            </p:nvSpPr>
            <p:spPr bwMode="auto">
              <a:xfrm flipV="1">
                <a:off x="1800225" y="814387"/>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4" name="Line 19"/>
              <p:cNvSpPr>
                <a:spLocks noChangeShapeType="1"/>
              </p:cNvSpPr>
              <p:nvPr/>
            </p:nvSpPr>
            <p:spPr bwMode="auto">
              <a:xfrm>
                <a:off x="2181225" y="890587"/>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5" name="Line 20"/>
              <p:cNvSpPr>
                <a:spLocks noChangeShapeType="1"/>
              </p:cNvSpPr>
              <p:nvPr/>
            </p:nvSpPr>
            <p:spPr bwMode="auto">
              <a:xfrm flipV="1">
                <a:off x="1114425" y="4333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6" name="Line 21"/>
              <p:cNvSpPr>
                <a:spLocks noChangeShapeType="1"/>
              </p:cNvSpPr>
              <p:nvPr/>
            </p:nvSpPr>
            <p:spPr bwMode="auto">
              <a:xfrm flipV="1">
                <a:off x="3781425" y="4333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7" name="Line 22"/>
              <p:cNvSpPr>
                <a:spLocks noChangeShapeType="1"/>
              </p:cNvSpPr>
              <p:nvPr/>
            </p:nvSpPr>
            <p:spPr bwMode="auto">
              <a:xfrm flipV="1">
                <a:off x="2409825" y="433387"/>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8" name="Line 23"/>
              <p:cNvSpPr>
                <a:spLocks noChangeShapeType="1"/>
              </p:cNvSpPr>
              <p:nvPr/>
            </p:nvSpPr>
            <p:spPr bwMode="auto">
              <a:xfrm>
                <a:off x="1114425" y="433387"/>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79" name="Line 24"/>
              <p:cNvSpPr>
                <a:spLocks noChangeShapeType="1"/>
              </p:cNvSpPr>
              <p:nvPr/>
            </p:nvSpPr>
            <p:spPr bwMode="auto">
              <a:xfrm>
                <a:off x="1571625"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0" name="Line 25"/>
              <p:cNvSpPr>
                <a:spLocks noChangeShapeType="1"/>
              </p:cNvSpPr>
              <p:nvPr/>
            </p:nvSpPr>
            <p:spPr bwMode="auto">
              <a:xfrm>
                <a:off x="1724025" y="433387"/>
                <a:ext cx="6858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1" name="Line 26"/>
              <p:cNvSpPr>
                <a:spLocks noChangeShapeType="1"/>
              </p:cNvSpPr>
              <p:nvPr/>
            </p:nvSpPr>
            <p:spPr bwMode="auto">
              <a:xfrm>
                <a:off x="1571625" y="3571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2" name="Line 27"/>
              <p:cNvSpPr>
                <a:spLocks noChangeShapeType="1"/>
              </p:cNvSpPr>
              <p:nvPr/>
            </p:nvSpPr>
            <p:spPr bwMode="auto">
              <a:xfrm flipV="1">
                <a:off x="1571625" y="4333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3" name="Line 28"/>
              <p:cNvSpPr>
                <a:spLocks noChangeShapeType="1"/>
              </p:cNvSpPr>
              <p:nvPr/>
            </p:nvSpPr>
            <p:spPr bwMode="auto">
              <a:xfrm>
                <a:off x="1724025"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4" name="Line 29"/>
              <p:cNvSpPr>
                <a:spLocks noChangeShapeType="1"/>
              </p:cNvSpPr>
              <p:nvPr/>
            </p:nvSpPr>
            <p:spPr bwMode="auto">
              <a:xfrm>
                <a:off x="2409825" y="433387"/>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5" name="Line 30"/>
              <p:cNvSpPr>
                <a:spLocks noChangeShapeType="1"/>
              </p:cNvSpPr>
              <p:nvPr/>
            </p:nvSpPr>
            <p:spPr bwMode="auto">
              <a:xfrm>
                <a:off x="3324225" y="433387"/>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6" name="Line 31"/>
              <p:cNvSpPr>
                <a:spLocks noChangeShapeType="1"/>
              </p:cNvSpPr>
              <p:nvPr/>
            </p:nvSpPr>
            <p:spPr bwMode="auto">
              <a:xfrm>
                <a:off x="3324225"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7" name="Line 32"/>
              <p:cNvSpPr>
                <a:spLocks noChangeShapeType="1"/>
              </p:cNvSpPr>
              <p:nvPr/>
            </p:nvSpPr>
            <p:spPr bwMode="auto">
              <a:xfrm flipH="1">
                <a:off x="3171825" y="3571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8" name="Line 33"/>
              <p:cNvSpPr>
                <a:spLocks noChangeShapeType="1"/>
              </p:cNvSpPr>
              <p:nvPr/>
            </p:nvSpPr>
            <p:spPr bwMode="auto">
              <a:xfrm flipH="1" flipV="1">
                <a:off x="3171825" y="433387"/>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89" name="Line 34"/>
              <p:cNvSpPr>
                <a:spLocks noChangeShapeType="1"/>
              </p:cNvSpPr>
              <p:nvPr/>
            </p:nvSpPr>
            <p:spPr bwMode="auto">
              <a:xfrm>
                <a:off x="3171825" y="357187"/>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90" name="Line 35"/>
              <p:cNvSpPr>
                <a:spLocks noChangeShapeType="1"/>
              </p:cNvSpPr>
              <p:nvPr/>
            </p:nvSpPr>
            <p:spPr bwMode="auto">
              <a:xfrm flipV="1">
                <a:off x="2790825" y="1042987"/>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91" name="Line 36"/>
              <p:cNvSpPr>
                <a:spLocks noChangeShapeType="1"/>
              </p:cNvSpPr>
              <p:nvPr/>
            </p:nvSpPr>
            <p:spPr bwMode="auto">
              <a:xfrm flipV="1">
                <a:off x="1952625" y="1042987"/>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92" name="Line 37"/>
              <p:cNvSpPr>
                <a:spLocks noChangeShapeType="1"/>
              </p:cNvSpPr>
              <p:nvPr/>
            </p:nvSpPr>
            <p:spPr bwMode="auto">
              <a:xfrm>
                <a:off x="3400425" y="2490787"/>
                <a:ext cx="1" cy="3048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193" name="Oval 40"/>
              <p:cNvSpPr>
                <a:spLocks noChangeArrowheads="1"/>
              </p:cNvSpPr>
              <p:nvPr/>
            </p:nvSpPr>
            <p:spPr bwMode="auto">
              <a:xfrm>
                <a:off x="3324225" y="27955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94" name="Oval 41"/>
              <p:cNvSpPr>
                <a:spLocks noChangeArrowheads="1"/>
              </p:cNvSpPr>
              <p:nvPr/>
            </p:nvSpPr>
            <p:spPr bwMode="auto">
              <a:xfrm>
                <a:off x="2028825" y="8143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95" name="Oval 42"/>
              <p:cNvSpPr>
                <a:spLocks noChangeArrowheads="1"/>
              </p:cNvSpPr>
              <p:nvPr/>
            </p:nvSpPr>
            <p:spPr bwMode="auto">
              <a:xfrm>
                <a:off x="3933825" y="2795587"/>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96" name="Text Box 43"/>
              <p:cNvSpPr>
                <a:spLocks noChangeArrowheads="1"/>
              </p:cNvSpPr>
              <p:nvPr/>
            </p:nvSpPr>
            <p:spPr bwMode="auto">
              <a:xfrm>
                <a:off x="3171824" y="2871787"/>
                <a:ext cx="380999" cy="50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197" name="Text Box 44"/>
              <p:cNvSpPr>
                <a:spLocks noChangeArrowheads="1"/>
              </p:cNvSpPr>
              <p:nvPr/>
            </p:nvSpPr>
            <p:spPr bwMode="auto">
              <a:xfrm>
                <a:off x="4010025" y="2871787"/>
                <a:ext cx="304800" cy="50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198" name="Text Box 45"/>
              <p:cNvSpPr>
                <a:spLocks noChangeArrowheads="1"/>
              </p:cNvSpPr>
              <p:nvPr/>
            </p:nvSpPr>
            <p:spPr bwMode="auto">
              <a:xfrm>
                <a:off x="3506741" y="2710135"/>
                <a:ext cx="609600" cy="83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充电</a:t>
                </a:r>
              </a:p>
            </p:txBody>
          </p:sp>
          <p:sp>
            <p:nvSpPr>
              <p:cNvPr id="199" name="Line 46"/>
              <p:cNvSpPr>
                <a:spLocks noChangeShapeType="1"/>
              </p:cNvSpPr>
              <p:nvPr/>
            </p:nvSpPr>
            <p:spPr bwMode="auto">
              <a:xfrm>
                <a:off x="733425" y="890587"/>
                <a:ext cx="1" cy="1600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0" name="Line 47"/>
              <p:cNvSpPr>
                <a:spLocks noChangeShapeType="1"/>
              </p:cNvSpPr>
              <p:nvPr/>
            </p:nvSpPr>
            <p:spPr bwMode="auto">
              <a:xfrm flipV="1">
                <a:off x="1876425" y="1881187"/>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1" name="Line 48"/>
              <p:cNvSpPr>
                <a:spLocks noChangeShapeType="1"/>
              </p:cNvSpPr>
              <p:nvPr/>
            </p:nvSpPr>
            <p:spPr bwMode="auto">
              <a:xfrm flipV="1">
                <a:off x="2714625" y="1881187"/>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2" name="Line 49"/>
              <p:cNvSpPr>
                <a:spLocks noChangeShapeType="1"/>
              </p:cNvSpPr>
              <p:nvPr/>
            </p:nvSpPr>
            <p:spPr bwMode="auto">
              <a:xfrm flipH="1">
                <a:off x="257175" y="3313112"/>
                <a:ext cx="2376488"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3" name="Line 50"/>
              <p:cNvSpPr>
                <a:spLocks noChangeShapeType="1"/>
              </p:cNvSpPr>
              <p:nvPr/>
            </p:nvSpPr>
            <p:spPr bwMode="auto">
              <a:xfrm flipV="1">
                <a:off x="257175" y="0"/>
                <a:ext cx="1" cy="3313112"/>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4" name="Line 51"/>
              <p:cNvSpPr>
                <a:spLocks noChangeShapeType="1"/>
              </p:cNvSpPr>
              <p:nvPr/>
            </p:nvSpPr>
            <p:spPr bwMode="auto">
              <a:xfrm>
                <a:off x="257175" y="0"/>
                <a:ext cx="2305050" cy="1"/>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5" name="Rectangle 59"/>
              <p:cNvSpPr>
                <a:spLocks noChangeArrowheads="1"/>
              </p:cNvSpPr>
              <p:nvPr/>
            </p:nvSpPr>
            <p:spPr bwMode="auto">
              <a:xfrm>
                <a:off x="5027751" y="602252"/>
                <a:ext cx="841699" cy="1676399"/>
              </a:xfrm>
              <a:prstGeom prst="rect">
                <a:avLst/>
              </a:prstGeom>
              <a:solidFill>
                <a:srgbClr val="00B050"/>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06" name="Text Box 63"/>
              <p:cNvSpPr>
                <a:spLocks noChangeArrowheads="1"/>
              </p:cNvSpPr>
              <p:nvPr/>
            </p:nvSpPr>
            <p:spPr bwMode="auto">
              <a:xfrm>
                <a:off x="6592923" y="1184837"/>
                <a:ext cx="1497351" cy="200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a:solidFill>
                      <a:srgbClr val="000000"/>
                    </a:solidFill>
                    <a:latin typeface="Times New Roman" panose="02020603050405020304" pitchFamily="18" charset="0"/>
                    <a:sym typeface="Times New Roman" panose="02020603050405020304" pitchFamily="18" charset="0"/>
                  </a:rPr>
                  <a:t>electric amount</a:t>
                </a:r>
              </a:p>
              <a:p>
                <a:pPr>
                  <a:spcBef>
                    <a:spcPct val="50000"/>
                  </a:spcBef>
                  <a:buFont typeface="Arial" panose="020B0604020202020204" pitchFamily="34" charset="0"/>
                  <a:buNone/>
                </a:pPr>
                <a:endParaRPr lang="zh-CN" altLang="en-US" sz="1200">
                  <a:solidFill>
                    <a:srgbClr val="000000"/>
                  </a:solidFill>
                  <a:latin typeface="Times New Roman" panose="02020603050405020304" pitchFamily="18" charset="0"/>
                  <a:sym typeface="Times New Roman" panose="02020603050405020304" pitchFamily="18" charset="0"/>
                </a:endParaRPr>
              </a:p>
            </p:txBody>
          </p:sp>
          <p:sp>
            <p:nvSpPr>
              <p:cNvPr id="207" name="Line 64"/>
              <p:cNvSpPr>
                <a:spLocks noChangeShapeType="1"/>
              </p:cNvSpPr>
              <p:nvPr/>
            </p:nvSpPr>
            <p:spPr bwMode="auto">
              <a:xfrm flipV="1">
                <a:off x="6250713" y="221252"/>
                <a:ext cx="1" cy="2057399"/>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8" name="Line 67"/>
              <p:cNvSpPr>
                <a:spLocks noChangeShapeType="1"/>
              </p:cNvSpPr>
              <p:nvPr/>
            </p:nvSpPr>
            <p:spPr bwMode="auto">
              <a:xfrm>
                <a:off x="4753669" y="620899"/>
                <a:ext cx="2286000" cy="1"/>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09" name="Text Box 69"/>
              <p:cNvSpPr>
                <a:spLocks noChangeArrowheads="1"/>
              </p:cNvSpPr>
              <p:nvPr/>
            </p:nvSpPr>
            <p:spPr bwMode="auto">
              <a:xfrm>
                <a:off x="6933784" y="375142"/>
                <a:ext cx="817654" cy="50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4.2V</a:t>
                </a:r>
                <a:endParaRPr lang="zh-CN" altLang="en-US" sz="1200">
                  <a:latin typeface="Arial" panose="020B0604020202020204" pitchFamily="34" charset="0"/>
                </a:endParaRPr>
              </a:p>
            </p:txBody>
          </p:sp>
        </p:grpSp>
        <p:sp>
          <p:nvSpPr>
            <p:cNvPr id="149" name="TextBox 131"/>
            <p:cNvSpPr>
              <a:spLocks noChangeArrowheads="1"/>
            </p:cNvSpPr>
            <p:nvPr/>
          </p:nvSpPr>
          <p:spPr bwMode="auto">
            <a:xfrm>
              <a:off x="2709119" y="5985917"/>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Current</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Text Box 39"/>
            <p:cNvSpPr>
              <a:spLocks noChangeArrowheads="1"/>
            </p:cNvSpPr>
            <p:nvPr/>
          </p:nvSpPr>
          <p:spPr bwMode="auto">
            <a:xfrm>
              <a:off x="3137745" y="4771480"/>
              <a:ext cx="714375" cy="71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过放控制</a:t>
              </a:r>
              <a:r>
                <a:rPr lang="en-US" altLang="zh-CN"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Text Box 40"/>
            <p:cNvSpPr>
              <a:spLocks noChangeArrowheads="1"/>
            </p:cNvSpPr>
            <p:nvPr/>
          </p:nvSpPr>
          <p:spPr bwMode="auto">
            <a:xfrm>
              <a:off x="5066556" y="4700043"/>
              <a:ext cx="714375" cy="71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过充控制</a:t>
              </a:r>
              <a:r>
                <a:rPr lang="en-US" altLang="zh-CN"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椭圆 134"/>
            <p:cNvSpPr/>
            <p:nvPr/>
          </p:nvSpPr>
          <p:spPr bwMode="auto">
            <a:xfrm>
              <a:off x="1566119" y="2271167"/>
              <a:ext cx="714375" cy="714375"/>
            </a:xfrm>
            <a:prstGeom prst="ellipse">
              <a:avLst/>
            </a:prstGeom>
            <a:solidFill>
              <a:srgbClr val="FF9933"/>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椭圆 135"/>
            <p:cNvSpPr/>
            <p:nvPr/>
          </p:nvSpPr>
          <p:spPr bwMode="auto">
            <a:xfrm>
              <a:off x="1566119" y="4771480"/>
              <a:ext cx="714375" cy="714375"/>
            </a:xfrm>
            <a:prstGeom prst="ellipse">
              <a:avLst/>
            </a:prstGeom>
            <a:solidFill>
              <a:srgbClr val="00B050"/>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4" name="下箭头 137"/>
            <p:cNvSpPr>
              <a:spLocks noChangeArrowheads="1"/>
            </p:cNvSpPr>
            <p:nvPr/>
          </p:nvSpPr>
          <p:spPr bwMode="auto">
            <a:xfrm>
              <a:off x="1780431" y="3199855"/>
              <a:ext cx="285750" cy="1285875"/>
            </a:xfrm>
            <a:prstGeom prst="downArrow">
              <a:avLst>
                <a:gd name="adj1" fmla="val 50000"/>
                <a:gd name="adj2" fmla="val 50000"/>
              </a:avLst>
            </a:prstGeom>
            <a:solidFill>
              <a:schemeClr val="accent1"/>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55" name="TextBox 138"/>
            <p:cNvSpPr>
              <a:spLocks noChangeArrowheads="1"/>
            </p:cNvSpPr>
            <p:nvPr/>
          </p:nvSpPr>
          <p:spPr bwMode="auto">
            <a:xfrm>
              <a:off x="6280824" y="5684969"/>
              <a:ext cx="3596420" cy="160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this time, the charging MOS is opened and the charging is stopped.</a:t>
              </a:r>
            </a:p>
            <a:p>
              <a:pPr>
                <a:spcBef>
                  <a:spcPct val="0"/>
                </a:spcBef>
                <a:buFont typeface="Arial" panose="020B0604020202020204" pitchFamily="34" charset="0"/>
                <a:buNone/>
              </a:pPr>
              <a:endParaRPr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6" name="WordArt 69"/>
            <p:cNvSpPr>
              <a:spLocks noChangeShapeType="1" noTextEdit="1"/>
            </p:cNvSpPr>
            <p:nvPr/>
          </p:nvSpPr>
          <p:spPr bwMode="auto">
            <a:xfrm>
              <a:off x="5780931" y="4057105"/>
              <a:ext cx="962025" cy="306387"/>
            </a:xfrm>
            <a:prstGeom prst="rect">
              <a:avLst/>
            </a:prstGeom>
          </p:spPr>
          <p:txBody>
            <a:bodyPr wrap="none" fromWordArt="1">
              <a:prstTxWarp prst="textChevron">
                <a:avLst>
                  <a:gd name="adj" fmla="val 25000"/>
                </a:avLst>
              </a:prstTxWarp>
            </a:bodyPr>
            <a:lstStyle/>
            <a:p>
              <a:r>
                <a:rPr lang="en-US" altLang="zh-CN" sz="1200" b="1" kern="10" normalizeH="1">
                  <a:ln w="9525">
                    <a:solidFill>
                      <a:srgbClr val="000000"/>
                    </a:solidFill>
                    <a:miter lim="800000"/>
                  </a:ln>
                  <a:solidFill>
                    <a:srgbClr val="FF0000"/>
                  </a:solidFill>
                  <a:latin typeface="黑体" panose="02010609060101010101" pitchFamily="49" charset="-122"/>
                  <a:ea typeface="黑体" panose="02010609060101010101" pitchFamily="49" charset="-122"/>
                </a:rPr>
                <a:t>STOP</a:t>
              </a:r>
              <a:endParaRPr lang="zh-CN" altLang="en-US" sz="1200" b="1" kern="10" normalizeH="1">
                <a:ln w="9525">
                  <a:solidFill>
                    <a:srgbClr val="000000"/>
                  </a:solidFill>
                  <a:miter lim="800000"/>
                </a:ln>
                <a:solidFill>
                  <a:srgbClr val="FF0000"/>
                </a:solidFill>
                <a:latin typeface="黑体" panose="02010609060101010101" pitchFamily="49" charset="-122"/>
                <a:ea typeface="黑体" panose="02010609060101010101" pitchFamily="49" charset="-122"/>
              </a:endParaRPr>
            </a:p>
          </p:txBody>
        </p:sp>
        <p:sp>
          <p:nvSpPr>
            <p:cNvPr id="157" name="矩形 140"/>
            <p:cNvSpPr>
              <a:spLocks noChangeArrowheads="1"/>
            </p:cNvSpPr>
            <p:nvPr/>
          </p:nvSpPr>
          <p:spPr bwMode="auto">
            <a:xfrm>
              <a:off x="6923931" y="2056855"/>
              <a:ext cx="500063" cy="71437"/>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158" name="矩形 141"/>
            <p:cNvSpPr>
              <a:spLocks noChangeArrowheads="1"/>
            </p:cNvSpPr>
            <p:nvPr/>
          </p:nvSpPr>
          <p:spPr bwMode="auto">
            <a:xfrm>
              <a:off x="6923931" y="4414292"/>
              <a:ext cx="500063" cy="71438"/>
            </a:xfrm>
            <a:prstGeom prst="rect">
              <a:avLst/>
            </a:prstGeom>
            <a:solidFill>
              <a:srgbClr val="00B050"/>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grpSp>
      <p:grpSp>
        <p:nvGrpSpPr>
          <p:cNvPr id="264" name="组合 263"/>
          <p:cNvGrpSpPr/>
          <p:nvPr/>
        </p:nvGrpSpPr>
        <p:grpSpPr>
          <a:xfrm>
            <a:off x="6096605" y="4076308"/>
            <a:ext cx="5976664" cy="2664296"/>
            <a:chOff x="1616075" y="1609080"/>
            <a:chExt cx="8549570" cy="5310305"/>
          </a:xfrm>
        </p:grpSpPr>
        <p:grpSp>
          <p:nvGrpSpPr>
            <p:cNvPr id="265" name="组合 248"/>
            <p:cNvGrpSpPr/>
            <p:nvPr/>
          </p:nvGrpSpPr>
          <p:grpSpPr bwMode="auto">
            <a:xfrm>
              <a:off x="2044700" y="1609080"/>
              <a:ext cx="8101012" cy="2523819"/>
              <a:chOff x="0" y="0"/>
              <a:chExt cx="8101013" cy="2918911"/>
            </a:xfrm>
          </p:grpSpPr>
          <p:grpSp>
            <p:nvGrpSpPr>
              <p:cNvPr id="332" name="组合 190"/>
              <p:cNvGrpSpPr/>
              <p:nvPr/>
            </p:nvGrpSpPr>
            <p:grpSpPr bwMode="auto">
              <a:xfrm>
                <a:off x="0" y="0"/>
                <a:ext cx="8101013" cy="2918911"/>
                <a:chOff x="0" y="0"/>
                <a:chExt cx="8101013" cy="4056642"/>
              </a:xfrm>
            </p:grpSpPr>
            <p:sp>
              <p:nvSpPr>
                <p:cNvPr id="335" name="Rectangle 3"/>
                <p:cNvSpPr>
                  <a:spLocks noChangeArrowheads="1"/>
                </p:cNvSpPr>
                <p:nvPr/>
              </p:nvSpPr>
              <p:spPr bwMode="auto">
                <a:xfrm>
                  <a:off x="0" y="2009049"/>
                  <a:ext cx="8101013" cy="78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191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Tahoma" panose="020B0604030504040204" pitchFamily="34" charset="0"/>
                    <a:sym typeface="Tahoma" panose="020B0604030504040204" pitchFamily="34" charset="0"/>
                  </a:endParaRPr>
                </a:p>
              </p:txBody>
            </p:sp>
            <p:sp>
              <p:nvSpPr>
                <p:cNvPr id="336" name="Line 5"/>
                <p:cNvSpPr>
                  <a:spLocks noChangeShapeType="1"/>
                </p:cNvSpPr>
                <p:nvPr/>
              </p:nvSpPr>
              <p:spPr bwMode="auto">
                <a:xfrm>
                  <a:off x="4010025" y="1050925"/>
                  <a:ext cx="1" cy="19050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37" name="Line 6"/>
                <p:cNvSpPr>
                  <a:spLocks noChangeShapeType="1"/>
                </p:cNvSpPr>
                <p:nvPr/>
              </p:nvSpPr>
              <p:spPr bwMode="auto">
                <a:xfrm>
                  <a:off x="733425" y="2651125"/>
                  <a:ext cx="1371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38" name="Line 7"/>
                <p:cNvSpPr>
                  <a:spLocks noChangeShapeType="1"/>
                </p:cNvSpPr>
                <p:nvPr/>
              </p:nvSpPr>
              <p:spPr bwMode="auto">
                <a:xfrm>
                  <a:off x="2105025" y="2574925"/>
                  <a:ext cx="1" cy="228600"/>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39" name="Line 8"/>
                <p:cNvSpPr>
                  <a:spLocks noChangeShapeType="1"/>
                </p:cNvSpPr>
                <p:nvPr/>
              </p:nvSpPr>
              <p:spPr bwMode="auto">
                <a:xfrm>
                  <a:off x="2257425" y="24225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40" name="Line 9"/>
                <p:cNvSpPr>
                  <a:spLocks noChangeShapeType="1"/>
                </p:cNvSpPr>
                <p:nvPr/>
              </p:nvSpPr>
              <p:spPr bwMode="auto">
                <a:xfrm>
                  <a:off x="2257425" y="2651125"/>
                  <a:ext cx="1143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41" name="Line 10"/>
                <p:cNvSpPr>
                  <a:spLocks noChangeShapeType="1"/>
                </p:cNvSpPr>
                <p:nvPr/>
              </p:nvSpPr>
              <p:spPr bwMode="auto">
                <a:xfrm>
                  <a:off x="733425" y="1050925"/>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42" name="Line 11"/>
                <p:cNvSpPr>
                  <a:spLocks noChangeShapeType="1"/>
                </p:cNvSpPr>
                <p:nvPr/>
              </p:nvSpPr>
              <p:spPr bwMode="auto">
                <a:xfrm>
                  <a:off x="3019425" y="1050925"/>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43" name="Rectangle 12"/>
                <p:cNvSpPr>
                  <a:spLocks noChangeArrowheads="1"/>
                </p:cNvSpPr>
                <p:nvPr/>
              </p:nvSpPr>
              <p:spPr bwMode="auto">
                <a:xfrm>
                  <a:off x="1800225" y="1584325"/>
                  <a:ext cx="1219200" cy="457200"/>
                </a:xfrm>
                <a:prstGeom prst="rect">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IC</a:t>
                  </a:r>
                </a:p>
              </p:txBody>
            </p:sp>
            <p:sp>
              <p:nvSpPr>
                <p:cNvPr id="344" name="Oval 13"/>
                <p:cNvSpPr>
                  <a:spLocks noChangeArrowheads="1"/>
                </p:cNvSpPr>
                <p:nvPr/>
              </p:nvSpPr>
              <p:spPr bwMode="auto">
                <a:xfrm>
                  <a:off x="17240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45" name="Oval 14"/>
                <p:cNvSpPr>
                  <a:spLocks noChangeArrowheads="1"/>
                </p:cNvSpPr>
                <p:nvPr/>
              </p:nvSpPr>
              <p:spPr bwMode="auto">
                <a:xfrm>
                  <a:off x="20288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46" name="Oval 15"/>
                <p:cNvSpPr>
                  <a:spLocks noChangeArrowheads="1"/>
                </p:cNvSpPr>
                <p:nvPr/>
              </p:nvSpPr>
              <p:spPr bwMode="auto">
                <a:xfrm>
                  <a:off x="28670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47" name="Oval 16"/>
                <p:cNvSpPr>
                  <a:spLocks noChangeArrowheads="1"/>
                </p:cNvSpPr>
                <p:nvPr/>
              </p:nvSpPr>
              <p:spPr bwMode="auto">
                <a:xfrm>
                  <a:off x="25622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48" name="Line 18"/>
                <p:cNvSpPr>
                  <a:spLocks noChangeShapeType="1"/>
                </p:cNvSpPr>
                <p:nvPr/>
              </p:nvSpPr>
              <p:spPr bwMode="auto">
                <a:xfrm flipV="1">
                  <a:off x="1800225" y="1008063"/>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49" name="Line 19"/>
                <p:cNvSpPr>
                  <a:spLocks noChangeShapeType="1"/>
                </p:cNvSpPr>
                <p:nvPr/>
              </p:nvSpPr>
              <p:spPr bwMode="auto">
                <a:xfrm>
                  <a:off x="2181225" y="1050925"/>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0" name="Line 20"/>
                <p:cNvSpPr>
                  <a:spLocks noChangeShapeType="1"/>
                </p:cNvSpPr>
                <p:nvPr/>
              </p:nvSpPr>
              <p:spPr bwMode="auto">
                <a:xfrm flipV="1">
                  <a:off x="1114425" y="5937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1" name="Line 21"/>
                <p:cNvSpPr>
                  <a:spLocks noChangeShapeType="1"/>
                </p:cNvSpPr>
                <p:nvPr/>
              </p:nvSpPr>
              <p:spPr bwMode="auto">
                <a:xfrm flipV="1">
                  <a:off x="3781425" y="5937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2" name="Line 22"/>
                <p:cNvSpPr>
                  <a:spLocks noChangeShapeType="1"/>
                </p:cNvSpPr>
                <p:nvPr/>
              </p:nvSpPr>
              <p:spPr bwMode="auto">
                <a:xfrm flipV="1">
                  <a:off x="2409825" y="5937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3" name="Line 23"/>
                <p:cNvSpPr>
                  <a:spLocks noChangeShapeType="1"/>
                </p:cNvSpPr>
                <p:nvPr/>
              </p:nvSpPr>
              <p:spPr bwMode="auto">
                <a:xfrm>
                  <a:off x="1114425" y="593725"/>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4" name="Line 24"/>
                <p:cNvSpPr>
                  <a:spLocks noChangeShapeType="1"/>
                </p:cNvSpPr>
                <p:nvPr/>
              </p:nvSpPr>
              <p:spPr bwMode="auto">
                <a:xfrm>
                  <a:off x="15716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5" name="Line 25"/>
                <p:cNvSpPr>
                  <a:spLocks noChangeShapeType="1"/>
                </p:cNvSpPr>
                <p:nvPr/>
              </p:nvSpPr>
              <p:spPr bwMode="auto">
                <a:xfrm>
                  <a:off x="1724025" y="593725"/>
                  <a:ext cx="6858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6" name="Line 26"/>
                <p:cNvSpPr>
                  <a:spLocks noChangeShapeType="1"/>
                </p:cNvSpPr>
                <p:nvPr/>
              </p:nvSpPr>
              <p:spPr bwMode="auto">
                <a:xfrm>
                  <a:off x="1571625" y="5175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7" name="Line 27"/>
                <p:cNvSpPr>
                  <a:spLocks noChangeShapeType="1"/>
                </p:cNvSpPr>
                <p:nvPr/>
              </p:nvSpPr>
              <p:spPr bwMode="auto">
                <a:xfrm flipV="1">
                  <a:off x="1571625" y="5937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8" name="Line 28"/>
                <p:cNvSpPr>
                  <a:spLocks noChangeShapeType="1"/>
                </p:cNvSpPr>
                <p:nvPr/>
              </p:nvSpPr>
              <p:spPr bwMode="auto">
                <a:xfrm>
                  <a:off x="17240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59" name="Line 29"/>
                <p:cNvSpPr>
                  <a:spLocks noChangeShapeType="1"/>
                </p:cNvSpPr>
                <p:nvPr/>
              </p:nvSpPr>
              <p:spPr bwMode="auto">
                <a:xfrm>
                  <a:off x="2409825" y="593725"/>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0" name="Line 30"/>
                <p:cNvSpPr>
                  <a:spLocks noChangeShapeType="1"/>
                </p:cNvSpPr>
                <p:nvPr/>
              </p:nvSpPr>
              <p:spPr bwMode="auto">
                <a:xfrm>
                  <a:off x="3324225" y="593725"/>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1" name="Line 31"/>
                <p:cNvSpPr>
                  <a:spLocks noChangeShapeType="1"/>
                </p:cNvSpPr>
                <p:nvPr/>
              </p:nvSpPr>
              <p:spPr bwMode="auto">
                <a:xfrm>
                  <a:off x="33242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2" name="Line 32"/>
                <p:cNvSpPr>
                  <a:spLocks noChangeShapeType="1"/>
                </p:cNvSpPr>
                <p:nvPr/>
              </p:nvSpPr>
              <p:spPr bwMode="auto">
                <a:xfrm flipH="1">
                  <a:off x="3171825" y="5175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3" name="Line 33"/>
                <p:cNvSpPr>
                  <a:spLocks noChangeShapeType="1"/>
                </p:cNvSpPr>
                <p:nvPr/>
              </p:nvSpPr>
              <p:spPr bwMode="auto">
                <a:xfrm flipH="1" flipV="1">
                  <a:off x="3171825" y="5937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4" name="Line 34"/>
                <p:cNvSpPr>
                  <a:spLocks noChangeShapeType="1"/>
                </p:cNvSpPr>
                <p:nvPr/>
              </p:nvSpPr>
              <p:spPr bwMode="auto">
                <a:xfrm>
                  <a:off x="31718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5" name="Line 35"/>
                <p:cNvSpPr>
                  <a:spLocks noChangeShapeType="1"/>
                </p:cNvSpPr>
                <p:nvPr/>
              </p:nvSpPr>
              <p:spPr bwMode="auto">
                <a:xfrm flipV="1">
                  <a:off x="2790825" y="1203325"/>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6" name="Line 36"/>
                <p:cNvSpPr>
                  <a:spLocks noChangeShapeType="1"/>
                </p:cNvSpPr>
                <p:nvPr/>
              </p:nvSpPr>
              <p:spPr bwMode="auto">
                <a:xfrm flipV="1">
                  <a:off x="1952625" y="1203325"/>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7" name="Line 37"/>
                <p:cNvSpPr>
                  <a:spLocks noChangeShapeType="1"/>
                </p:cNvSpPr>
                <p:nvPr/>
              </p:nvSpPr>
              <p:spPr bwMode="auto">
                <a:xfrm>
                  <a:off x="3400425" y="2651125"/>
                  <a:ext cx="1" cy="3048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68" name="Oval 40"/>
                <p:cNvSpPr>
                  <a:spLocks noChangeArrowheads="1"/>
                </p:cNvSpPr>
                <p:nvPr/>
              </p:nvSpPr>
              <p:spPr bwMode="auto">
                <a:xfrm>
                  <a:off x="3324225" y="29559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69" name="Oval 41"/>
                <p:cNvSpPr>
                  <a:spLocks noChangeArrowheads="1"/>
                </p:cNvSpPr>
                <p:nvPr/>
              </p:nvSpPr>
              <p:spPr bwMode="auto">
                <a:xfrm>
                  <a:off x="20288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70" name="Oval 42"/>
                <p:cNvSpPr>
                  <a:spLocks noChangeArrowheads="1"/>
                </p:cNvSpPr>
                <p:nvPr/>
              </p:nvSpPr>
              <p:spPr bwMode="auto">
                <a:xfrm>
                  <a:off x="3933825" y="29559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71" name="Text Box 43"/>
                <p:cNvSpPr>
                  <a:spLocks noChangeArrowheads="1"/>
                </p:cNvSpPr>
                <p:nvPr/>
              </p:nvSpPr>
              <p:spPr bwMode="auto">
                <a:xfrm>
                  <a:off x="3171826" y="3032127"/>
                  <a:ext cx="380999" cy="78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372" name="Text Box 44"/>
                <p:cNvSpPr>
                  <a:spLocks noChangeArrowheads="1"/>
                </p:cNvSpPr>
                <p:nvPr/>
              </p:nvSpPr>
              <p:spPr bwMode="auto">
                <a:xfrm>
                  <a:off x="4010025" y="3032127"/>
                  <a:ext cx="304799" cy="78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373" name="Text Box 45"/>
                <p:cNvSpPr>
                  <a:spLocks noChangeArrowheads="1"/>
                </p:cNvSpPr>
                <p:nvPr/>
              </p:nvSpPr>
              <p:spPr bwMode="auto">
                <a:xfrm>
                  <a:off x="3500462" y="2755107"/>
                  <a:ext cx="428628" cy="130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a:solidFill>
                        <a:srgbClr val="000000"/>
                      </a:solidFill>
                      <a:latin typeface="Times New Roman" panose="02020603050405020304" pitchFamily="18" charset="0"/>
                      <a:sym typeface="Times New Roman" panose="02020603050405020304" pitchFamily="18" charset="0"/>
                    </a:rPr>
                    <a:t>放电</a:t>
                  </a:r>
                </a:p>
              </p:txBody>
            </p:sp>
            <p:sp>
              <p:nvSpPr>
                <p:cNvPr id="374" name="Line 46"/>
                <p:cNvSpPr>
                  <a:spLocks noChangeShapeType="1"/>
                </p:cNvSpPr>
                <p:nvPr/>
              </p:nvSpPr>
              <p:spPr bwMode="auto">
                <a:xfrm>
                  <a:off x="733425" y="1050925"/>
                  <a:ext cx="1" cy="1600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75" name="Line 47"/>
                <p:cNvSpPr>
                  <a:spLocks noChangeShapeType="1"/>
                </p:cNvSpPr>
                <p:nvPr/>
              </p:nvSpPr>
              <p:spPr bwMode="auto">
                <a:xfrm flipV="1">
                  <a:off x="1876425" y="2041525"/>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76" name="Line 48"/>
                <p:cNvSpPr>
                  <a:spLocks noChangeShapeType="1"/>
                </p:cNvSpPr>
                <p:nvPr/>
              </p:nvSpPr>
              <p:spPr bwMode="auto">
                <a:xfrm flipV="1">
                  <a:off x="2714625" y="2002873"/>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77" name="Line 65"/>
                <p:cNvSpPr>
                  <a:spLocks noChangeShapeType="1"/>
                </p:cNvSpPr>
                <p:nvPr/>
              </p:nvSpPr>
              <p:spPr bwMode="auto">
                <a:xfrm flipH="1">
                  <a:off x="431800" y="0"/>
                  <a:ext cx="2376488"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a:lstStyle/>
                <a:p>
                  <a:endParaRPr lang="zh-CN" altLang="en-US" sz="1200"/>
                </a:p>
              </p:txBody>
            </p:sp>
            <p:sp>
              <p:nvSpPr>
                <p:cNvPr id="378" name="Line 66"/>
                <p:cNvSpPr>
                  <a:spLocks noChangeShapeType="1"/>
                </p:cNvSpPr>
                <p:nvPr/>
              </p:nvSpPr>
              <p:spPr bwMode="auto">
                <a:xfrm>
                  <a:off x="431800" y="0"/>
                  <a:ext cx="1" cy="3529013"/>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a:lstStyle/>
                <a:p>
                  <a:endParaRPr lang="zh-CN" altLang="en-US" sz="1200"/>
                </a:p>
              </p:txBody>
            </p:sp>
            <p:sp>
              <p:nvSpPr>
                <p:cNvPr id="379" name="Line 67"/>
                <p:cNvSpPr>
                  <a:spLocks noChangeShapeType="1"/>
                </p:cNvSpPr>
                <p:nvPr/>
              </p:nvSpPr>
              <p:spPr bwMode="auto">
                <a:xfrm>
                  <a:off x="431800" y="3529013"/>
                  <a:ext cx="2160588" cy="1"/>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380" name="Rectangle 68"/>
                <p:cNvSpPr>
                  <a:spLocks noChangeArrowheads="1"/>
                </p:cNvSpPr>
                <p:nvPr/>
              </p:nvSpPr>
              <p:spPr bwMode="auto">
                <a:xfrm>
                  <a:off x="5545138" y="936625"/>
                  <a:ext cx="762000" cy="1676400"/>
                </a:xfrm>
                <a:prstGeom prst="rect">
                  <a:avLst/>
                </a:prstGeom>
                <a:solidFill>
                  <a:srgbClr val="00B050"/>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81" name="Line 69"/>
                <p:cNvSpPr>
                  <a:spLocks noChangeShapeType="1"/>
                </p:cNvSpPr>
                <p:nvPr/>
              </p:nvSpPr>
              <p:spPr bwMode="auto">
                <a:xfrm flipV="1">
                  <a:off x="5545138" y="936625"/>
                  <a:ext cx="1" cy="1676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82" name="Line 70"/>
                <p:cNvSpPr>
                  <a:spLocks noChangeShapeType="1"/>
                </p:cNvSpPr>
                <p:nvPr/>
              </p:nvSpPr>
              <p:spPr bwMode="auto">
                <a:xfrm flipV="1">
                  <a:off x="6307138" y="936625"/>
                  <a:ext cx="1" cy="1676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83" name="Line 71"/>
                <p:cNvSpPr>
                  <a:spLocks noChangeShapeType="1"/>
                </p:cNvSpPr>
                <p:nvPr/>
              </p:nvSpPr>
              <p:spPr bwMode="auto">
                <a:xfrm>
                  <a:off x="5545138" y="936625"/>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84" name="Text Box 72"/>
                <p:cNvSpPr>
                  <a:spLocks noChangeArrowheads="1"/>
                </p:cNvSpPr>
                <p:nvPr/>
              </p:nvSpPr>
              <p:spPr bwMode="auto">
                <a:xfrm>
                  <a:off x="6863588" y="1051743"/>
                  <a:ext cx="1192680" cy="236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electric amount</a:t>
                  </a:r>
                </a:p>
                <a:p>
                  <a:pPr>
                    <a:spcBef>
                      <a:spcPct val="50000"/>
                    </a:spcBef>
                    <a:buFont typeface="Arial" panose="020B0604020202020204" pitchFamily="34" charset="0"/>
                    <a:buNone/>
                  </a:pP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5" name="Line 73"/>
                <p:cNvSpPr>
                  <a:spLocks noChangeShapeType="1"/>
                </p:cNvSpPr>
                <p:nvPr/>
              </p:nvSpPr>
              <p:spPr bwMode="auto">
                <a:xfrm>
                  <a:off x="5545138" y="2613025"/>
                  <a:ext cx="762000" cy="1"/>
                </a:xfrm>
                <a:prstGeom prst="line">
                  <a:avLst/>
                </a:prstGeom>
                <a:noFill/>
                <a:ln w="12700" cap="sq">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86" name="Line 74"/>
                <p:cNvSpPr>
                  <a:spLocks noChangeShapeType="1"/>
                </p:cNvSpPr>
                <p:nvPr/>
              </p:nvSpPr>
              <p:spPr bwMode="auto">
                <a:xfrm>
                  <a:off x="6611938" y="936625"/>
                  <a:ext cx="1" cy="1371600"/>
                </a:xfrm>
                <a:prstGeom prst="line">
                  <a:avLst/>
                </a:prstGeom>
                <a:noFill/>
                <a:ln w="12700" cap="sq">
                  <a:solidFill>
                    <a:schemeClr val="tx1"/>
                  </a:solidFill>
                  <a:miter lim="800000"/>
                  <a:tailEnd type="triangle" w="sm" len="sm"/>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87" name="Line 75"/>
                <p:cNvSpPr>
                  <a:spLocks noChangeShapeType="1"/>
                </p:cNvSpPr>
                <p:nvPr/>
              </p:nvSpPr>
              <p:spPr bwMode="auto">
                <a:xfrm>
                  <a:off x="2592388" y="1008063"/>
                  <a:ext cx="360362"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a:lstStyle/>
                <a:p>
                  <a:endParaRPr lang="zh-CN" altLang="en-US" sz="1200"/>
                </a:p>
              </p:txBody>
            </p:sp>
          </p:grpSp>
          <p:sp>
            <p:nvSpPr>
              <p:cNvPr id="333" name="Text Box 39"/>
              <p:cNvSpPr>
                <a:spLocks noChangeArrowheads="1"/>
              </p:cNvSpPr>
              <p:nvPr/>
            </p:nvSpPr>
            <p:spPr bwMode="auto">
              <a:xfrm>
                <a:off x="1071571" y="785816"/>
                <a:ext cx="714380" cy="112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过放控制</a:t>
                </a:r>
                <a:r>
                  <a:rPr lang="en-US" altLang="zh-CN"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4" name="Text Box 40"/>
              <p:cNvSpPr>
                <a:spLocks noChangeArrowheads="1"/>
              </p:cNvSpPr>
              <p:nvPr/>
            </p:nvSpPr>
            <p:spPr bwMode="auto">
              <a:xfrm>
                <a:off x="3071835" y="857255"/>
                <a:ext cx="713608" cy="112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过充控制</a:t>
                </a:r>
                <a:r>
                  <a:rPr lang="en-US" altLang="zh-CN"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66" name="组合 307"/>
            <p:cNvGrpSpPr/>
            <p:nvPr/>
          </p:nvGrpSpPr>
          <p:grpSpPr bwMode="auto">
            <a:xfrm>
              <a:off x="2044700" y="4149080"/>
              <a:ext cx="8120945" cy="2556035"/>
              <a:chOff x="0" y="0"/>
              <a:chExt cx="8120946" cy="3816027"/>
            </a:xfrm>
          </p:grpSpPr>
          <p:sp>
            <p:nvSpPr>
              <p:cNvPr id="276" name="Rectangle 3"/>
              <p:cNvSpPr>
                <a:spLocks noChangeArrowheads="1"/>
              </p:cNvSpPr>
              <p:nvPr/>
            </p:nvSpPr>
            <p:spPr bwMode="auto">
              <a:xfrm>
                <a:off x="0" y="2036833"/>
                <a:ext cx="8101013" cy="72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191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Tahoma" panose="020B0604030504040204" pitchFamily="34" charset="0"/>
                  <a:sym typeface="Tahoma" panose="020B0604030504040204" pitchFamily="34" charset="0"/>
                </a:endParaRPr>
              </a:p>
            </p:txBody>
          </p:sp>
          <p:sp>
            <p:nvSpPr>
              <p:cNvPr id="277" name="Line 5"/>
              <p:cNvSpPr>
                <a:spLocks noChangeShapeType="1"/>
              </p:cNvSpPr>
              <p:nvPr/>
            </p:nvSpPr>
            <p:spPr bwMode="auto">
              <a:xfrm>
                <a:off x="4010025" y="1050925"/>
                <a:ext cx="1" cy="19050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78" name="Line 6"/>
              <p:cNvSpPr>
                <a:spLocks noChangeShapeType="1"/>
              </p:cNvSpPr>
              <p:nvPr/>
            </p:nvSpPr>
            <p:spPr bwMode="auto">
              <a:xfrm>
                <a:off x="733425" y="2651125"/>
                <a:ext cx="1371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79" name="Line 7"/>
              <p:cNvSpPr>
                <a:spLocks noChangeShapeType="1"/>
              </p:cNvSpPr>
              <p:nvPr/>
            </p:nvSpPr>
            <p:spPr bwMode="auto">
              <a:xfrm>
                <a:off x="2105025" y="2574925"/>
                <a:ext cx="1" cy="228600"/>
              </a:xfrm>
              <a:prstGeom prst="line">
                <a:avLst/>
              </a:prstGeom>
              <a:noFill/>
              <a:ln w="38100">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80" name="Line 8"/>
              <p:cNvSpPr>
                <a:spLocks noChangeShapeType="1"/>
              </p:cNvSpPr>
              <p:nvPr/>
            </p:nvSpPr>
            <p:spPr bwMode="auto">
              <a:xfrm>
                <a:off x="2257425" y="24225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81" name="Line 9"/>
              <p:cNvSpPr>
                <a:spLocks noChangeShapeType="1"/>
              </p:cNvSpPr>
              <p:nvPr/>
            </p:nvSpPr>
            <p:spPr bwMode="auto">
              <a:xfrm>
                <a:off x="2257425" y="2651125"/>
                <a:ext cx="1143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82" name="Line 10"/>
              <p:cNvSpPr>
                <a:spLocks noChangeShapeType="1"/>
              </p:cNvSpPr>
              <p:nvPr/>
            </p:nvSpPr>
            <p:spPr bwMode="auto">
              <a:xfrm>
                <a:off x="733425" y="1050925"/>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83" name="Line 11"/>
              <p:cNvSpPr>
                <a:spLocks noChangeShapeType="1"/>
              </p:cNvSpPr>
              <p:nvPr/>
            </p:nvSpPr>
            <p:spPr bwMode="auto">
              <a:xfrm>
                <a:off x="3019425" y="1050925"/>
                <a:ext cx="9906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84" name="Rectangle 12"/>
              <p:cNvSpPr>
                <a:spLocks noChangeArrowheads="1"/>
              </p:cNvSpPr>
              <p:nvPr/>
            </p:nvSpPr>
            <p:spPr bwMode="auto">
              <a:xfrm>
                <a:off x="1800225" y="1584325"/>
                <a:ext cx="1219200" cy="457200"/>
              </a:xfrm>
              <a:prstGeom prst="rect">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IC</a:t>
                </a:r>
              </a:p>
            </p:txBody>
          </p:sp>
          <p:sp>
            <p:nvSpPr>
              <p:cNvPr id="285" name="Oval 13"/>
              <p:cNvSpPr>
                <a:spLocks noChangeArrowheads="1"/>
              </p:cNvSpPr>
              <p:nvPr/>
            </p:nvSpPr>
            <p:spPr bwMode="auto">
              <a:xfrm>
                <a:off x="17240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86" name="Oval 14"/>
              <p:cNvSpPr>
                <a:spLocks noChangeArrowheads="1"/>
              </p:cNvSpPr>
              <p:nvPr/>
            </p:nvSpPr>
            <p:spPr bwMode="auto">
              <a:xfrm>
                <a:off x="20288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87" name="Oval 15"/>
              <p:cNvSpPr>
                <a:spLocks noChangeArrowheads="1"/>
              </p:cNvSpPr>
              <p:nvPr/>
            </p:nvSpPr>
            <p:spPr bwMode="auto">
              <a:xfrm>
                <a:off x="28670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88" name="Oval 16"/>
              <p:cNvSpPr>
                <a:spLocks noChangeArrowheads="1"/>
              </p:cNvSpPr>
              <p:nvPr/>
            </p:nvSpPr>
            <p:spPr bwMode="auto">
              <a:xfrm>
                <a:off x="25622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89" name="Line 17"/>
              <p:cNvSpPr>
                <a:spLocks noChangeShapeType="1"/>
              </p:cNvSpPr>
              <p:nvPr/>
            </p:nvSpPr>
            <p:spPr bwMode="auto">
              <a:xfrm>
                <a:off x="1800225" y="792163"/>
                <a:ext cx="381000" cy="215900"/>
              </a:xfrm>
              <a:prstGeom prst="line">
                <a:avLst/>
              </a:prstGeom>
              <a:noFill/>
              <a:ln w="28575">
                <a:solidFill>
                  <a:srgbClr val="FF0000"/>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0" name="Line 18"/>
              <p:cNvSpPr>
                <a:spLocks noChangeShapeType="1"/>
              </p:cNvSpPr>
              <p:nvPr/>
            </p:nvSpPr>
            <p:spPr bwMode="auto">
              <a:xfrm>
                <a:off x="2181225" y="1050925"/>
                <a:ext cx="381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1" name="Line 19"/>
              <p:cNvSpPr>
                <a:spLocks noChangeShapeType="1"/>
              </p:cNvSpPr>
              <p:nvPr/>
            </p:nvSpPr>
            <p:spPr bwMode="auto">
              <a:xfrm flipV="1">
                <a:off x="1114425" y="5937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2" name="Line 20"/>
              <p:cNvSpPr>
                <a:spLocks noChangeShapeType="1"/>
              </p:cNvSpPr>
              <p:nvPr/>
            </p:nvSpPr>
            <p:spPr bwMode="auto">
              <a:xfrm flipV="1">
                <a:off x="3781425" y="5937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3" name="Line 21"/>
              <p:cNvSpPr>
                <a:spLocks noChangeShapeType="1"/>
              </p:cNvSpPr>
              <p:nvPr/>
            </p:nvSpPr>
            <p:spPr bwMode="auto">
              <a:xfrm flipV="1">
                <a:off x="2409825" y="593725"/>
                <a:ext cx="1" cy="457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4" name="Line 22"/>
              <p:cNvSpPr>
                <a:spLocks noChangeShapeType="1"/>
              </p:cNvSpPr>
              <p:nvPr/>
            </p:nvSpPr>
            <p:spPr bwMode="auto">
              <a:xfrm>
                <a:off x="1114425" y="593725"/>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5" name="Line 23"/>
              <p:cNvSpPr>
                <a:spLocks noChangeShapeType="1"/>
              </p:cNvSpPr>
              <p:nvPr/>
            </p:nvSpPr>
            <p:spPr bwMode="auto">
              <a:xfrm>
                <a:off x="15716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6" name="Line 24"/>
              <p:cNvSpPr>
                <a:spLocks noChangeShapeType="1"/>
              </p:cNvSpPr>
              <p:nvPr/>
            </p:nvSpPr>
            <p:spPr bwMode="auto">
              <a:xfrm>
                <a:off x="1724025" y="593725"/>
                <a:ext cx="6858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7" name="Line 25"/>
              <p:cNvSpPr>
                <a:spLocks noChangeShapeType="1"/>
              </p:cNvSpPr>
              <p:nvPr/>
            </p:nvSpPr>
            <p:spPr bwMode="auto">
              <a:xfrm>
                <a:off x="1571625" y="5175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8" name="Line 26"/>
              <p:cNvSpPr>
                <a:spLocks noChangeShapeType="1"/>
              </p:cNvSpPr>
              <p:nvPr/>
            </p:nvSpPr>
            <p:spPr bwMode="auto">
              <a:xfrm flipV="1">
                <a:off x="1571625" y="5937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299" name="Line 27"/>
              <p:cNvSpPr>
                <a:spLocks noChangeShapeType="1"/>
              </p:cNvSpPr>
              <p:nvPr/>
            </p:nvSpPr>
            <p:spPr bwMode="auto">
              <a:xfrm>
                <a:off x="17240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0" name="Line 28"/>
              <p:cNvSpPr>
                <a:spLocks noChangeShapeType="1"/>
              </p:cNvSpPr>
              <p:nvPr/>
            </p:nvSpPr>
            <p:spPr bwMode="auto">
              <a:xfrm>
                <a:off x="2409825" y="593725"/>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1" name="Line 29"/>
              <p:cNvSpPr>
                <a:spLocks noChangeShapeType="1"/>
              </p:cNvSpPr>
              <p:nvPr/>
            </p:nvSpPr>
            <p:spPr bwMode="auto">
              <a:xfrm>
                <a:off x="3324225" y="593725"/>
                <a:ext cx="4572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2" name="Line 30"/>
              <p:cNvSpPr>
                <a:spLocks noChangeShapeType="1"/>
              </p:cNvSpPr>
              <p:nvPr/>
            </p:nvSpPr>
            <p:spPr bwMode="auto">
              <a:xfrm>
                <a:off x="33242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3" name="Line 31"/>
              <p:cNvSpPr>
                <a:spLocks noChangeShapeType="1"/>
              </p:cNvSpPr>
              <p:nvPr/>
            </p:nvSpPr>
            <p:spPr bwMode="auto">
              <a:xfrm flipH="1">
                <a:off x="3171825" y="5175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4" name="Line 32"/>
              <p:cNvSpPr>
                <a:spLocks noChangeShapeType="1"/>
              </p:cNvSpPr>
              <p:nvPr/>
            </p:nvSpPr>
            <p:spPr bwMode="auto">
              <a:xfrm flipH="1" flipV="1">
                <a:off x="3171825" y="593725"/>
                <a:ext cx="152400" cy="76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5" name="Line 33"/>
              <p:cNvSpPr>
                <a:spLocks noChangeShapeType="1"/>
              </p:cNvSpPr>
              <p:nvPr/>
            </p:nvSpPr>
            <p:spPr bwMode="auto">
              <a:xfrm>
                <a:off x="3171825" y="517525"/>
                <a:ext cx="1" cy="152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6" name="Line 34"/>
              <p:cNvSpPr>
                <a:spLocks noChangeShapeType="1"/>
              </p:cNvSpPr>
              <p:nvPr/>
            </p:nvSpPr>
            <p:spPr bwMode="auto">
              <a:xfrm flipV="1">
                <a:off x="2790825" y="1203325"/>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7" name="Line 35"/>
              <p:cNvSpPr>
                <a:spLocks noChangeShapeType="1"/>
              </p:cNvSpPr>
              <p:nvPr/>
            </p:nvSpPr>
            <p:spPr bwMode="auto">
              <a:xfrm flipV="1">
                <a:off x="1952625" y="1203325"/>
                <a:ext cx="1" cy="381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8" name="Line 36"/>
              <p:cNvSpPr>
                <a:spLocks noChangeShapeType="1"/>
              </p:cNvSpPr>
              <p:nvPr/>
            </p:nvSpPr>
            <p:spPr bwMode="auto">
              <a:xfrm>
                <a:off x="3400425" y="2651125"/>
                <a:ext cx="1" cy="3048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09" name="Oval 39"/>
              <p:cNvSpPr>
                <a:spLocks noChangeArrowheads="1"/>
              </p:cNvSpPr>
              <p:nvPr/>
            </p:nvSpPr>
            <p:spPr bwMode="auto">
              <a:xfrm>
                <a:off x="3324225" y="29559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10" name="Oval 40"/>
              <p:cNvSpPr>
                <a:spLocks noChangeArrowheads="1"/>
              </p:cNvSpPr>
              <p:nvPr/>
            </p:nvSpPr>
            <p:spPr bwMode="auto">
              <a:xfrm>
                <a:off x="2028825" y="9747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11" name="Oval 41"/>
              <p:cNvSpPr>
                <a:spLocks noChangeArrowheads="1"/>
              </p:cNvSpPr>
              <p:nvPr/>
            </p:nvSpPr>
            <p:spPr bwMode="auto">
              <a:xfrm>
                <a:off x="3933825" y="2955925"/>
                <a:ext cx="152400" cy="152400"/>
              </a:xfrm>
              <a:prstGeom prst="ellipse">
                <a:avLst/>
              </a:prstGeom>
              <a:solidFill>
                <a:schemeClr val="accent1"/>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12" name="Text Box 42"/>
              <p:cNvSpPr>
                <a:spLocks noChangeArrowheads="1"/>
              </p:cNvSpPr>
              <p:nvPr/>
            </p:nvSpPr>
            <p:spPr bwMode="auto">
              <a:xfrm>
                <a:off x="3171826" y="3032124"/>
                <a:ext cx="380999" cy="72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313" name="Text Box 43"/>
              <p:cNvSpPr>
                <a:spLocks noChangeArrowheads="1"/>
              </p:cNvSpPr>
              <p:nvPr/>
            </p:nvSpPr>
            <p:spPr bwMode="auto">
              <a:xfrm>
                <a:off x="4010025" y="3032124"/>
                <a:ext cx="304799" cy="72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Times New Roman" panose="02020603050405020304" pitchFamily="18" charset="0"/>
                    <a:sym typeface="Times New Roman" panose="02020603050405020304" pitchFamily="18" charset="0"/>
                  </a:rPr>
                  <a:t>-</a:t>
                </a:r>
              </a:p>
            </p:txBody>
          </p:sp>
          <p:sp>
            <p:nvSpPr>
              <p:cNvPr id="314" name="Text Box 44"/>
              <p:cNvSpPr>
                <a:spLocks noChangeArrowheads="1"/>
              </p:cNvSpPr>
              <p:nvPr/>
            </p:nvSpPr>
            <p:spPr bwMode="auto">
              <a:xfrm>
                <a:off x="3500462" y="2607124"/>
                <a:ext cx="357191" cy="12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200">
                    <a:solidFill>
                      <a:srgbClr val="000000"/>
                    </a:solidFill>
                    <a:latin typeface="Times New Roman" panose="02020603050405020304" pitchFamily="18" charset="0"/>
                    <a:sym typeface="Times New Roman" panose="02020603050405020304" pitchFamily="18" charset="0"/>
                  </a:rPr>
                  <a:t>放电</a:t>
                </a:r>
              </a:p>
            </p:txBody>
          </p:sp>
          <p:sp>
            <p:nvSpPr>
              <p:cNvPr id="315" name="Line 45"/>
              <p:cNvSpPr>
                <a:spLocks noChangeShapeType="1"/>
              </p:cNvSpPr>
              <p:nvPr/>
            </p:nvSpPr>
            <p:spPr bwMode="auto">
              <a:xfrm>
                <a:off x="733425" y="1050925"/>
                <a:ext cx="1" cy="16002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16" name="Line 46"/>
              <p:cNvSpPr>
                <a:spLocks noChangeShapeType="1"/>
              </p:cNvSpPr>
              <p:nvPr/>
            </p:nvSpPr>
            <p:spPr bwMode="auto">
              <a:xfrm flipV="1">
                <a:off x="1876425" y="2041525"/>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17" name="Line 47"/>
              <p:cNvSpPr>
                <a:spLocks noChangeShapeType="1"/>
              </p:cNvSpPr>
              <p:nvPr/>
            </p:nvSpPr>
            <p:spPr bwMode="auto">
              <a:xfrm flipV="1">
                <a:off x="2714625" y="2041525"/>
                <a:ext cx="1" cy="6096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18" name="Line 48"/>
              <p:cNvSpPr>
                <a:spLocks noChangeShapeType="1"/>
              </p:cNvSpPr>
              <p:nvPr/>
            </p:nvSpPr>
            <p:spPr bwMode="auto">
              <a:xfrm flipH="1">
                <a:off x="431800" y="0"/>
                <a:ext cx="2376488"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a:lstStyle/>
              <a:p>
                <a:endParaRPr lang="zh-CN" altLang="en-US" sz="1200"/>
              </a:p>
            </p:txBody>
          </p:sp>
          <p:sp>
            <p:nvSpPr>
              <p:cNvPr id="319" name="Line 49"/>
              <p:cNvSpPr>
                <a:spLocks noChangeShapeType="1"/>
              </p:cNvSpPr>
              <p:nvPr/>
            </p:nvSpPr>
            <p:spPr bwMode="auto">
              <a:xfrm>
                <a:off x="431800" y="0"/>
                <a:ext cx="1" cy="3529013"/>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a:lstStyle/>
              <a:p>
                <a:endParaRPr lang="zh-CN" altLang="en-US" sz="1200"/>
              </a:p>
            </p:txBody>
          </p:sp>
          <p:sp>
            <p:nvSpPr>
              <p:cNvPr id="320" name="Line 50"/>
              <p:cNvSpPr>
                <a:spLocks noChangeShapeType="1"/>
              </p:cNvSpPr>
              <p:nvPr/>
            </p:nvSpPr>
            <p:spPr bwMode="auto">
              <a:xfrm>
                <a:off x="431800" y="3529013"/>
                <a:ext cx="2160588" cy="1"/>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sz="1200"/>
              </a:p>
            </p:txBody>
          </p:sp>
          <p:sp>
            <p:nvSpPr>
              <p:cNvPr id="321" name="Line 58"/>
              <p:cNvSpPr>
                <a:spLocks noChangeShapeType="1"/>
              </p:cNvSpPr>
              <p:nvPr/>
            </p:nvSpPr>
            <p:spPr bwMode="auto">
              <a:xfrm>
                <a:off x="2592388" y="1008063"/>
                <a:ext cx="360362"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a:lstStyle/>
              <a:p>
                <a:endParaRPr lang="zh-CN" altLang="en-US" sz="1200"/>
              </a:p>
            </p:txBody>
          </p:sp>
          <p:sp>
            <p:nvSpPr>
              <p:cNvPr id="322" name="Rectangle 59"/>
              <p:cNvSpPr>
                <a:spLocks noChangeArrowheads="1"/>
              </p:cNvSpPr>
              <p:nvPr/>
            </p:nvSpPr>
            <p:spPr bwMode="auto">
              <a:xfrm>
                <a:off x="5545138" y="2089150"/>
                <a:ext cx="762000" cy="381000"/>
              </a:xfrm>
              <a:prstGeom prst="rect">
                <a:avLst/>
              </a:prstGeom>
              <a:solidFill>
                <a:srgbClr val="FF0000"/>
              </a:soli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323" name="Line 60"/>
              <p:cNvSpPr>
                <a:spLocks noChangeShapeType="1"/>
              </p:cNvSpPr>
              <p:nvPr/>
            </p:nvSpPr>
            <p:spPr bwMode="auto">
              <a:xfrm flipV="1">
                <a:off x="5545138" y="793750"/>
                <a:ext cx="1" cy="1676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24" name="Line 61"/>
              <p:cNvSpPr>
                <a:spLocks noChangeShapeType="1"/>
              </p:cNvSpPr>
              <p:nvPr/>
            </p:nvSpPr>
            <p:spPr bwMode="auto">
              <a:xfrm flipV="1">
                <a:off x="6307138" y="793750"/>
                <a:ext cx="1" cy="1676400"/>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25" name="Line 62"/>
              <p:cNvSpPr>
                <a:spLocks noChangeShapeType="1"/>
              </p:cNvSpPr>
              <p:nvPr/>
            </p:nvSpPr>
            <p:spPr bwMode="auto">
              <a:xfrm>
                <a:off x="5545138" y="793750"/>
                <a:ext cx="762000" cy="1"/>
              </a:xfrm>
              <a:prstGeom prst="line">
                <a:avLst/>
              </a:prstGeom>
              <a:noFill/>
              <a:ln w="9525">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26" name="Text Box 63"/>
              <p:cNvSpPr>
                <a:spLocks noChangeArrowheads="1"/>
              </p:cNvSpPr>
              <p:nvPr/>
            </p:nvSpPr>
            <p:spPr bwMode="auto">
              <a:xfrm>
                <a:off x="6688273" y="718024"/>
                <a:ext cx="1136362" cy="82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voltage</a:t>
                </a:r>
                <a:endParaRPr lang="en-US" altLang="zh-CN" sz="1200">
                  <a:latin typeface="Arial" panose="020B0604020202020204" pitchFamily="34" charset="0"/>
                </a:endParaRPr>
              </a:p>
            </p:txBody>
          </p:sp>
          <p:sp>
            <p:nvSpPr>
              <p:cNvPr id="327" name="Line 64"/>
              <p:cNvSpPr>
                <a:spLocks noChangeShapeType="1"/>
              </p:cNvSpPr>
              <p:nvPr/>
            </p:nvSpPr>
            <p:spPr bwMode="auto">
              <a:xfrm>
                <a:off x="5545138" y="2470150"/>
                <a:ext cx="762000" cy="1"/>
              </a:xfrm>
              <a:prstGeom prst="line">
                <a:avLst/>
              </a:prstGeom>
              <a:noFill/>
              <a:ln w="12700" cap="sq">
                <a:solidFill>
                  <a:schemeClr val="tx1"/>
                </a:solidFill>
                <a:miter lim="800000"/>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28" name="Line 65"/>
              <p:cNvSpPr>
                <a:spLocks noChangeShapeType="1"/>
              </p:cNvSpPr>
              <p:nvPr/>
            </p:nvSpPr>
            <p:spPr bwMode="auto">
              <a:xfrm>
                <a:off x="6611938" y="793750"/>
                <a:ext cx="1" cy="1066800"/>
              </a:xfrm>
              <a:prstGeom prst="line">
                <a:avLst/>
              </a:prstGeom>
              <a:noFill/>
              <a:ln w="12700" cap="sq">
                <a:solidFill>
                  <a:schemeClr val="tx1"/>
                </a:solidFill>
                <a:miter lim="800000"/>
                <a:tailEnd type="triangle" w="sm" len="sm"/>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29" name="Line 66"/>
              <p:cNvSpPr>
                <a:spLocks noChangeShapeType="1"/>
              </p:cNvSpPr>
              <p:nvPr/>
            </p:nvSpPr>
            <p:spPr bwMode="auto">
              <a:xfrm>
                <a:off x="5011738" y="2089150"/>
                <a:ext cx="1752600" cy="1"/>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200"/>
              </a:p>
            </p:txBody>
          </p:sp>
          <p:sp>
            <p:nvSpPr>
              <p:cNvPr id="330" name="Text Box 67"/>
              <p:cNvSpPr>
                <a:spLocks noChangeArrowheads="1"/>
              </p:cNvSpPr>
              <p:nvPr/>
            </p:nvSpPr>
            <p:spPr bwMode="auto">
              <a:xfrm>
                <a:off x="7143801" y="1842569"/>
                <a:ext cx="977145" cy="72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2.8V</a:t>
                </a:r>
                <a:endParaRPr lang="zh-CN" altLang="en-US" sz="1200">
                  <a:latin typeface="Arial" panose="020B0604020202020204" pitchFamily="34" charset="0"/>
                </a:endParaRPr>
              </a:p>
            </p:txBody>
          </p:sp>
          <p:sp>
            <p:nvSpPr>
              <p:cNvPr id="331" name="WordArt 69"/>
              <p:cNvSpPr>
                <a:spLocks noChangeShapeType="1" noTextEdit="1"/>
              </p:cNvSpPr>
              <p:nvPr/>
            </p:nvSpPr>
            <p:spPr bwMode="auto">
              <a:xfrm>
                <a:off x="571504" y="47886"/>
                <a:ext cx="962025" cy="457200"/>
              </a:xfrm>
              <a:prstGeom prst="rect">
                <a:avLst/>
              </a:prstGeom>
            </p:spPr>
            <p:txBody>
              <a:bodyPr wrap="none" fromWordArt="1">
                <a:prstTxWarp prst="textChevron">
                  <a:avLst>
                    <a:gd name="adj" fmla="val 25000"/>
                  </a:avLst>
                </a:prstTxWarp>
              </a:bodyPr>
              <a:lstStyle/>
              <a:p>
                <a:r>
                  <a:rPr lang="en-US" altLang="zh-CN" sz="1200" b="1" kern="10" normalizeH="1">
                    <a:ln w="9525">
                      <a:solidFill>
                        <a:srgbClr val="000000"/>
                      </a:solidFill>
                      <a:miter lim="800000"/>
                    </a:ln>
                    <a:solidFill>
                      <a:srgbClr val="FF0000"/>
                    </a:solidFill>
                    <a:latin typeface="黑体" panose="02010609060101010101" pitchFamily="49" charset="-122"/>
                    <a:ea typeface="黑体" panose="02010609060101010101" pitchFamily="49" charset="-122"/>
                  </a:rPr>
                  <a:t>STOP</a:t>
                </a:r>
                <a:endParaRPr lang="zh-CN" altLang="en-US" sz="1200" b="1" kern="10" normalizeH="1">
                  <a:ln w="9525">
                    <a:solidFill>
                      <a:srgbClr val="000000"/>
                    </a:solidFill>
                    <a:miter lim="800000"/>
                  </a:ln>
                  <a:solidFill>
                    <a:srgbClr val="FF0000"/>
                  </a:solidFill>
                  <a:latin typeface="黑体" panose="02010609060101010101" pitchFamily="49" charset="-122"/>
                  <a:ea typeface="黑体" panose="02010609060101010101" pitchFamily="49" charset="-122"/>
                </a:endParaRPr>
              </a:p>
            </p:txBody>
          </p:sp>
        </p:grpSp>
        <p:sp>
          <p:nvSpPr>
            <p:cNvPr id="267" name="TextBox 308"/>
            <p:cNvSpPr>
              <a:spLocks noChangeArrowheads="1"/>
            </p:cNvSpPr>
            <p:nvPr/>
          </p:nvSpPr>
          <p:spPr bwMode="auto">
            <a:xfrm>
              <a:off x="2687636" y="3395018"/>
              <a:ext cx="1143000" cy="80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Current</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8" name="TextBox 309"/>
            <p:cNvSpPr>
              <a:spLocks noChangeArrowheads="1"/>
            </p:cNvSpPr>
            <p:nvPr/>
          </p:nvSpPr>
          <p:spPr bwMode="auto">
            <a:xfrm>
              <a:off x="2687636" y="6109643"/>
              <a:ext cx="1143000" cy="80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Current</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9" name="椭圆 310"/>
            <p:cNvSpPr/>
            <p:nvPr/>
          </p:nvSpPr>
          <p:spPr bwMode="auto">
            <a:xfrm>
              <a:off x="1616075" y="2180580"/>
              <a:ext cx="714375" cy="714375"/>
            </a:xfrm>
            <a:prstGeom prst="ellipse">
              <a:avLst/>
            </a:prstGeom>
            <a:solidFill>
              <a:srgbClr val="FF9933"/>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0" name="椭圆 311"/>
            <p:cNvSpPr/>
            <p:nvPr/>
          </p:nvSpPr>
          <p:spPr bwMode="auto">
            <a:xfrm>
              <a:off x="1616075" y="4680893"/>
              <a:ext cx="714375" cy="714375"/>
            </a:xfrm>
            <a:prstGeom prst="ellipse">
              <a:avLst/>
            </a:prstGeom>
            <a:solidFill>
              <a:srgbClr val="00B050"/>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12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 name="下箭头 312"/>
            <p:cNvSpPr>
              <a:spLocks noChangeArrowheads="1"/>
            </p:cNvSpPr>
            <p:nvPr/>
          </p:nvSpPr>
          <p:spPr bwMode="auto">
            <a:xfrm>
              <a:off x="1830387" y="3109268"/>
              <a:ext cx="285750" cy="1285875"/>
            </a:xfrm>
            <a:prstGeom prst="downArrow">
              <a:avLst>
                <a:gd name="adj1" fmla="val 50000"/>
                <a:gd name="adj2" fmla="val 50000"/>
              </a:avLst>
            </a:prstGeom>
            <a:solidFill>
              <a:schemeClr val="accent1"/>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72" name="矩形 313"/>
            <p:cNvSpPr>
              <a:spLocks noChangeArrowheads="1"/>
            </p:cNvSpPr>
            <p:nvPr/>
          </p:nvSpPr>
          <p:spPr bwMode="auto">
            <a:xfrm>
              <a:off x="7688262" y="2109143"/>
              <a:ext cx="500063" cy="71437"/>
            </a:xfrm>
            <a:prstGeom prst="rect">
              <a:avLst/>
            </a:prstGeom>
            <a:solidFill>
              <a:srgbClr val="00B050"/>
            </a:solidFill>
            <a:ln w="9525">
              <a:solidFill>
                <a:schemeClr val="tx1"/>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73" name="矩形 314"/>
            <p:cNvSpPr>
              <a:spLocks noChangeArrowheads="1"/>
            </p:cNvSpPr>
            <p:nvPr/>
          </p:nvSpPr>
          <p:spPr bwMode="auto">
            <a:xfrm>
              <a:off x="7688262" y="4609455"/>
              <a:ext cx="500063" cy="7143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200">
                <a:solidFill>
                  <a:srgbClr val="000000"/>
                </a:solidFill>
                <a:latin typeface="Arial" panose="020B0604020202020204" pitchFamily="34" charset="0"/>
              </a:endParaRPr>
            </a:p>
          </p:txBody>
        </p:sp>
        <p:sp>
          <p:nvSpPr>
            <p:cNvPr id="274" name="Text Box 39"/>
            <p:cNvSpPr>
              <a:spLocks noChangeArrowheads="1"/>
            </p:cNvSpPr>
            <p:nvPr/>
          </p:nvSpPr>
          <p:spPr bwMode="auto">
            <a:xfrm>
              <a:off x="3044824" y="4966642"/>
              <a:ext cx="714374" cy="97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过放控制</a:t>
              </a:r>
              <a:r>
                <a:rPr lang="en-US" altLang="zh-CN"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 name="Text Box 40"/>
            <p:cNvSpPr>
              <a:spLocks noChangeArrowheads="1"/>
            </p:cNvSpPr>
            <p:nvPr/>
          </p:nvSpPr>
          <p:spPr bwMode="auto">
            <a:xfrm>
              <a:off x="5187949" y="4966642"/>
              <a:ext cx="714374" cy="97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50000"/>
                </a:spcBef>
                <a:buFont typeface="Arial" panose="020B0604020202020204" pitchFamily="34" charset="0"/>
                <a:buNone/>
              </a:pPr>
              <a:r>
                <a:rPr lang="zh-CN" altLang="en-US"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过充控制</a:t>
              </a:r>
              <a:r>
                <a:rPr lang="en-US" altLang="zh-CN"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MOS</a:t>
              </a:r>
              <a:endParaRPr lang="zh-CN" altLang="en-US" sz="10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89" name="直接连接符 388"/>
          <p:cNvCxnSpPr/>
          <p:nvPr/>
        </p:nvCxnSpPr>
        <p:spPr>
          <a:xfrm>
            <a:off x="5996151" y="1473989"/>
            <a:ext cx="0" cy="50405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91" name="矩形 390"/>
          <p:cNvSpPr/>
          <p:nvPr/>
        </p:nvSpPr>
        <p:spPr>
          <a:xfrm>
            <a:off x="9474200" y="6216015"/>
            <a:ext cx="2670810" cy="645160"/>
          </a:xfrm>
          <a:prstGeom prst="rect">
            <a:avLst/>
          </a:prstGeom>
        </p:spPr>
        <p:txBody>
          <a:bodyPr wrap="square">
            <a:spAutoFit/>
          </a:bodyPr>
          <a:lstStyle/>
          <a:p>
            <a:pPr algn="l">
              <a:spcBef>
                <a:spcPct val="0"/>
              </a:spcBef>
              <a:buFont typeface="Arial" panose="020B0604020202020204" pitchFamily="34" charset="0"/>
              <a:buNone/>
            </a:pPr>
            <a:r>
              <a:rPr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this time, the discharge MOS is turned on and the discharge is stopped.</a:t>
            </a:r>
          </a:p>
        </p:txBody>
      </p:sp>
      <p:sp>
        <p:nvSpPr>
          <p:cNvPr id="392" name="TextBox 138"/>
          <p:cNvSpPr>
            <a:spLocks noChangeArrowheads="1"/>
          </p:cNvSpPr>
          <p:nvPr/>
        </p:nvSpPr>
        <p:spPr bwMode="auto">
          <a:xfrm>
            <a:off x="9008745" y="1139825"/>
            <a:ext cx="277114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800" dirty="0">
                <a:solidFill>
                  <a:srgbClr val="FF0000"/>
                </a:solidFill>
                <a:latin typeface="Arial" panose="020B0604020202020204" pitchFamily="34" charset="0"/>
              </a:rPr>
              <a:t>Overcharge protection</a:t>
            </a:r>
          </a:p>
          <a:p>
            <a:pPr>
              <a:spcBef>
                <a:spcPct val="0"/>
              </a:spcBef>
              <a:buFont typeface="Arial" panose="020B0604020202020204" pitchFamily="34" charset="0"/>
              <a:buNone/>
            </a:pPr>
            <a:endParaRPr lang="zh-CN" altLang="en-US" sz="1800" dirty="0">
              <a:solidFill>
                <a:srgbClr val="FF0000"/>
              </a:solidFill>
              <a:latin typeface="Arial" panose="020B0604020202020204" pitchFamily="34" charset="0"/>
            </a:endParaRPr>
          </a:p>
        </p:txBody>
      </p:sp>
      <p:sp>
        <p:nvSpPr>
          <p:cNvPr id="393" name="TextBox 138"/>
          <p:cNvSpPr>
            <a:spLocks noChangeArrowheads="1"/>
          </p:cNvSpPr>
          <p:nvPr/>
        </p:nvSpPr>
        <p:spPr bwMode="auto">
          <a:xfrm>
            <a:off x="9130030" y="4010025"/>
            <a:ext cx="281241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zh-CN" altLang="en-US" sz="1800" dirty="0">
                <a:solidFill>
                  <a:srgbClr val="FF0000"/>
                </a:solidFill>
                <a:latin typeface="Arial" panose="020B0604020202020204" pitchFamily="34" charset="0"/>
              </a:rPr>
              <a:t>Over-release protection</a:t>
            </a:r>
          </a:p>
          <a:p>
            <a:pPr>
              <a:spcBef>
                <a:spcPct val="0"/>
              </a:spcBef>
              <a:buFont typeface="Arial" panose="020B0604020202020204" pitchFamily="34" charset="0"/>
              <a:buNone/>
            </a:pPr>
            <a:endParaRPr lang="zh-CN" altLang="en-US" sz="1800" dirty="0">
              <a:solidFill>
                <a:srgbClr val="FF0000"/>
              </a:solidFill>
              <a:latin typeface="Arial" panose="020B0604020202020204" pitchFamily="34" charset="0"/>
            </a:endParaRPr>
          </a:p>
        </p:txBody>
      </p:sp>
      <p:pic>
        <p:nvPicPr>
          <p:cNvPr id="39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32744" t="23351" r="31447" b="25426"/>
          <a:stretch>
            <a:fillRect/>
          </a:stretch>
        </p:blipFill>
        <p:spPr bwMode="auto">
          <a:xfrm>
            <a:off x="762635" y="729615"/>
            <a:ext cx="4176395" cy="149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5" name="Group 12"/>
          <p:cNvGraphicFramePr>
            <a:graphicFrameLocks noGrp="1"/>
          </p:cNvGraphicFramePr>
          <p:nvPr>
            <p:custDataLst>
              <p:tags r:id="rId1"/>
            </p:custDataLst>
          </p:nvPr>
        </p:nvGraphicFramePr>
        <p:xfrm>
          <a:off x="69266" y="2304668"/>
          <a:ext cx="6027420" cy="4510896"/>
        </p:xfrm>
        <a:graphic>
          <a:graphicData uri="http://schemas.openxmlformats.org/drawingml/2006/table">
            <a:tbl>
              <a:tblPr/>
              <a:tblGrid>
                <a:gridCol w="2663190">
                  <a:extLst>
                    <a:ext uri="{9D8B030D-6E8A-4147-A177-3AD203B41FA5}">
                      <a16:colId xmlns:a16="http://schemas.microsoft.com/office/drawing/2014/main" val="20000"/>
                    </a:ext>
                  </a:extLst>
                </a:gridCol>
                <a:gridCol w="1546860">
                  <a:extLst>
                    <a:ext uri="{9D8B030D-6E8A-4147-A177-3AD203B41FA5}">
                      <a16:colId xmlns:a16="http://schemas.microsoft.com/office/drawing/2014/main" val="20001"/>
                    </a:ext>
                  </a:extLst>
                </a:gridCol>
                <a:gridCol w="1817370">
                  <a:extLst>
                    <a:ext uri="{9D8B030D-6E8A-4147-A177-3AD203B41FA5}">
                      <a16:colId xmlns:a16="http://schemas.microsoft.com/office/drawing/2014/main" val="20002"/>
                    </a:ext>
                  </a:extLst>
                </a:gridCol>
              </a:tblGrid>
              <a:tr h="243840">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1" i="0" u="none" strike="noStrike" cap="none" normalizeH="0" baseline="0" dirty="0">
                          <a:ln>
                            <a:noFill/>
                          </a:ln>
                          <a:solidFill>
                            <a:srgbClr val="0C0C0C"/>
                          </a:solidFill>
                          <a:effectLst/>
                          <a:latin typeface="微软雅黑" panose="020B0503020204020204" pitchFamily="34" charset="-122"/>
                          <a:ea typeface="微软雅黑" panose="020B0503020204020204" pitchFamily="34" charset="-122"/>
                          <a:sym typeface="微软雅黑" panose="020B0503020204020204" pitchFamily="34" charset="-122"/>
                        </a:rPr>
                        <a:t>project</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1" i="0" u="none" strike="noStrike" cap="none" normalizeH="0" baseline="0">
                          <a:ln>
                            <a:noFill/>
                          </a:ln>
                          <a:solidFill>
                            <a:srgbClr val="0C0C0C"/>
                          </a:solidFill>
                          <a:effectLst/>
                          <a:latin typeface="微软雅黑" panose="020B0503020204020204" pitchFamily="34" charset="-122"/>
                          <a:ea typeface="微软雅黑" panose="020B0503020204020204" pitchFamily="34" charset="-122"/>
                          <a:sym typeface="微软雅黑" panose="020B0503020204020204" pitchFamily="34" charset="-122"/>
                        </a:rPr>
                        <a:t>typical paramete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1" i="0" u="none" strike="noStrike" cap="none" normalizeH="0" baseline="0">
                          <a:ln>
                            <a:noFill/>
                          </a:ln>
                          <a:solidFill>
                            <a:srgbClr val="0C0C0C"/>
                          </a:solidFill>
                          <a:effectLst/>
                          <a:latin typeface="微软雅黑" panose="020B0503020204020204" pitchFamily="34" charset="-122"/>
                          <a:ea typeface="微软雅黑" panose="020B0503020204020204" pitchFamily="34" charset="-122"/>
                          <a:sym typeface="微软雅黑" panose="020B0503020204020204" pitchFamily="34" charset="-122"/>
                        </a:rPr>
                        <a:t>remarks</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Monomer overcharging protection voltage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3.7V</a:t>
                      </a:r>
                      <a:endParaRPr kumimoji="0" lang="en-US"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Parameter adjustable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7200">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Delay time of single overcharge protection</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0.8~1.5S</a:t>
                      </a:r>
                      <a:endParaRPr kumimoji="0" lang="en-US"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Parameter adjustable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monomer overdischarge protection voltage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2.</a:t>
                      </a: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3</a:t>
                      </a: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V</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Parameter adjustable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7200">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monomer overdischarge protection delay time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0.8~1.5S</a:t>
                      </a:r>
                      <a:endParaRPr kumimoji="0" lang="en-US"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     </a:t>
                      </a: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Parameter         adjustable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Permissible continuous discharge current</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1C</a:t>
                      </a:r>
                      <a:endParaRPr kumimoji="0" lang="en-US"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    Parameter adjustable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Allowable maximum charging current</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0.5C</a:t>
                      </a:r>
                      <a:endParaRPr kumimoji="0" lang="en-US"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0" rtl="0" eaLnBrk="0" fontAlgn="base" latinLnBrk="0" hangingPunct="0">
                        <a:lnSpc>
                          <a:spcPct val="100000"/>
                        </a:lnSpc>
                        <a:spcBef>
                          <a:spcPct val="0"/>
                        </a:spcBef>
                        <a:spcAft>
                          <a:spcPct val="0"/>
                        </a:spcAft>
                        <a:buClrTx/>
                        <a:buSzTx/>
                        <a:buFont typeface="Arial" panose="020B0604020202020204" pitchFamily="34" charset="0"/>
                        <a:buNone/>
                      </a:pPr>
                      <a:r>
                        <a:rPr kumimoji="0" 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Calibri" panose="020F0502020204030204" pitchFamily="34" charset="0"/>
                        </a:rPr>
                        <a:t>               </a:t>
                      </a:r>
                      <a:r>
                        <a:rPr kumimoji="0"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Calibri" panose="020F0502020204030204" pitchFamily="34" charset="0"/>
                        </a:rPr>
                        <a:t>the</a:t>
                      </a:r>
                    </a:p>
                    <a:p>
                      <a:pPr marL="0" marR="0" lvl="0" indent="0" algn="l" defTabSz="0" rtl="0" eaLnBrk="0" fontAlgn="base" latinLnBrk="0" hangingPunct="0">
                        <a:lnSpc>
                          <a:spcPct val="100000"/>
                        </a:lnSpc>
                        <a:spcBef>
                          <a:spcPct val="0"/>
                        </a:spcBef>
                        <a:spcAft>
                          <a:spcPct val="0"/>
                        </a:spcAft>
                        <a:buClrTx/>
                        <a:buSzTx/>
                        <a:buFont typeface="Arial" panose="020B0604020202020204" pitchFamily="34" charset="0"/>
                        <a:buNone/>
                      </a:pPr>
                      <a:r>
                        <a:rPr kumimoji="0"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Calibri" panose="020F0502020204030204" pitchFamily="34" charset="0"/>
                        </a:rPr>
                        <a:t>same port</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discharge overcurrent protection value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It is generally three times the rated current.</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Disconnect load recovery</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Sampling line breaking protection</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have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  </a:t>
                      </a:r>
                      <a:r>
                        <a:rPr kumimoji="0" lang="zh-CN" sz="10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Normal recovery of sampling line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short-circuit protection</a:t>
                      </a:r>
                    </a:p>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endPar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have</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Disconnect load recovery</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183293">
                <a:tc>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Other functions</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gridSpan="2">
                  <a:txBody>
                    <a:bodyPr/>
                    <a:lstStyle/>
                    <a:p>
                      <a:pPr marL="0" marR="0" lvl="0" indent="0" algn="ctr" defTabSz="0" rtl="0" eaLnBrk="0" fontAlgn="base" latinLnBrk="0" hangingPunct="0">
                        <a:lnSpc>
                          <a:spcPct val="100000"/>
                        </a:lnSpc>
                        <a:spcBef>
                          <a:spcPct val="20000"/>
                        </a:spcBef>
                        <a:spcAft>
                          <a:spcPct val="0"/>
                        </a:spcAft>
                        <a:buClrTx/>
                        <a:buSzTx/>
                        <a:buFont typeface="Arial" panose="020B0604020202020204" pitchFamily="34" charset="0"/>
                        <a:buNone/>
                      </a:pPr>
                      <a:r>
                        <a:rPr kumimoji="0" sz="1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sym typeface="微软雅黑" panose="020B0503020204020204" pitchFamily="34" charset="-122"/>
                        </a:rPr>
                        <a:t>Design configuration according to requirements, such as remote GPS GPRS Bluetooth, etc.</a:t>
                      </a:r>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hMerge="1">
                  <a:txBody>
                    <a:bodyPr/>
                    <a:lstStyle/>
                    <a:p>
                      <a:endParaRPr lang="en-US"/>
                    </a:p>
                  </a:txBody>
                  <a:tcPr marL="91439" marR="91439" marT="45711" marB="4571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cxnSp>
        <p:nvCxnSpPr>
          <p:cNvPr id="397" name="直接连接符 396"/>
          <p:cNvCxnSpPr/>
          <p:nvPr/>
        </p:nvCxnSpPr>
        <p:spPr>
          <a:xfrm flipH="1">
            <a:off x="5996151" y="4067547"/>
            <a:ext cx="6120680" cy="838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752094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Charger and characteristics introduction</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
        <p:nvSpPr>
          <p:cNvPr id="23" name="TextBox 13"/>
          <p:cNvSpPr>
            <a:spLocks noChangeArrowheads="1"/>
          </p:cNvSpPr>
          <p:nvPr/>
        </p:nvSpPr>
        <p:spPr bwMode="auto">
          <a:xfrm>
            <a:off x="4655046" y="3573016"/>
            <a:ext cx="7929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en-US" sz="1800" b="1">
              <a:solidFill>
                <a:srgbClr val="FFC000"/>
              </a:solidFill>
              <a:latin typeface="Constantia" panose="02030602050306030303" pitchFamily="18" charset="0"/>
              <a:sym typeface="Constantia" panose="02030602050306030303" pitchFamily="18" charset="0"/>
            </a:endParaRPr>
          </a:p>
          <a:p>
            <a:pPr eaLnBrk="1" hangingPunct="1">
              <a:spcBef>
                <a:spcPct val="0"/>
              </a:spcBef>
              <a:buFont typeface="Arial" panose="020B0604020202020204" pitchFamily="34" charset="0"/>
              <a:buNone/>
            </a:pPr>
            <a:r>
              <a:rPr lang="zh-CN" altLang="en-US" sz="1800">
                <a:solidFill>
                  <a:srgbClr val="000000"/>
                </a:solidFill>
                <a:latin typeface="Constantia" panose="02030602050306030303" pitchFamily="18" charset="0"/>
                <a:sym typeface="Constantia" panose="02030602050306030303" pitchFamily="18" charset="0"/>
              </a:rPr>
              <a:t> </a:t>
            </a:r>
            <a:endParaRPr lang="zh-CN" altLang="en-US" sz="1800">
              <a:latin typeface="Arial" panose="020B0604020202020204" pitchFamily="34" charset="0"/>
            </a:endParaRPr>
          </a:p>
        </p:txBody>
      </p:sp>
      <p:grpSp>
        <p:nvGrpSpPr>
          <p:cNvPr id="264" name="Group 3"/>
          <p:cNvGrpSpPr>
            <a:grpSpLocks noChangeAspect="1"/>
          </p:cNvGrpSpPr>
          <p:nvPr/>
        </p:nvGrpSpPr>
        <p:grpSpPr bwMode="auto">
          <a:xfrm>
            <a:off x="190550" y="1340768"/>
            <a:ext cx="6120680" cy="5328592"/>
            <a:chOff x="0" y="0"/>
            <a:chExt cx="12842" cy="9083"/>
          </a:xfrm>
        </p:grpSpPr>
        <p:pic>
          <p:nvPicPr>
            <p:cNvPr id="26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3232" t="6027" r="5293" b="18391"/>
            <a:stretch>
              <a:fillRect/>
            </a:stretch>
          </p:blipFill>
          <p:spPr bwMode="auto">
            <a:xfrm>
              <a:off x="680" y="0"/>
              <a:ext cx="11870" cy="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 name="Group 5"/>
            <p:cNvGrpSpPr>
              <a:grpSpLocks noChangeAspect="1"/>
            </p:cNvGrpSpPr>
            <p:nvPr/>
          </p:nvGrpSpPr>
          <p:grpSpPr bwMode="auto">
            <a:xfrm>
              <a:off x="0" y="5929"/>
              <a:ext cx="12843" cy="3154"/>
              <a:chOff x="0" y="0"/>
              <a:chExt cx="12843" cy="3154"/>
            </a:xfrm>
          </p:grpSpPr>
          <p:pic>
            <p:nvPicPr>
              <p:cNvPr id="332" name="Picture 6"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l="4195" t="13461" r="4500" b="9718"/>
              <a:stretch>
                <a:fillRect/>
              </a:stretch>
            </p:blipFill>
            <p:spPr bwMode="auto">
              <a:xfrm>
                <a:off x="0" y="0"/>
                <a:ext cx="4763" cy="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 name="Picture 7" descr="新图像"/>
              <p:cNvPicPr>
                <a:picLocks noChangeAspect="1" noChangeArrowheads="1"/>
              </p:cNvPicPr>
              <p:nvPr/>
            </p:nvPicPr>
            <p:blipFill>
              <a:blip r:embed="rId6" cstate="print">
                <a:extLst>
                  <a:ext uri="{28A0092B-C50C-407E-A947-70E740481C1C}">
                    <a14:useLocalDpi xmlns:a14="http://schemas.microsoft.com/office/drawing/2010/main" val="0"/>
                  </a:ext>
                </a:extLst>
              </a:blip>
              <a:srcRect l="6985" t="9880" r="17583" b="11584"/>
              <a:stretch>
                <a:fillRect/>
              </a:stretch>
            </p:blipFill>
            <p:spPr bwMode="auto">
              <a:xfrm>
                <a:off x="4876" y="98"/>
                <a:ext cx="3743" cy="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12570" t="6310" r="8641" b="9399"/>
              <a:stretch>
                <a:fillRect/>
              </a:stretch>
            </p:blipFill>
            <p:spPr bwMode="auto">
              <a:xfrm>
                <a:off x="8731" y="80"/>
                <a:ext cx="4112" cy="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 name="Group 3"/>
          <p:cNvGrpSpPr>
            <a:grpSpLocks noChangeAspect="1"/>
          </p:cNvGrpSpPr>
          <p:nvPr/>
        </p:nvGrpSpPr>
        <p:grpSpPr bwMode="auto">
          <a:xfrm>
            <a:off x="6599262" y="1556792"/>
            <a:ext cx="4968552" cy="4608512"/>
            <a:chOff x="0" y="0"/>
            <a:chExt cx="11113" cy="9230"/>
          </a:xfrm>
        </p:grpSpPr>
        <p:pic>
          <p:nvPicPr>
            <p:cNvPr id="14" name="Picture 4"/>
            <p:cNvPicPr>
              <a:picLocks noChangeAspect="1" noChangeArrowheads="1"/>
            </p:cNvPicPr>
            <p:nvPr/>
          </p:nvPicPr>
          <p:blipFill>
            <a:blip r:embed="rId8" cstate="print"/>
            <a:srcRect l="2773" t="4614" r="3822" b="3088"/>
            <a:stretch>
              <a:fillRect/>
            </a:stretch>
          </p:blipFill>
          <p:spPr bwMode="auto">
            <a:xfrm>
              <a:off x="0" y="0"/>
              <a:ext cx="11112" cy="4649"/>
            </a:xfrm>
            <a:prstGeom prst="rect">
              <a:avLst/>
            </a:prstGeom>
            <a:noFill/>
            <a:ln w="9525">
              <a:noFill/>
              <a:miter lim="800000"/>
              <a:headEnd/>
              <a:tailEnd/>
            </a:ln>
          </p:spPr>
        </p:pic>
        <p:pic>
          <p:nvPicPr>
            <p:cNvPr id="15" name="Picture 5"/>
            <p:cNvPicPr>
              <a:picLocks noChangeAspect="1" noChangeArrowheads="1"/>
            </p:cNvPicPr>
            <p:nvPr/>
          </p:nvPicPr>
          <p:blipFill>
            <a:blip r:embed="rId9" cstate="print"/>
            <a:srcRect l="2695" t="8029" r="6348" b="6731"/>
            <a:stretch>
              <a:fillRect/>
            </a:stretch>
          </p:blipFill>
          <p:spPr bwMode="auto">
            <a:xfrm>
              <a:off x="1" y="4576"/>
              <a:ext cx="11113" cy="4655"/>
            </a:xfrm>
            <a:prstGeom prst="rect">
              <a:avLst/>
            </a:prstGeom>
            <a:noFill/>
            <a:ln w="9525">
              <a:noFill/>
              <a:miter lim="800000"/>
              <a:headEnd/>
              <a:tailEnd/>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6577965"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Introduction of Intelligent Battery</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grpSp>
        <p:nvGrpSpPr>
          <p:cNvPr id="6" name="组合 89"/>
          <p:cNvGrpSpPr/>
          <p:nvPr/>
        </p:nvGrpSpPr>
        <p:grpSpPr bwMode="auto">
          <a:xfrm>
            <a:off x="334566" y="1556792"/>
            <a:ext cx="3030339" cy="3753320"/>
            <a:chOff x="1324508" y="1950710"/>
            <a:chExt cx="7703014" cy="3939186"/>
          </a:xfrm>
        </p:grpSpPr>
        <p:grpSp>
          <p:nvGrpSpPr>
            <p:cNvPr id="7" name="组合 76"/>
            <p:cNvGrpSpPr/>
            <p:nvPr/>
          </p:nvGrpSpPr>
          <p:grpSpPr bwMode="auto">
            <a:xfrm>
              <a:off x="1324508" y="1950710"/>
              <a:ext cx="2087751" cy="1218564"/>
              <a:chOff x="1324508" y="1950710"/>
              <a:chExt cx="2087751" cy="1218564"/>
            </a:xfrm>
          </p:grpSpPr>
          <p:pic>
            <p:nvPicPr>
              <p:cNvPr id="14" name="图片 79"/>
              <p:cNvPicPr>
                <a:picLocks noChangeAspect="1"/>
              </p:cNvPicPr>
              <p:nvPr/>
            </p:nvPicPr>
            <p:blipFill>
              <a:blip r:embed="rId4" cstate="print"/>
              <a:srcRect/>
              <a:stretch>
                <a:fillRect/>
              </a:stretch>
            </p:blipFill>
            <p:spPr bwMode="auto">
              <a:xfrm>
                <a:off x="1440709" y="1950710"/>
                <a:ext cx="1971550" cy="870289"/>
              </a:xfrm>
              <a:prstGeom prst="rect">
                <a:avLst/>
              </a:prstGeom>
              <a:noFill/>
              <a:ln w="9525">
                <a:noFill/>
                <a:miter lim="800000"/>
                <a:headEnd/>
                <a:tailEnd/>
              </a:ln>
            </p:spPr>
          </p:pic>
          <p:sp>
            <p:nvSpPr>
              <p:cNvPr id="15" name="圆角矩形 14"/>
              <p:cNvSpPr/>
              <p:nvPr/>
            </p:nvSpPr>
            <p:spPr>
              <a:xfrm>
                <a:off x="1324508" y="2821928"/>
                <a:ext cx="2087279" cy="347346"/>
              </a:xfrm>
              <a:prstGeom prst="roundRect">
                <a:avLst>
                  <a:gd name="adj" fmla="val 203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400" b="1">
                    <a:cs typeface="+mn-ea"/>
                    <a:sym typeface="+mn-lt"/>
                  </a:rPr>
                  <a:t>internet</a:t>
                </a:r>
              </a:p>
            </p:txBody>
          </p:sp>
        </p:grpSp>
        <p:sp>
          <p:nvSpPr>
            <p:cNvPr id="8" name="圆角矩形 7"/>
            <p:cNvSpPr/>
            <p:nvPr/>
          </p:nvSpPr>
          <p:spPr>
            <a:xfrm>
              <a:off x="5716460" y="2821927"/>
              <a:ext cx="2088855" cy="347346"/>
            </a:xfrm>
            <a:prstGeom prst="roundRect">
              <a:avLst>
                <a:gd name="adj" fmla="val 203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zh-CN" sz="1400" b="1" dirty="0">
                  <a:cs typeface="+mn-ea"/>
                  <a:sym typeface="+mn-lt"/>
                </a:rPr>
                <a:t>lithium battery</a:t>
              </a:r>
            </a:p>
          </p:txBody>
        </p:sp>
        <p:grpSp>
          <p:nvGrpSpPr>
            <p:cNvPr id="9" name="组合 84"/>
            <p:cNvGrpSpPr/>
            <p:nvPr/>
          </p:nvGrpSpPr>
          <p:grpSpPr bwMode="auto">
            <a:xfrm>
              <a:off x="2346090" y="4746943"/>
              <a:ext cx="4035369" cy="1142953"/>
              <a:chOff x="2411560" y="4602927"/>
              <a:chExt cx="4035369" cy="1142953"/>
            </a:xfrm>
          </p:grpSpPr>
          <p:sp>
            <p:nvSpPr>
              <p:cNvPr id="12" name="KSO_Shape"/>
              <p:cNvSpPr/>
              <p:nvPr/>
            </p:nvSpPr>
            <p:spPr>
              <a:xfrm>
                <a:off x="2411560" y="4602927"/>
                <a:ext cx="4035369" cy="1025660"/>
              </a:xfrm>
              <a:custGeom>
                <a:avLst/>
                <a:gdLst/>
                <a:ahLst/>
                <a:cxnLst/>
                <a:rect l="l" t="t" r="r" b="b"/>
                <a:pathLst>
                  <a:path w="2263730" h="1265688">
                    <a:moveTo>
                      <a:pt x="905551" y="0"/>
                    </a:moveTo>
                    <a:cubicBezTo>
                      <a:pt x="964955" y="0"/>
                      <a:pt x="1021809" y="12275"/>
                      <a:pt x="1073606" y="36122"/>
                    </a:cubicBezTo>
                    <a:cubicBezTo>
                      <a:pt x="867772" y="107015"/>
                      <a:pt x="717264" y="277397"/>
                      <a:pt x="695253" y="481416"/>
                    </a:cubicBezTo>
                    <a:cubicBezTo>
                      <a:pt x="659529" y="464587"/>
                      <a:pt x="621677" y="456871"/>
                      <a:pt x="584749" y="459054"/>
                    </a:cubicBezTo>
                    <a:cubicBezTo>
                      <a:pt x="568316" y="460025"/>
                      <a:pt x="552067" y="462956"/>
                      <a:pt x="536229" y="467989"/>
                    </a:cubicBezTo>
                    <a:cubicBezTo>
                      <a:pt x="461080" y="491867"/>
                      <a:pt x="412084" y="557684"/>
                      <a:pt x="398547" y="640069"/>
                    </a:cubicBezTo>
                    <a:cubicBezTo>
                      <a:pt x="252469" y="690186"/>
                      <a:pt x="150529" y="805213"/>
                      <a:pt x="150529" y="939037"/>
                    </a:cubicBezTo>
                    <a:cubicBezTo>
                      <a:pt x="150529" y="1060859"/>
                      <a:pt x="235005" y="1167106"/>
                      <a:pt x="360867" y="1221858"/>
                    </a:cubicBezTo>
                    <a:cubicBezTo>
                      <a:pt x="258008" y="1163330"/>
                      <a:pt x="191624" y="1067577"/>
                      <a:pt x="191624" y="959585"/>
                    </a:cubicBezTo>
                    <a:cubicBezTo>
                      <a:pt x="191624" y="825761"/>
                      <a:pt x="293564" y="710734"/>
                      <a:pt x="439642" y="660617"/>
                    </a:cubicBezTo>
                    <a:cubicBezTo>
                      <a:pt x="453179" y="578232"/>
                      <a:pt x="502175" y="512415"/>
                      <a:pt x="577324" y="488537"/>
                    </a:cubicBezTo>
                    <a:cubicBezTo>
                      <a:pt x="593162" y="483504"/>
                      <a:pt x="609411" y="480573"/>
                      <a:pt x="625844" y="479602"/>
                    </a:cubicBezTo>
                    <a:cubicBezTo>
                      <a:pt x="662772" y="477419"/>
                      <a:pt x="700624" y="485135"/>
                      <a:pt x="736348" y="501964"/>
                    </a:cubicBezTo>
                    <a:cubicBezTo>
                      <a:pt x="765500" y="231754"/>
                      <a:pt x="1020053" y="20548"/>
                      <a:pt x="1329741" y="20548"/>
                    </a:cubicBezTo>
                    <a:cubicBezTo>
                      <a:pt x="1659087" y="20548"/>
                      <a:pt x="1926075" y="259418"/>
                      <a:pt x="1926075" y="554079"/>
                    </a:cubicBezTo>
                    <a:cubicBezTo>
                      <a:pt x="1926075" y="582788"/>
                      <a:pt x="1923540" y="610967"/>
                      <a:pt x="1917927" y="638343"/>
                    </a:cubicBezTo>
                    <a:cubicBezTo>
                      <a:pt x="2114194" y="662993"/>
                      <a:pt x="2263730" y="797503"/>
                      <a:pt x="2263730" y="959585"/>
                    </a:cubicBezTo>
                    <a:cubicBezTo>
                      <a:pt x="2263730" y="1100449"/>
                      <a:pt x="2150783" y="1220487"/>
                      <a:pt x="1992071" y="1265207"/>
                    </a:cubicBezTo>
                    <a:lnTo>
                      <a:pt x="1990321" y="1265688"/>
                    </a:lnTo>
                    <a:lnTo>
                      <a:pt x="465245" y="1265688"/>
                    </a:lnTo>
                    <a:lnTo>
                      <a:pt x="370547" y="1265688"/>
                    </a:lnTo>
                    <a:lnTo>
                      <a:pt x="351179" y="1263493"/>
                    </a:lnTo>
                    <a:cubicBezTo>
                      <a:pt x="343976" y="1265446"/>
                      <a:pt x="336631" y="1265688"/>
                      <a:pt x="329229" y="1265688"/>
                    </a:cubicBezTo>
                    <a:cubicBezTo>
                      <a:pt x="147401" y="1265688"/>
                      <a:pt x="0" y="1119441"/>
                      <a:pt x="0" y="939037"/>
                    </a:cubicBezTo>
                    <a:cubicBezTo>
                      <a:pt x="0" y="805213"/>
                      <a:pt x="81109" y="690186"/>
                      <a:pt x="197338" y="640069"/>
                    </a:cubicBezTo>
                    <a:cubicBezTo>
                      <a:pt x="208108" y="557684"/>
                      <a:pt x="247093" y="491867"/>
                      <a:pt x="306885" y="467989"/>
                    </a:cubicBezTo>
                    <a:cubicBezTo>
                      <a:pt x="319486" y="462956"/>
                      <a:pt x="332415" y="460025"/>
                      <a:pt x="345490" y="459054"/>
                    </a:cubicBezTo>
                    <a:cubicBezTo>
                      <a:pt x="374873" y="456871"/>
                      <a:pt x="404990" y="464587"/>
                      <a:pt x="433414" y="481416"/>
                    </a:cubicBezTo>
                    <a:cubicBezTo>
                      <a:pt x="456609" y="211206"/>
                      <a:pt x="659145" y="0"/>
                      <a:pt x="905551" y="0"/>
                    </a:cubicBezTo>
                    <a:close/>
                  </a:path>
                </a:pathLst>
              </a:custGeom>
              <a:solidFill>
                <a:srgbClr val="0070C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400">
                  <a:solidFill>
                    <a:srgbClr val="FFFFFF"/>
                  </a:solidFill>
                  <a:cs typeface="+mn-ea"/>
                  <a:sym typeface="+mn-lt"/>
                </a:endParaRPr>
              </a:p>
            </p:txBody>
          </p:sp>
          <p:sp>
            <p:nvSpPr>
              <p:cNvPr id="13" name="矩形 12"/>
              <p:cNvSpPr/>
              <p:nvPr/>
            </p:nvSpPr>
            <p:spPr>
              <a:xfrm>
                <a:off x="2413174" y="4972137"/>
                <a:ext cx="3723838" cy="773743"/>
              </a:xfrm>
              <a:prstGeom prst="rect">
                <a:avLst/>
              </a:prstGeom>
            </p:spPr>
            <p:txBody>
              <a:bodyPr wrap="square">
                <a:spAutoFit/>
              </a:bodyPr>
              <a:lstStyle/>
              <a:p>
                <a:pPr algn="ctr">
                  <a:defRPr/>
                </a:pPr>
                <a:r>
                  <a:rPr lang="zh-CN" altLang="en-US" sz="1400" b="1" dirty="0">
                    <a:solidFill>
                      <a:srgbClr val="FFC000"/>
                    </a:solidFill>
                    <a:effectLst>
                      <a:outerShdw blurRad="38100" dist="38100" dir="2700000" algn="tl">
                        <a:srgbClr val="000000">
                          <a:alpha val="43137"/>
                        </a:srgbClr>
                      </a:outerShdw>
                    </a:effectLst>
                    <a:latin typeface="+mn-lt"/>
                    <a:ea typeface="+mn-ea"/>
                    <a:cs typeface="+mn-ea"/>
                    <a:sym typeface="+mn-lt"/>
                  </a:rPr>
                  <a:t>Intelligent cloud battery</a:t>
                </a:r>
              </a:p>
              <a:p>
                <a:pPr algn="ctr">
                  <a:defRPr/>
                </a:pPr>
                <a:endParaRPr lang="zh-CN" altLang="en-US" sz="1400" b="1" dirty="0">
                  <a:solidFill>
                    <a:srgbClr val="FFC000"/>
                  </a:solidFill>
                  <a:effectLst>
                    <a:outerShdw blurRad="38100" dist="38100" dir="2700000" algn="tl">
                      <a:srgbClr val="000000">
                        <a:alpha val="43137"/>
                      </a:srgbClr>
                    </a:outerShdw>
                  </a:effectLst>
                  <a:latin typeface="+mn-lt"/>
                  <a:ea typeface="+mn-ea"/>
                  <a:cs typeface="+mn-ea"/>
                  <a:sym typeface="+mn-lt"/>
                </a:endParaRPr>
              </a:p>
            </p:txBody>
          </p:sp>
        </p:grpSp>
        <p:sp>
          <p:nvSpPr>
            <p:cNvPr id="10" name="十字形 9"/>
            <p:cNvSpPr/>
            <p:nvPr/>
          </p:nvSpPr>
          <p:spPr>
            <a:xfrm>
              <a:off x="4070135" y="2207680"/>
              <a:ext cx="647451" cy="318264"/>
            </a:xfrm>
            <a:prstGeom prst="plus">
              <a:avLst>
                <a:gd name="adj" fmla="val 431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sp>
          <p:nvSpPr>
            <p:cNvPr id="11" name="等腰三角形 10"/>
            <p:cNvSpPr/>
            <p:nvPr/>
          </p:nvSpPr>
          <p:spPr>
            <a:xfrm flipH="1" flipV="1">
              <a:off x="1335306" y="3406875"/>
              <a:ext cx="7692216" cy="820419"/>
            </a:xfrm>
            <a:prstGeom prst="triangle">
              <a:avLst/>
            </a:prstGeom>
            <a:gradFill>
              <a:gsLst>
                <a:gs pos="0">
                  <a:schemeClr val="bg1">
                    <a:lumMod val="75000"/>
                    <a:alpha val="45000"/>
                  </a:schemeClr>
                </a:gs>
                <a:gs pos="100000">
                  <a:schemeClr val="tx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cs typeface="+mn-ea"/>
                <a:sym typeface="+mn-lt"/>
              </a:endParaRPr>
            </a:p>
          </p:txBody>
        </p:sp>
      </p:grpSp>
      <p:pic>
        <p:nvPicPr>
          <p:cNvPr id="16" name="Picture 2"/>
          <p:cNvPicPr>
            <a:picLocks noChangeAspect="1" noChangeArrowheads="1"/>
          </p:cNvPicPr>
          <p:nvPr/>
        </p:nvPicPr>
        <p:blipFill>
          <a:blip r:embed="rId5" cstate="print"/>
          <a:srcRect l="28475" t="12931" r="22549" b="3879"/>
          <a:stretch>
            <a:fillRect/>
          </a:stretch>
        </p:blipFill>
        <p:spPr bwMode="auto">
          <a:xfrm>
            <a:off x="1774726" y="1628800"/>
            <a:ext cx="1296144" cy="720080"/>
          </a:xfrm>
          <a:prstGeom prst="roundRect">
            <a:avLst/>
          </a:prstGeom>
          <a:noFill/>
          <a:ln w="9525">
            <a:noFill/>
            <a:miter lim="800000"/>
            <a:headEnd/>
            <a:tailEnd/>
          </a:ln>
        </p:spPr>
      </p:pic>
      <p:grpSp>
        <p:nvGrpSpPr>
          <p:cNvPr id="17" name="组合 22"/>
          <p:cNvGrpSpPr/>
          <p:nvPr/>
        </p:nvGrpSpPr>
        <p:grpSpPr bwMode="auto">
          <a:xfrm>
            <a:off x="2062758" y="3429000"/>
            <a:ext cx="1728192" cy="1368152"/>
            <a:chOff x="6105525" y="3357286"/>
            <a:chExt cx="2647950" cy="1500464"/>
          </a:xfrm>
        </p:grpSpPr>
        <p:pic>
          <p:nvPicPr>
            <p:cNvPr id="18" name="Picture 4"/>
            <p:cNvPicPr>
              <a:picLocks noChangeAspect="1" noChangeArrowheads="1"/>
            </p:cNvPicPr>
            <p:nvPr/>
          </p:nvPicPr>
          <p:blipFill>
            <a:blip r:embed="rId6" cstate="print"/>
            <a:srcRect/>
            <a:stretch>
              <a:fillRect/>
            </a:stretch>
          </p:blipFill>
          <p:spPr bwMode="auto">
            <a:xfrm>
              <a:off x="6105525" y="3357286"/>
              <a:ext cx="2647950" cy="1500464"/>
            </a:xfrm>
            <a:prstGeom prst="roundRect">
              <a:avLst/>
            </a:prstGeom>
            <a:noFill/>
            <a:ln w="9525">
              <a:noFill/>
              <a:miter lim="800000"/>
              <a:headEnd/>
              <a:tailEnd/>
            </a:ln>
          </p:spPr>
        </p:pic>
        <p:pic>
          <p:nvPicPr>
            <p:cNvPr id="19" name="Picture 2"/>
            <p:cNvPicPr>
              <a:picLocks noChangeAspect="1" noChangeArrowheads="1"/>
            </p:cNvPicPr>
            <p:nvPr/>
          </p:nvPicPr>
          <p:blipFill>
            <a:blip r:embed="rId5" cstate="print"/>
            <a:srcRect l="28475" t="12931" r="22549" b="3879"/>
            <a:stretch>
              <a:fillRect/>
            </a:stretch>
          </p:blipFill>
          <p:spPr bwMode="auto">
            <a:xfrm>
              <a:off x="6163865" y="3962400"/>
              <a:ext cx="675085" cy="361950"/>
            </a:xfrm>
            <a:prstGeom prst="roundRect">
              <a:avLst/>
            </a:prstGeom>
            <a:noFill/>
            <a:ln w="9525">
              <a:noFill/>
              <a:miter lim="800000"/>
              <a:headEnd/>
              <a:tailEnd/>
            </a:ln>
          </p:spPr>
        </p:pic>
      </p:grpSp>
      <p:grpSp>
        <p:nvGrpSpPr>
          <p:cNvPr id="20" name="组合 45"/>
          <p:cNvGrpSpPr/>
          <p:nvPr/>
        </p:nvGrpSpPr>
        <p:grpSpPr bwMode="auto">
          <a:xfrm>
            <a:off x="7315021" y="1277645"/>
            <a:ext cx="4742815" cy="4095750"/>
            <a:chOff x="285727" y="1066205"/>
            <a:chExt cx="6155007" cy="6655083"/>
          </a:xfrm>
        </p:grpSpPr>
        <p:grpSp>
          <p:nvGrpSpPr>
            <p:cNvPr id="23" name="组合 105"/>
            <p:cNvGrpSpPr/>
            <p:nvPr/>
          </p:nvGrpSpPr>
          <p:grpSpPr bwMode="auto">
            <a:xfrm>
              <a:off x="1430152" y="2197100"/>
              <a:ext cx="4149185" cy="3035300"/>
              <a:chOff x="3273425" y="1343025"/>
              <a:chExt cx="5645150" cy="4171950"/>
            </a:xfrm>
          </p:grpSpPr>
          <p:sp>
            <p:nvSpPr>
              <p:cNvPr id="32" name="椭圆 12"/>
              <p:cNvSpPr>
                <a:spLocks noChangeArrowheads="1"/>
              </p:cNvSpPr>
              <p:nvPr/>
            </p:nvSpPr>
            <p:spPr bwMode="auto">
              <a:xfrm>
                <a:off x="5022850" y="2357438"/>
                <a:ext cx="2133600" cy="2135187"/>
              </a:xfrm>
              <a:prstGeom prst="ellipse">
                <a:avLst/>
              </a:prstGeom>
              <a:solidFill>
                <a:srgbClr val="B3C6E7"/>
              </a:solidFill>
              <a:ln w="12700">
                <a:noFill/>
                <a:bevel/>
              </a:ln>
            </p:spPr>
            <p:txBody>
              <a:bodyPr anchor="ctr"/>
              <a:lstStyle/>
              <a:p>
                <a:pPr algn="ctr"/>
                <a:endParaRPr lang="zh-CN" altLang="zh-CN" sz="1400">
                  <a:solidFill>
                    <a:srgbClr val="FFFFFF"/>
                  </a:solidFill>
                </a:endParaRPr>
              </a:p>
            </p:txBody>
          </p:sp>
          <p:sp>
            <p:nvSpPr>
              <p:cNvPr id="33" name="任意多边形 24"/>
              <p:cNvSpPr>
                <a:spLocks noChangeArrowheads="1"/>
              </p:cNvSpPr>
              <p:nvPr/>
            </p:nvSpPr>
            <p:spPr bwMode="auto">
              <a:xfrm rot="2700000">
                <a:off x="3472657" y="3491706"/>
                <a:ext cx="1649412" cy="2047875"/>
              </a:xfrm>
              <a:custGeom>
                <a:avLst/>
                <a:gdLst>
                  <a:gd name="T0" fmla="*/ 26925 w 1745758"/>
                  <a:gd name="T1" fmla="*/ 463402 h 2165353"/>
                  <a:gd name="T2" fmla="*/ 286939 w 1745758"/>
                  <a:gd name="T3" fmla="*/ 199239 h 2165353"/>
                  <a:gd name="T4" fmla="*/ 416951 w 1745758"/>
                  <a:gd name="T5" fmla="*/ 199239 h 2165353"/>
                  <a:gd name="T6" fmla="*/ 502073 w 1745758"/>
                  <a:gd name="T7" fmla="*/ 285715 h 2165353"/>
                  <a:gd name="T8" fmla="*/ 549540 w 1745758"/>
                  <a:gd name="T9" fmla="*/ 0 h 2165353"/>
                  <a:gd name="T10" fmla="*/ 616035 w 1745758"/>
                  <a:gd name="T11" fmla="*/ 400220 h 2165353"/>
                  <a:gd name="T12" fmla="*/ 614778 w 1745758"/>
                  <a:gd name="T13" fmla="*/ 400220 h 2165353"/>
                  <a:gd name="T14" fmla="*/ 676965 w 1745758"/>
                  <a:gd name="T15" fmla="*/ 463402 h 2165353"/>
                  <a:gd name="T16" fmla="*/ 676965 w 1745758"/>
                  <a:gd name="T17" fmla="*/ 595488 h 2165353"/>
                  <a:gd name="T18" fmla="*/ 416951 w 1745758"/>
                  <a:gd name="T19" fmla="*/ 859652 h 2165353"/>
                  <a:gd name="T20" fmla="*/ 286939 w 1745758"/>
                  <a:gd name="T21" fmla="*/ 859652 h 2165353"/>
                  <a:gd name="T22" fmla="*/ 26925 w 1745758"/>
                  <a:gd name="T23" fmla="*/ 595488 h 2165353"/>
                  <a:gd name="T24" fmla="*/ 26925 w 1745758"/>
                  <a:gd name="T25" fmla="*/ 463402 h 2165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5758"/>
                  <a:gd name="T40" fmla="*/ 0 h 2165353"/>
                  <a:gd name="T41" fmla="*/ 1745758 w 1745758"/>
                  <a:gd name="T42" fmla="*/ 2165353 h 2165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5758" h="2165353">
                    <a:moveTo>
                      <a:pt x="66781" y="1131250"/>
                    </a:moveTo>
                    <a:lnTo>
                      <a:pt x="711655" y="486376"/>
                    </a:lnTo>
                    <a:cubicBezTo>
                      <a:pt x="800697" y="397334"/>
                      <a:pt x="945061" y="397334"/>
                      <a:pt x="1034103" y="486376"/>
                    </a:cubicBezTo>
                    <a:lnTo>
                      <a:pt x="1245213" y="697486"/>
                    </a:lnTo>
                    <a:lnTo>
                      <a:pt x="1362944" y="0"/>
                    </a:lnTo>
                    <a:lnTo>
                      <a:pt x="1527857" y="977013"/>
                    </a:lnTo>
                    <a:lnTo>
                      <a:pt x="1524740" y="977013"/>
                    </a:lnTo>
                    <a:lnTo>
                      <a:pt x="1678977" y="1131250"/>
                    </a:lnTo>
                    <a:cubicBezTo>
                      <a:pt x="1768019" y="1220292"/>
                      <a:pt x="1768019" y="1364656"/>
                      <a:pt x="1678977" y="1453698"/>
                    </a:cubicBezTo>
                    <a:lnTo>
                      <a:pt x="1034103" y="2098572"/>
                    </a:lnTo>
                    <a:cubicBezTo>
                      <a:pt x="945061" y="2187614"/>
                      <a:pt x="800697" y="2187614"/>
                      <a:pt x="711655" y="2098572"/>
                    </a:cubicBezTo>
                    <a:lnTo>
                      <a:pt x="66781" y="1453698"/>
                    </a:lnTo>
                    <a:cubicBezTo>
                      <a:pt x="-22261" y="1364656"/>
                      <a:pt x="-22261" y="1220292"/>
                      <a:pt x="66781" y="1131250"/>
                    </a:cubicBezTo>
                    <a:close/>
                  </a:path>
                </a:pathLst>
              </a:custGeom>
              <a:solidFill>
                <a:srgbClr val="2F5496"/>
              </a:solidFill>
              <a:ln w="12700" cap="flat" cmpd="sng">
                <a:noFill/>
                <a:bevel/>
              </a:ln>
            </p:spPr>
            <p:txBody>
              <a:bodyPr anchor="ctr"/>
              <a:lstStyle/>
              <a:p>
                <a:endParaRPr lang="zh-CN" altLang="en-US"/>
              </a:p>
            </p:txBody>
          </p:sp>
          <p:sp>
            <p:nvSpPr>
              <p:cNvPr id="34" name="任意多边形 25"/>
              <p:cNvSpPr>
                <a:spLocks noChangeArrowheads="1"/>
              </p:cNvSpPr>
              <p:nvPr/>
            </p:nvSpPr>
            <p:spPr bwMode="auto">
              <a:xfrm rot="18900000" flipV="1">
                <a:off x="3438526" y="1343025"/>
                <a:ext cx="1649412" cy="2046287"/>
              </a:xfrm>
              <a:custGeom>
                <a:avLst/>
                <a:gdLst>
                  <a:gd name="T0" fmla="*/ 26925 w 1745758"/>
                  <a:gd name="T1" fmla="*/ 457686 h 2165353"/>
                  <a:gd name="T2" fmla="*/ 286939 w 1745758"/>
                  <a:gd name="T3" fmla="*/ 196779 h 2165353"/>
                  <a:gd name="T4" fmla="*/ 416951 w 1745758"/>
                  <a:gd name="T5" fmla="*/ 196779 h 2165353"/>
                  <a:gd name="T6" fmla="*/ 502073 w 1745758"/>
                  <a:gd name="T7" fmla="*/ 282191 h 2165353"/>
                  <a:gd name="T8" fmla="*/ 549540 w 1745758"/>
                  <a:gd name="T9" fmla="*/ 0 h 2165353"/>
                  <a:gd name="T10" fmla="*/ 616035 w 1745758"/>
                  <a:gd name="T11" fmla="*/ 395283 h 2165353"/>
                  <a:gd name="T12" fmla="*/ 614778 w 1745758"/>
                  <a:gd name="T13" fmla="*/ 395283 h 2165353"/>
                  <a:gd name="T14" fmla="*/ 676965 w 1745758"/>
                  <a:gd name="T15" fmla="*/ 457686 h 2165353"/>
                  <a:gd name="T16" fmla="*/ 676965 w 1745758"/>
                  <a:gd name="T17" fmla="*/ 588140 h 2165353"/>
                  <a:gd name="T18" fmla="*/ 416951 w 1745758"/>
                  <a:gd name="T19" fmla="*/ 849046 h 2165353"/>
                  <a:gd name="T20" fmla="*/ 286939 w 1745758"/>
                  <a:gd name="T21" fmla="*/ 849046 h 2165353"/>
                  <a:gd name="T22" fmla="*/ 26925 w 1745758"/>
                  <a:gd name="T23" fmla="*/ 588140 h 2165353"/>
                  <a:gd name="T24" fmla="*/ 26925 w 1745758"/>
                  <a:gd name="T25" fmla="*/ 457686 h 2165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5758"/>
                  <a:gd name="T40" fmla="*/ 0 h 2165353"/>
                  <a:gd name="T41" fmla="*/ 1745758 w 1745758"/>
                  <a:gd name="T42" fmla="*/ 2165353 h 2165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5758" h="2165353">
                    <a:moveTo>
                      <a:pt x="66781" y="1131250"/>
                    </a:moveTo>
                    <a:lnTo>
                      <a:pt x="711655" y="486376"/>
                    </a:lnTo>
                    <a:cubicBezTo>
                      <a:pt x="800697" y="397334"/>
                      <a:pt x="945061" y="397334"/>
                      <a:pt x="1034103" y="486376"/>
                    </a:cubicBezTo>
                    <a:lnTo>
                      <a:pt x="1245213" y="697486"/>
                    </a:lnTo>
                    <a:lnTo>
                      <a:pt x="1362944" y="0"/>
                    </a:lnTo>
                    <a:lnTo>
                      <a:pt x="1527857" y="977013"/>
                    </a:lnTo>
                    <a:lnTo>
                      <a:pt x="1524740" y="977013"/>
                    </a:lnTo>
                    <a:lnTo>
                      <a:pt x="1678977" y="1131250"/>
                    </a:lnTo>
                    <a:cubicBezTo>
                      <a:pt x="1768019" y="1220292"/>
                      <a:pt x="1768019" y="1364656"/>
                      <a:pt x="1678977" y="1453698"/>
                    </a:cubicBezTo>
                    <a:lnTo>
                      <a:pt x="1034103" y="2098572"/>
                    </a:lnTo>
                    <a:cubicBezTo>
                      <a:pt x="945061" y="2187614"/>
                      <a:pt x="800697" y="2187614"/>
                      <a:pt x="711655" y="2098572"/>
                    </a:cubicBezTo>
                    <a:lnTo>
                      <a:pt x="66781" y="1453698"/>
                    </a:lnTo>
                    <a:cubicBezTo>
                      <a:pt x="-22261" y="1364656"/>
                      <a:pt x="-22261" y="1220292"/>
                      <a:pt x="66781" y="1131250"/>
                    </a:cubicBezTo>
                    <a:close/>
                  </a:path>
                </a:pathLst>
              </a:custGeom>
              <a:solidFill>
                <a:srgbClr val="2F5496"/>
              </a:solidFill>
              <a:ln w="12700" cap="flat" cmpd="sng">
                <a:noFill/>
                <a:bevel/>
              </a:ln>
            </p:spPr>
            <p:txBody>
              <a:bodyPr anchor="ctr"/>
              <a:lstStyle/>
              <a:p>
                <a:endParaRPr lang="zh-CN" altLang="en-US"/>
              </a:p>
            </p:txBody>
          </p:sp>
          <p:sp>
            <p:nvSpPr>
              <p:cNvPr id="35" name="任意多边形 26"/>
              <p:cNvSpPr>
                <a:spLocks noChangeArrowheads="1"/>
              </p:cNvSpPr>
              <p:nvPr/>
            </p:nvSpPr>
            <p:spPr bwMode="auto">
              <a:xfrm rot="8100000" flipV="1">
                <a:off x="7069138" y="3467100"/>
                <a:ext cx="1651000" cy="2047875"/>
              </a:xfrm>
              <a:custGeom>
                <a:avLst/>
                <a:gdLst>
                  <a:gd name="T0" fmla="*/ 27345 w 1745758"/>
                  <a:gd name="T1" fmla="*/ 463402 h 2165353"/>
                  <a:gd name="T2" fmla="*/ 291394 w 1745758"/>
                  <a:gd name="T3" fmla="*/ 199239 h 2165353"/>
                  <a:gd name="T4" fmla="*/ 423422 w 1745758"/>
                  <a:gd name="T5" fmla="*/ 199239 h 2165353"/>
                  <a:gd name="T6" fmla="*/ 509862 w 1745758"/>
                  <a:gd name="T7" fmla="*/ 285715 h 2165353"/>
                  <a:gd name="T8" fmla="*/ 558068 w 1745758"/>
                  <a:gd name="T9" fmla="*/ 0 h 2165353"/>
                  <a:gd name="T10" fmla="*/ 625594 w 1745758"/>
                  <a:gd name="T11" fmla="*/ 400220 h 2165353"/>
                  <a:gd name="T12" fmla="*/ 624316 w 1745758"/>
                  <a:gd name="T13" fmla="*/ 400220 h 2165353"/>
                  <a:gd name="T14" fmla="*/ 687471 w 1745758"/>
                  <a:gd name="T15" fmla="*/ 463402 h 2165353"/>
                  <a:gd name="T16" fmla="*/ 687471 w 1745758"/>
                  <a:gd name="T17" fmla="*/ 595488 h 2165353"/>
                  <a:gd name="T18" fmla="*/ 423422 w 1745758"/>
                  <a:gd name="T19" fmla="*/ 859652 h 2165353"/>
                  <a:gd name="T20" fmla="*/ 291394 w 1745758"/>
                  <a:gd name="T21" fmla="*/ 859652 h 2165353"/>
                  <a:gd name="T22" fmla="*/ 27345 w 1745758"/>
                  <a:gd name="T23" fmla="*/ 595488 h 2165353"/>
                  <a:gd name="T24" fmla="*/ 27345 w 1745758"/>
                  <a:gd name="T25" fmla="*/ 463402 h 2165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5758"/>
                  <a:gd name="T40" fmla="*/ 0 h 2165353"/>
                  <a:gd name="T41" fmla="*/ 1745758 w 1745758"/>
                  <a:gd name="T42" fmla="*/ 2165353 h 2165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5758" h="2165353">
                    <a:moveTo>
                      <a:pt x="66781" y="1131250"/>
                    </a:moveTo>
                    <a:lnTo>
                      <a:pt x="711655" y="486376"/>
                    </a:lnTo>
                    <a:cubicBezTo>
                      <a:pt x="800697" y="397334"/>
                      <a:pt x="945061" y="397334"/>
                      <a:pt x="1034103" y="486376"/>
                    </a:cubicBezTo>
                    <a:lnTo>
                      <a:pt x="1245213" y="697486"/>
                    </a:lnTo>
                    <a:lnTo>
                      <a:pt x="1362944" y="0"/>
                    </a:lnTo>
                    <a:lnTo>
                      <a:pt x="1527857" y="977013"/>
                    </a:lnTo>
                    <a:lnTo>
                      <a:pt x="1524740" y="977013"/>
                    </a:lnTo>
                    <a:lnTo>
                      <a:pt x="1678977" y="1131250"/>
                    </a:lnTo>
                    <a:cubicBezTo>
                      <a:pt x="1768019" y="1220292"/>
                      <a:pt x="1768019" y="1364656"/>
                      <a:pt x="1678977" y="1453698"/>
                    </a:cubicBezTo>
                    <a:lnTo>
                      <a:pt x="1034103" y="2098572"/>
                    </a:lnTo>
                    <a:cubicBezTo>
                      <a:pt x="945061" y="2187614"/>
                      <a:pt x="800697" y="2187614"/>
                      <a:pt x="711655" y="2098572"/>
                    </a:cubicBezTo>
                    <a:lnTo>
                      <a:pt x="66781" y="1453698"/>
                    </a:lnTo>
                    <a:cubicBezTo>
                      <a:pt x="-22261" y="1364656"/>
                      <a:pt x="-22261" y="1220292"/>
                      <a:pt x="66781" y="1131250"/>
                    </a:cubicBezTo>
                    <a:close/>
                  </a:path>
                </a:pathLst>
              </a:custGeom>
              <a:solidFill>
                <a:srgbClr val="2F5496"/>
              </a:solidFill>
              <a:ln w="12700" cap="flat" cmpd="sng">
                <a:noFill/>
                <a:bevel/>
              </a:ln>
            </p:spPr>
            <p:txBody>
              <a:bodyPr anchor="ctr"/>
              <a:lstStyle/>
              <a:p>
                <a:endParaRPr lang="zh-CN" altLang="en-US"/>
              </a:p>
            </p:txBody>
          </p:sp>
          <p:sp>
            <p:nvSpPr>
              <p:cNvPr id="37" name="任意多边形 27"/>
              <p:cNvSpPr>
                <a:spLocks noChangeArrowheads="1"/>
              </p:cNvSpPr>
              <p:nvPr/>
            </p:nvSpPr>
            <p:spPr bwMode="auto">
              <a:xfrm rot="-8100000">
                <a:off x="7069932" y="1361281"/>
                <a:ext cx="1649412" cy="2047875"/>
              </a:xfrm>
              <a:custGeom>
                <a:avLst/>
                <a:gdLst>
                  <a:gd name="T0" fmla="*/ 26925 w 1745758"/>
                  <a:gd name="T1" fmla="*/ 463402 h 2165353"/>
                  <a:gd name="T2" fmla="*/ 286939 w 1745758"/>
                  <a:gd name="T3" fmla="*/ 199239 h 2165353"/>
                  <a:gd name="T4" fmla="*/ 416951 w 1745758"/>
                  <a:gd name="T5" fmla="*/ 199239 h 2165353"/>
                  <a:gd name="T6" fmla="*/ 502073 w 1745758"/>
                  <a:gd name="T7" fmla="*/ 285715 h 2165353"/>
                  <a:gd name="T8" fmla="*/ 549540 w 1745758"/>
                  <a:gd name="T9" fmla="*/ 0 h 2165353"/>
                  <a:gd name="T10" fmla="*/ 616035 w 1745758"/>
                  <a:gd name="T11" fmla="*/ 400220 h 2165353"/>
                  <a:gd name="T12" fmla="*/ 614778 w 1745758"/>
                  <a:gd name="T13" fmla="*/ 400220 h 2165353"/>
                  <a:gd name="T14" fmla="*/ 676965 w 1745758"/>
                  <a:gd name="T15" fmla="*/ 463402 h 2165353"/>
                  <a:gd name="T16" fmla="*/ 676965 w 1745758"/>
                  <a:gd name="T17" fmla="*/ 595488 h 2165353"/>
                  <a:gd name="T18" fmla="*/ 416951 w 1745758"/>
                  <a:gd name="T19" fmla="*/ 859652 h 2165353"/>
                  <a:gd name="T20" fmla="*/ 286939 w 1745758"/>
                  <a:gd name="T21" fmla="*/ 859652 h 2165353"/>
                  <a:gd name="T22" fmla="*/ 26925 w 1745758"/>
                  <a:gd name="T23" fmla="*/ 595488 h 2165353"/>
                  <a:gd name="T24" fmla="*/ 26925 w 1745758"/>
                  <a:gd name="T25" fmla="*/ 463402 h 2165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5758"/>
                  <a:gd name="T40" fmla="*/ 0 h 2165353"/>
                  <a:gd name="T41" fmla="*/ 1745758 w 1745758"/>
                  <a:gd name="T42" fmla="*/ 2165353 h 2165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5758" h="2165353">
                    <a:moveTo>
                      <a:pt x="66781" y="1131250"/>
                    </a:moveTo>
                    <a:lnTo>
                      <a:pt x="711655" y="486376"/>
                    </a:lnTo>
                    <a:cubicBezTo>
                      <a:pt x="800697" y="397334"/>
                      <a:pt x="945061" y="397334"/>
                      <a:pt x="1034103" y="486376"/>
                    </a:cubicBezTo>
                    <a:lnTo>
                      <a:pt x="1245213" y="697486"/>
                    </a:lnTo>
                    <a:lnTo>
                      <a:pt x="1362944" y="0"/>
                    </a:lnTo>
                    <a:lnTo>
                      <a:pt x="1527857" y="977013"/>
                    </a:lnTo>
                    <a:lnTo>
                      <a:pt x="1524740" y="977013"/>
                    </a:lnTo>
                    <a:lnTo>
                      <a:pt x="1678977" y="1131250"/>
                    </a:lnTo>
                    <a:cubicBezTo>
                      <a:pt x="1768019" y="1220292"/>
                      <a:pt x="1768019" y="1364656"/>
                      <a:pt x="1678977" y="1453698"/>
                    </a:cubicBezTo>
                    <a:lnTo>
                      <a:pt x="1034103" y="2098572"/>
                    </a:lnTo>
                    <a:cubicBezTo>
                      <a:pt x="945061" y="2187614"/>
                      <a:pt x="800697" y="2187614"/>
                      <a:pt x="711655" y="2098572"/>
                    </a:cubicBezTo>
                    <a:lnTo>
                      <a:pt x="66781" y="1453698"/>
                    </a:lnTo>
                    <a:cubicBezTo>
                      <a:pt x="-22261" y="1364656"/>
                      <a:pt x="-22261" y="1220292"/>
                      <a:pt x="66781" y="1131250"/>
                    </a:cubicBezTo>
                    <a:close/>
                  </a:path>
                </a:pathLst>
              </a:custGeom>
              <a:solidFill>
                <a:srgbClr val="2F5496"/>
              </a:solidFill>
              <a:ln w="12700" cap="flat" cmpd="sng">
                <a:noFill/>
                <a:bevel/>
              </a:ln>
            </p:spPr>
            <p:txBody>
              <a:bodyPr anchor="ctr"/>
              <a:lstStyle/>
              <a:p>
                <a:endParaRPr lang="zh-CN" altLang="en-US"/>
              </a:p>
            </p:txBody>
          </p:sp>
          <p:grpSp>
            <p:nvGrpSpPr>
              <p:cNvPr id="39" name="组合 42"/>
              <p:cNvGrpSpPr/>
              <p:nvPr/>
            </p:nvGrpSpPr>
            <p:grpSpPr bwMode="auto">
              <a:xfrm>
                <a:off x="7524750" y="4179888"/>
                <a:ext cx="1054100" cy="855662"/>
                <a:chOff x="0" y="0"/>
                <a:chExt cx="481013" cy="390525"/>
              </a:xfrm>
            </p:grpSpPr>
            <p:sp>
              <p:nvSpPr>
                <p:cNvPr id="53" name="Freeform 1601"/>
                <p:cNvSpPr>
                  <a:spLocks noEditPoints="1" noChangeArrowheads="1"/>
                </p:cNvSpPr>
                <p:nvPr/>
              </p:nvSpPr>
              <p:spPr bwMode="auto">
                <a:xfrm>
                  <a:off x="0" y="0"/>
                  <a:ext cx="341313" cy="311150"/>
                </a:xfrm>
                <a:custGeom>
                  <a:avLst/>
                  <a:gdLst>
                    <a:gd name="T0" fmla="*/ 2147483647 w 91"/>
                    <a:gd name="T1" fmla="*/ 2147483647 h 83"/>
                    <a:gd name="T2" fmla="*/ 2147483647 w 91"/>
                    <a:gd name="T3" fmla="*/ 2147483647 h 83"/>
                    <a:gd name="T4" fmla="*/ 2147483647 w 91"/>
                    <a:gd name="T5" fmla="*/ 0 h 83"/>
                    <a:gd name="T6" fmla="*/ 0 w 91"/>
                    <a:gd name="T7" fmla="*/ 2147483647 h 83"/>
                    <a:gd name="T8" fmla="*/ 2147483647 w 91"/>
                    <a:gd name="T9" fmla="*/ 2147483647 h 83"/>
                    <a:gd name="T10" fmla="*/ 2147483647 w 91"/>
                    <a:gd name="T11" fmla="*/ 2147483647 h 83"/>
                    <a:gd name="T12" fmla="*/ 2147483647 w 91"/>
                    <a:gd name="T13" fmla="*/ 2147483647 h 83"/>
                    <a:gd name="T14" fmla="*/ 2147483647 w 91"/>
                    <a:gd name="T15" fmla="*/ 2147483647 h 83"/>
                    <a:gd name="T16" fmla="*/ 2147483647 w 91"/>
                    <a:gd name="T17" fmla="*/ 2147483647 h 83"/>
                    <a:gd name="T18" fmla="*/ 2147483647 w 91"/>
                    <a:gd name="T19" fmla="*/ 2147483647 h 83"/>
                    <a:gd name="T20" fmla="*/ 2147483647 w 91"/>
                    <a:gd name="T21" fmla="*/ 2147483647 h 83"/>
                    <a:gd name="T22" fmla="*/ 2147483647 w 91"/>
                    <a:gd name="T23" fmla="*/ 2147483647 h 83"/>
                    <a:gd name="T24" fmla="*/ 2147483647 w 91"/>
                    <a:gd name="T25" fmla="*/ 2147483647 h 83"/>
                    <a:gd name="T26" fmla="*/ 2147483647 w 91"/>
                    <a:gd name="T27" fmla="*/ 2147483647 h 83"/>
                    <a:gd name="T28" fmla="*/ 2147483647 w 91"/>
                    <a:gd name="T29" fmla="*/ 2147483647 h 83"/>
                    <a:gd name="T30" fmla="*/ 2147483647 w 91"/>
                    <a:gd name="T31" fmla="*/ 2147483647 h 83"/>
                    <a:gd name="T32" fmla="*/ 2147483647 w 91"/>
                    <a:gd name="T33" fmla="*/ 2147483647 h 83"/>
                    <a:gd name="T34" fmla="*/ 2147483647 w 91"/>
                    <a:gd name="T35" fmla="*/ 2147483647 h 83"/>
                    <a:gd name="T36" fmla="*/ 2147483647 w 91"/>
                    <a:gd name="T37" fmla="*/ 2147483647 h 83"/>
                    <a:gd name="T38" fmla="*/ 2147483647 w 91"/>
                    <a:gd name="T39" fmla="*/ 2147483647 h 83"/>
                    <a:gd name="T40" fmla="*/ 2147483647 w 91"/>
                    <a:gd name="T41" fmla="*/ 2147483647 h 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83"/>
                    <a:gd name="T65" fmla="*/ 91 w 91"/>
                    <a:gd name="T66" fmla="*/ 83 h 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solidFill>
                  <a:schemeClr val="bg1"/>
                </a:solidFill>
                <a:ln w="9525" cmpd="sng">
                  <a:noFill/>
                  <a:bevel/>
                </a:ln>
              </p:spPr>
              <p:txBody>
                <a:bodyPr/>
                <a:lstStyle/>
                <a:p>
                  <a:endParaRPr lang="zh-CN" altLang="en-US"/>
                </a:p>
              </p:txBody>
            </p:sp>
            <p:sp>
              <p:nvSpPr>
                <p:cNvPr id="54" name="Freeform 1602"/>
                <p:cNvSpPr>
                  <a:spLocks noEditPoints="1" noChangeArrowheads="1"/>
                </p:cNvSpPr>
                <p:nvPr/>
              </p:nvSpPr>
              <p:spPr bwMode="auto">
                <a:xfrm>
                  <a:off x="192088" y="127000"/>
                  <a:ext cx="288925" cy="263525"/>
                </a:xfrm>
                <a:custGeom>
                  <a:avLst/>
                  <a:gdLst>
                    <a:gd name="T0" fmla="*/ 2147483647 w 77"/>
                    <a:gd name="T1" fmla="*/ 2147483647 h 70"/>
                    <a:gd name="T2" fmla="*/ 2147483647 w 77"/>
                    <a:gd name="T3" fmla="*/ 0 h 70"/>
                    <a:gd name="T4" fmla="*/ 0 w 77"/>
                    <a:gd name="T5" fmla="*/ 2147483647 h 70"/>
                    <a:gd name="T6" fmla="*/ 2147483647 w 77"/>
                    <a:gd name="T7" fmla="*/ 2147483647 h 70"/>
                    <a:gd name="T8" fmla="*/ 2147483647 w 77"/>
                    <a:gd name="T9" fmla="*/ 2147483647 h 70"/>
                    <a:gd name="T10" fmla="*/ 2147483647 w 77"/>
                    <a:gd name="T11" fmla="*/ 2147483647 h 70"/>
                    <a:gd name="T12" fmla="*/ 2147483647 w 77"/>
                    <a:gd name="T13" fmla="*/ 2147483647 h 70"/>
                    <a:gd name="T14" fmla="*/ 2147483647 w 77"/>
                    <a:gd name="T15" fmla="*/ 2147483647 h 70"/>
                    <a:gd name="T16" fmla="*/ 2147483647 w 77"/>
                    <a:gd name="T17" fmla="*/ 2147483647 h 70"/>
                    <a:gd name="T18" fmla="*/ 2147483647 w 77"/>
                    <a:gd name="T19" fmla="*/ 2147483647 h 70"/>
                    <a:gd name="T20" fmla="*/ 2147483647 w 77"/>
                    <a:gd name="T21" fmla="*/ 2147483647 h 70"/>
                    <a:gd name="T22" fmla="*/ 2147483647 w 77"/>
                    <a:gd name="T23" fmla="*/ 2147483647 h 70"/>
                    <a:gd name="T24" fmla="*/ 2147483647 w 77"/>
                    <a:gd name="T25" fmla="*/ 2147483647 h 70"/>
                    <a:gd name="T26" fmla="*/ 2147483647 w 77"/>
                    <a:gd name="T27" fmla="*/ 2147483647 h 70"/>
                    <a:gd name="T28" fmla="*/ 2147483647 w 77"/>
                    <a:gd name="T29" fmla="*/ 2147483647 h 70"/>
                    <a:gd name="T30" fmla="*/ 2147483647 w 77"/>
                    <a:gd name="T31" fmla="*/ 2147483647 h 70"/>
                    <a:gd name="T32" fmla="*/ 2147483647 w 77"/>
                    <a:gd name="T33" fmla="*/ 2147483647 h 70"/>
                    <a:gd name="T34" fmla="*/ 2147483647 w 77"/>
                    <a:gd name="T35" fmla="*/ 2147483647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70"/>
                    <a:gd name="T56" fmla="*/ 77 w 77"/>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solidFill>
                  <a:schemeClr val="bg1"/>
                </a:solidFill>
                <a:ln w="9525" cmpd="sng">
                  <a:noFill/>
                  <a:bevel/>
                </a:ln>
              </p:spPr>
              <p:txBody>
                <a:bodyPr/>
                <a:lstStyle/>
                <a:p>
                  <a:endParaRPr lang="zh-CN" altLang="en-US"/>
                </a:p>
              </p:txBody>
            </p:sp>
          </p:grpSp>
          <p:grpSp>
            <p:nvGrpSpPr>
              <p:cNvPr id="40" name="组合 40"/>
              <p:cNvGrpSpPr/>
              <p:nvPr/>
            </p:nvGrpSpPr>
            <p:grpSpPr bwMode="auto">
              <a:xfrm>
                <a:off x="3563938" y="1781175"/>
                <a:ext cx="1163637" cy="896938"/>
                <a:chOff x="0" y="0"/>
                <a:chExt cx="522288" cy="403225"/>
              </a:xfrm>
            </p:grpSpPr>
            <p:sp>
              <p:nvSpPr>
                <p:cNvPr id="49" name="Freeform 1603"/>
                <p:cNvSpPr>
                  <a:spLocks noEditPoints="1" noChangeArrowheads="1"/>
                </p:cNvSpPr>
                <p:nvPr/>
              </p:nvSpPr>
              <p:spPr bwMode="auto">
                <a:xfrm>
                  <a:off x="0" y="46037"/>
                  <a:ext cx="450850" cy="357188"/>
                </a:xfrm>
                <a:custGeom>
                  <a:avLst/>
                  <a:gdLst>
                    <a:gd name="T0" fmla="*/ 2147483647 w 120"/>
                    <a:gd name="T1" fmla="*/ 2147483647 h 95"/>
                    <a:gd name="T2" fmla="*/ 2147483647 w 120"/>
                    <a:gd name="T3" fmla="*/ 2147483647 h 95"/>
                    <a:gd name="T4" fmla="*/ 2147483647 w 120"/>
                    <a:gd name="T5" fmla="*/ 2147483647 h 95"/>
                    <a:gd name="T6" fmla="*/ 2147483647 w 120"/>
                    <a:gd name="T7" fmla="*/ 2147483647 h 95"/>
                    <a:gd name="T8" fmla="*/ 2147483647 w 120"/>
                    <a:gd name="T9" fmla="*/ 2147483647 h 95"/>
                    <a:gd name="T10" fmla="*/ 2147483647 w 120"/>
                    <a:gd name="T11" fmla="*/ 2147483647 h 95"/>
                    <a:gd name="T12" fmla="*/ 2147483647 w 120"/>
                    <a:gd name="T13" fmla="*/ 2147483647 h 95"/>
                    <a:gd name="T14" fmla="*/ 2147483647 w 120"/>
                    <a:gd name="T15" fmla="*/ 2147483647 h 95"/>
                    <a:gd name="T16" fmla="*/ 2147483647 w 120"/>
                    <a:gd name="T17" fmla="*/ 2147483647 h 95"/>
                    <a:gd name="T18" fmla="*/ 2147483647 w 120"/>
                    <a:gd name="T19" fmla="*/ 2147483647 h 95"/>
                    <a:gd name="T20" fmla="*/ 2147483647 w 120"/>
                    <a:gd name="T21" fmla="*/ 2147483647 h 95"/>
                    <a:gd name="T22" fmla="*/ 2147483647 w 120"/>
                    <a:gd name="T23" fmla="*/ 2147483647 h 95"/>
                    <a:gd name="T24" fmla="*/ 2147483647 w 120"/>
                    <a:gd name="T25" fmla="*/ 2147483647 h 95"/>
                    <a:gd name="T26" fmla="*/ 2147483647 w 120"/>
                    <a:gd name="T27" fmla="*/ 2147483647 h 95"/>
                    <a:gd name="T28" fmla="*/ 2147483647 w 120"/>
                    <a:gd name="T29" fmla="*/ 2147483647 h 95"/>
                    <a:gd name="T30" fmla="*/ 2147483647 w 120"/>
                    <a:gd name="T31" fmla="*/ 2147483647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95"/>
                    <a:gd name="T50" fmla="*/ 120 w 120"/>
                    <a:gd name="T51" fmla="*/ 95 h 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solidFill>
                  <a:schemeClr val="bg1"/>
                </a:solidFill>
                <a:ln w="9525" cmpd="sng">
                  <a:noFill/>
                  <a:bevel/>
                </a:ln>
              </p:spPr>
              <p:txBody>
                <a:bodyPr/>
                <a:lstStyle/>
                <a:p>
                  <a:endParaRPr lang="zh-CN" altLang="en-US"/>
                </a:p>
              </p:txBody>
            </p:sp>
            <p:sp>
              <p:nvSpPr>
                <p:cNvPr id="50" name="Freeform 1604"/>
                <p:cNvSpPr>
                  <a:spLocks noEditPoints="1" noChangeArrowheads="1"/>
                </p:cNvSpPr>
                <p:nvPr/>
              </p:nvSpPr>
              <p:spPr bwMode="auto">
                <a:xfrm>
                  <a:off x="101600" y="203200"/>
                  <a:ext cx="176213" cy="157163"/>
                </a:xfrm>
                <a:custGeom>
                  <a:avLst/>
                  <a:gdLst>
                    <a:gd name="T0" fmla="*/ 2147483647 w 47"/>
                    <a:gd name="T1" fmla="*/ 2147483647 h 42"/>
                    <a:gd name="T2" fmla="*/ 2147483647 w 47"/>
                    <a:gd name="T3" fmla="*/ 2147483647 h 42"/>
                    <a:gd name="T4" fmla="*/ 2147483647 w 47"/>
                    <a:gd name="T5" fmla="*/ 2147483647 h 42"/>
                    <a:gd name="T6" fmla="*/ 2147483647 w 47"/>
                    <a:gd name="T7" fmla="*/ 2147483647 h 42"/>
                    <a:gd name="T8" fmla="*/ 2147483647 w 47"/>
                    <a:gd name="T9" fmla="*/ 2147483647 h 42"/>
                    <a:gd name="T10" fmla="*/ 2147483647 w 47"/>
                    <a:gd name="T11" fmla="*/ 2147483647 h 42"/>
                    <a:gd name="T12" fmla="*/ 2147483647 w 47"/>
                    <a:gd name="T13" fmla="*/ 2147483647 h 42"/>
                    <a:gd name="T14" fmla="*/ 2147483647 w 47"/>
                    <a:gd name="T15" fmla="*/ 2147483647 h 42"/>
                    <a:gd name="T16" fmla="*/ 2147483647 w 47"/>
                    <a:gd name="T17" fmla="*/ 2147483647 h 42"/>
                    <a:gd name="T18" fmla="*/ 2147483647 w 47"/>
                    <a:gd name="T19" fmla="*/ 2147483647 h 42"/>
                    <a:gd name="T20" fmla="*/ 2147483647 w 47"/>
                    <a:gd name="T21" fmla="*/ 2147483647 h 42"/>
                    <a:gd name="T22" fmla="*/ 2147483647 w 47"/>
                    <a:gd name="T23" fmla="*/ 2147483647 h 42"/>
                    <a:gd name="T24" fmla="*/ 2147483647 w 47"/>
                    <a:gd name="T25" fmla="*/ 2147483647 h 42"/>
                    <a:gd name="T26" fmla="*/ 2147483647 w 47"/>
                    <a:gd name="T27" fmla="*/ 2147483647 h 42"/>
                    <a:gd name="T28" fmla="*/ 2147483647 w 47"/>
                    <a:gd name="T29" fmla="*/ 214748364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2"/>
                    <a:gd name="T47" fmla="*/ 47 w 47"/>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solidFill>
                  <a:schemeClr val="bg1"/>
                </a:solidFill>
                <a:ln w="9525" cmpd="sng">
                  <a:noFill/>
                  <a:bevel/>
                </a:ln>
              </p:spPr>
              <p:txBody>
                <a:bodyPr/>
                <a:lstStyle/>
                <a:p>
                  <a:endParaRPr lang="zh-CN" altLang="en-US"/>
                </a:p>
              </p:txBody>
            </p:sp>
            <p:sp>
              <p:nvSpPr>
                <p:cNvPr id="51" name="Freeform 1605"/>
                <p:cNvSpPr>
                  <a:spLocks noChangeArrowheads="1"/>
                </p:cNvSpPr>
                <p:nvPr/>
              </p:nvSpPr>
              <p:spPr bwMode="auto">
                <a:xfrm>
                  <a:off x="338138" y="60325"/>
                  <a:ext cx="93663" cy="101600"/>
                </a:xfrm>
                <a:custGeom>
                  <a:avLst/>
                  <a:gdLst>
                    <a:gd name="T0" fmla="*/ 2147483647 w 25"/>
                    <a:gd name="T1" fmla="*/ 2147483647 h 27"/>
                    <a:gd name="T2" fmla="*/ 2147483647 w 25"/>
                    <a:gd name="T3" fmla="*/ 2147483647 h 27"/>
                    <a:gd name="T4" fmla="*/ 2147483647 w 25"/>
                    <a:gd name="T5" fmla="*/ 2147483647 h 27"/>
                    <a:gd name="T6" fmla="*/ 2147483647 w 25"/>
                    <a:gd name="T7" fmla="*/ 2147483647 h 27"/>
                    <a:gd name="T8" fmla="*/ 0 w 25"/>
                    <a:gd name="T9" fmla="*/ 2147483647 h 27"/>
                    <a:gd name="T10" fmla="*/ 2147483647 w 25"/>
                    <a:gd name="T11" fmla="*/ 2147483647 h 27"/>
                    <a:gd name="T12" fmla="*/ 2147483647 w 25"/>
                    <a:gd name="T13" fmla="*/ 2147483647 h 27"/>
                    <a:gd name="T14" fmla="*/ 2147483647 w 25"/>
                    <a:gd name="T15" fmla="*/ 2147483647 h 2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7"/>
                    <a:gd name="T26" fmla="*/ 25 w 2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solidFill>
                  <a:schemeClr val="bg1"/>
                </a:solidFill>
                <a:ln w="9525" cmpd="sng">
                  <a:noFill/>
                  <a:bevel/>
                </a:ln>
              </p:spPr>
              <p:txBody>
                <a:bodyPr/>
                <a:lstStyle/>
                <a:p>
                  <a:endParaRPr lang="zh-CN" altLang="en-US"/>
                </a:p>
              </p:txBody>
            </p:sp>
            <p:sp>
              <p:nvSpPr>
                <p:cNvPr id="52" name="Freeform 1606"/>
                <p:cNvSpPr>
                  <a:spLocks noChangeArrowheads="1"/>
                </p:cNvSpPr>
                <p:nvPr/>
              </p:nvSpPr>
              <p:spPr bwMode="auto">
                <a:xfrm>
                  <a:off x="319088" y="0"/>
                  <a:ext cx="203200" cy="188913"/>
                </a:xfrm>
                <a:custGeom>
                  <a:avLst/>
                  <a:gdLst>
                    <a:gd name="T0" fmla="*/ 2147483647 w 54"/>
                    <a:gd name="T1" fmla="*/ 2147483647 h 50"/>
                    <a:gd name="T2" fmla="*/ 2147483647 w 54"/>
                    <a:gd name="T3" fmla="*/ 2147483647 h 50"/>
                    <a:gd name="T4" fmla="*/ 2147483647 w 54"/>
                    <a:gd name="T5" fmla="*/ 2147483647 h 50"/>
                    <a:gd name="T6" fmla="*/ 2147483647 w 54"/>
                    <a:gd name="T7" fmla="*/ 2147483647 h 50"/>
                    <a:gd name="T8" fmla="*/ 0 w 54"/>
                    <a:gd name="T9" fmla="*/ 2147483647 h 50"/>
                    <a:gd name="T10" fmla="*/ 2147483647 w 54"/>
                    <a:gd name="T11" fmla="*/ 2147483647 h 50"/>
                    <a:gd name="T12" fmla="*/ 2147483647 w 54"/>
                    <a:gd name="T13" fmla="*/ 2147483647 h 50"/>
                    <a:gd name="T14" fmla="*/ 2147483647 w 54"/>
                    <a:gd name="T15" fmla="*/ 2147483647 h 50"/>
                    <a:gd name="T16" fmla="*/ 2147483647 w 54"/>
                    <a:gd name="T17" fmla="*/ 2147483647 h 50"/>
                    <a:gd name="T18" fmla="*/ 2147483647 w 54"/>
                    <a:gd name="T19" fmla="*/ 2147483647 h 50"/>
                    <a:gd name="T20" fmla="*/ 2147483647 w 54"/>
                    <a:gd name="T21" fmla="*/ 2147483647 h 50"/>
                    <a:gd name="T22" fmla="*/ 2147483647 w 54"/>
                    <a:gd name="T23" fmla="*/ 2147483647 h 50"/>
                    <a:gd name="T24" fmla="*/ 2147483647 w 54"/>
                    <a:gd name="T25" fmla="*/ 2147483647 h 50"/>
                    <a:gd name="T26" fmla="*/ 2147483647 w 54"/>
                    <a:gd name="T27" fmla="*/ 2147483647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50"/>
                    <a:gd name="T44" fmla="*/ 54 w 54"/>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solidFill>
                  <a:schemeClr val="bg1"/>
                </a:solidFill>
                <a:ln w="9525" cmpd="sng">
                  <a:noFill/>
                  <a:bevel/>
                </a:ln>
              </p:spPr>
              <p:txBody>
                <a:bodyPr/>
                <a:lstStyle/>
                <a:p>
                  <a:endParaRPr lang="zh-CN" altLang="en-US"/>
                </a:p>
              </p:txBody>
            </p:sp>
          </p:grpSp>
          <p:grpSp>
            <p:nvGrpSpPr>
              <p:cNvPr id="41" name="组合 41"/>
              <p:cNvGrpSpPr/>
              <p:nvPr/>
            </p:nvGrpSpPr>
            <p:grpSpPr bwMode="auto">
              <a:xfrm>
                <a:off x="7451725" y="1920875"/>
                <a:ext cx="1200150" cy="652463"/>
                <a:chOff x="0" y="0"/>
                <a:chExt cx="709612" cy="390525"/>
              </a:xfrm>
            </p:grpSpPr>
            <p:sp>
              <p:nvSpPr>
                <p:cNvPr id="44" name="Freeform 1614"/>
                <p:cNvSpPr>
                  <a:spLocks noChangeArrowheads="1"/>
                </p:cNvSpPr>
                <p:nvPr/>
              </p:nvSpPr>
              <p:spPr bwMode="auto">
                <a:xfrm>
                  <a:off x="214312" y="0"/>
                  <a:ext cx="269875" cy="288925"/>
                </a:xfrm>
                <a:custGeom>
                  <a:avLst/>
                  <a:gdLst>
                    <a:gd name="T0" fmla="*/ 0 w 72"/>
                    <a:gd name="T1" fmla="*/ 2147483647 h 77"/>
                    <a:gd name="T2" fmla="*/ 0 w 72"/>
                    <a:gd name="T3" fmla="*/ 2147483647 h 77"/>
                    <a:gd name="T4" fmla="*/ 2147483647 w 72"/>
                    <a:gd name="T5" fmla="*/ 2147483647 h 77"/>
                    <a:gd name="T6" fmla="*/ 2147483647 w 72"/>
                    <a:gd name="T7" fmla="*/ 2147483647 h 77"/>
                    <a:gd name="T8" fmla="*/ 2147483647 w 72"/>
                    <a:gd name="T9" fmla="*/ 2147483647 h 77"/>
                    <a:gd name="T10" fmla="*/ 2147483647 w 72"/>
                    <a:gd name="T11" fmla="*/ 2147483647 h 77"/>
                    <a:gd name="T12" fmla="*/ 2147483647 w 72"/>
                    <a:gd name="T13" fmla="*/ 2147483647 h 77"/>
                    <a:gd name="T14" fmla="*/ 2147483647 w 72"/>
                    <a:gd name="T15" fmla="*/ 2147483647 h 77"/>
                    <a:gd name="T16" fmla="*/ 2147483647 w 72"/>
                    <a:gd name="T17" fmla="*/ 2147483647 h 77"/>
                    <a:gd name="T18" fmla="*/ 2147483647 w 72"/>
                    <a:gd name="T19" fmla="*/ 0 h 77"/>
                    <a:gd name="T20" fmla="*/ 2147483647 w 72"/>
                    <a:gd name="T21" fmla="*/ 2147483647 h 77"/>
                    <a:gd name="T22" fmla="*/ 2147483647 w 72"/>
                    <a:gd name="T23" fmla="*/ 0 h 77"/>
                    <a:gd name="T24" fmla="*/ 0 w 72"/>
                    <a:gd name="T25" fmla="*/ 2147483647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77"/>
                    <a:gd name="T41" fmla="*/ 72 w 72"/>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77">
                      <a:moveTo>
                        <a:pt x="0" y="19"/>
                      </a:moveTo>
                      <a:cubicBezTo>
                        <a:pt x="0" y="21"/>
                        <a:pt x="0" y="21"/>
                        <a:pt x="0" y="21"/>
                      </a:cubicBezTo>
                      <a:cubicBezTo>
                        <a:pt x="4" y="46"/>
                        <a:pt x="14" y="64"/>
                        <a:pt x="33" y="74"/>
                      </a:cubicBezTo>
                      <a:cubicBezTo>
                        <a:pt x="30" y="67"/>
                        <a:pt x="28" y="60"/>
                        <a:pt x="28" y="51"/>
                      </a:cubicBezTo>
                      <a:cubicBezTo>
                        <a:pt x="28" y="41"/>
                        <a:pt x="31" y="31"/>
                        <a:pt x="36" y="23"/>
                      </a:cubicBezTo>
                      <a:cubicBezTo>
                        <a:pt x="42" y="31"/>
                        <a:pt x="44" y="41"/>
                        <a:pt x="44" y="51"/>
                      </a:cubicBezTo>
                      <a:cubicBezTo>
                        <a:pt x="44" y="61"/>
                        <a:pt x="42" y="69"/>
                        <a:pt x="38" y="77"/>
                      </a:cubicBezTo>
                      <a:cubicBezTo>
                        <a:pt x="38" y="77"/>
                        <a:pt x="38" y="77"/>
                        <a:pt x="38" y="77"/>
                      </a:cubicBezTo>
                      <a:cubicBezTo>
                        <a:pt x="60" y="64"/>
                        <a:pt x="68" y="46"/>
                        <a:pt x="72" y="21"/>
                      </a:cubicBezTo>
                      <a:cubicBezTo>
                        <a:pt x="72" y="0"/>
                        <a:pt x="72" y="0"/>
                        <a:pt x="72" y="0"/>
                      </a:cubicBezTo>
                      <a:cubicBezTo>
                        <a:pt x="56" y="1"/>
                        <a:pt x="44" y="10"/>
                        <a:pt x="35" y="23"/>
                      </a:cubicBezTo>
                      <a:cubicBezTo>
                        <a:pt x="28" y="11"/>
                        <a:pt x="16" y="2"/>
                        <a:pt x="1" y="0"/>
                      </a:cubicBezTo>
                      <a:cubicBezTo>
                        <a:pt x="1" y="3"/>
                        <a:pt x="0" y="18"/>
                        <a:pt x="0" y="19"/>
                      </a:cubicBezTo>
                      <a:close/>
                    </a:path>
                  </a:pathLst>
                </a:custGeom>
                <a:solidFill>
                  <a:schemeClr val="bg1"/>
                </a:solidFill>
                <a:ln w="0" cap="sq" cmpd="sng">
                  <a:noFill/>
                  <a:miter lim="800000"/>
                </a:ln>
              </p:spPr>
              <p:txBody>
                <a:bodyPr/>
                <a:lstStyle/>
                <a:p>
                  <a:endParaRPr lang="zh-CN" altLang="en-US"/>
                </a:p>
              </p:txBody>
            </p:sp>
            <p:sp>
              <p:nvSpPr>
                <p:cNvPr id="45" name="Freeform 1615"/>
                <p:cNvSpPr>
                  <a:spLocks noChangeArrowheads="1"/>
                </p:cNvSpPr>
                <p:nvPr/>
              </p:nvSpPr>
              <p:spPr bwMode="auto">
                <a:xfrm>
                  <a:off x="560387" y="0"/>
                  <a:ext cx="149225" cy="280988"/>
                </a:xfrm>
                <a:custGeom>
                  <a:avLst/>
                  <a:gdLst>
                    <a:gd name="T0" fmla="*/ 0 w 40"/>
                    <a:gd name="T1" fmla="*/ 2147483647 h 75"/>
                    <a:gd name="T2" fmla="*/ 0 w 40"/>
                    <a:gd name="T3" fmla="*/ 2147483647 h 75"/>
                    <a:gd name="T4" fmla="*/ 2147483647 w 40"/>
                    <a:gd name="T5" fmla="*/ 2147483647 h 75"/>
                    <a:gd name="T6" fmla="*/ 2147483647 w 40"/>
                    <a:gd name="T7" fmla="*/ 2147483647 h 75"/>
                    <a:gd name="T8" fmla="*/ 0 w 40"/>
                    <a:gd name="T9" fmla="*/ 0 h 75"/>
                    <a:gd name="T10" fmla="*/ 0 w 40"/>
                    <a:gd name="T11" fmla="*/ 2147483647 h 75"/>
                    <a:gd name="T12" fmla="*/ 0 60000 65536"/>
                    <a:gd name="T13" fmla="*/ 0 60000 65536"/>
                    <a:gd name="T14" fmla="*/ 0 60000 65536"/>
                    <a:gd name="T15" fmla="*/ 0 60000 65536"/>
                    <a:gd name="T16" fmla="*/ 0 60000 65536"/>
                    <a:gd name="T17" fmla="*/ 0 60000 65536"/>
                    <a:gd name="T18" fmla="*/ 0 w 40"/>
                    <a:gd name="T19" fmla="*/ 0 h 75"/>
                    <a:gd name="T20" fmla="*/ 40 w 40"/>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40" h="75">
                      <a:moveTo>
                        <a:pt x="0" y="18"/>
                      </a:moveTo>
                      <a:cubicBezTo>
                        <a:pt x="0" y="21"/>
                        <a:pt x="0" y="21"/>
                        <a:pt x="0" y="21"/>
                      </a:cubicBezTo>
                      <a:cubicBezTo>
                        <a:pt x="0" y="47"/>
                        <a:pt x="12" y="65"/>
                        <a:pt x="34" y="75"/>
                      </a:cubicBezTo>
                      <a:cubicBezTo>
                        <a:pt x="37" y="68"/>
                        <a:pt x="40" y="60"/>
                        <a:pt x="40" y="51"/>
                      </a:cubicBezTo>
                      <a:cubicBezTo>
                        <a:pt x="40" y="26"/>
                        <a:pt x="20" y="5"/>
                        <a:pt x="0" y="0"/>
                      </a:cubicBezTo>
                      <a:cubicBezTo>
                        <a:pt x="0" y="5"/>
                        <a:pt x="0" y="11"/>
                        <a:pt x="0" y="18"/>
                      </a:cubicBezTo>
                      <a:close/>
                    </a:path>
                  </a:pathLst>
                </a:custGeom>
                <a:solidFill>
                  <a:schemeClr val="bg1"/>
                </a:solidFill>
                <a:ln w="0" cap="sq" cmpd="sng">
                  <a:noFill/>
                  <a:miter lim="800000"/>
                </a:ln>
              </p:spPr>
              <p:txBody>
                <a:bodyPr/>
                <a:lstStyle/>
                <a:p>
                  <a:endParaRPr lang="zh-CN" altLang="en-US"/>
                </a:p>
              </p:txBody>
            </p:sp>
            <p:sp>
              <p:nvSpPr>
                <p:cNvPr id="46" name="Freeform 1616"/>
                <p:cNvSpPr>
                  <a:spLocks noChangeArrowheads="1"/>
                </p:cNvSpPr>
                <p:nvPr/>
              </p:nvSpPr>
              <p:spPr bwMode="auto">
                <a:xfrm>
                  <a:off x="0" y="0"/>
                  <a:ext cx="153988" cy="292100"/>
                </a:xfrm>
                <a:custGeom>
                  <a:avLst/>
                  <a:gdLst>
                    <a:gd name="T0" fmla="*/ 2147483647 w 41"/>
                    <a:gd name="T1" fmla="*/ 2147483647 h 78"/>
                    <a:gd name="T2" fmla="*/ 2147483647 w 41"/>
                    <a:gd name="T3" fmla="*/ 0 h 78"/>
                    <a:gd name="T4" fmla="*/ 0 w 41"/>
                    <a:gd name="T5" fmla="*/ 2147483647 h 78"/>
                    <a:gd name="T6" fmla="*/ 2147483647 w 41"/>
                    <a:gd name="T7" fmla="*/ 2147483647 h 78"/>
                    <a:gd name="T8" fmla="*/ 2147483647 w 41"/>
                    <a:gd name="T9" fmla="*/ 2147483647 h 78"/>
                    <a:gd name="T10" fmla="*/ 0 60000 65536"/>
                    <a:gd name="T11" fmla="*/ 0 60000 65536"/>
                    <a:gd name="T12" fmla="*/ 0 60000 65536"/>
                    <a:gd name="T13" fmla="*/ 0 60000 65536"/>
                    <a:gd name="T14" fmla="*/ 0 60000 65536"/>
                    <a:gd name="T15" fmla="*/ 0 w 41"/>
                    <a:gd name="T16" fmla="*/ 0 h 78"/>
                    <a:gd name="T17" fmla="*/ 41 w 41"/>
                    <a:gd name="T18" fmla="*/ 78 h 78"/>
                  </a:gdLst>
                  <a:ahLst/>
                  <a:cxnLst>
                    <a:cxn ang="T10">
                      <a:pos x="T0" y="T1"/>
                    </a:cxn>
                    <a:cxn ang="T11">
                      <a:pos x="T2" y="T3"/>
                    </a:cxn>
                    <a:cxn ang="T12">
                      <a:pos x="T4" y="T5"/>
                    </a:cxn>
                    <a:cxn ang="T13">
                      <a:pos x="T6" y="T7"/>
                    </a:cxn>
                    <a:cxn ang="T14">
                      <a:pos x="T8" y="T9"/>
                    </a:cxn>
                  </a:cxnLst>
                  <a:rect l="T15" t="T16" r="T17" b="T18"/>
                  <a:pathLst>
                    <a:path w="41" h="78">
                      <a:moveTo>
                        <a:pt x="41" y="22"/>
                      </a:moveTo>
                      <a:cubicBezTo>
                        <a:pt x="41" y="0"/>
                        <a:pt x="41" y="0"/>
                        <a:pt x="41" y="0"/>
                      </a:cubicBezTo>
                      <a:cubicBezTo>
                        <a:pt x="17" y="5"/>
                        <a:pt x="0" y="26"/>
                        <a:pt x="0" y="51"/>
                      </a:cubicBezTo>
                      <a:cubicBezTo>
                        <a:pt x="0" y="61"/>
                        <a:pt x="2" y="70"/>
                        <a:pt x="7" y="78"/>
                      </a:cubicBezTo>
                      <a:cubicBezTo>
                        <a:pt x="29" y="66"/>
                        <a:pt x="41" y="47"/>
                        <a:pt x="41" y="22"/>
                      </a:cubicBezTo>
                      <a:close/>
                    </a:path>
                  </a:pathLst>
                </a:custGeom>
                <a:solidFill>
                  <a:schemeClr val="bg1"/>
                </a:solidFill>
                <a:ln w="0" cap="sq" cmpd="sng">
                  <a:noFill/>
                  <a:miter lim="800000"/>
                </a:ln>
              </p:spPr>
              <p:txBody>
                <a:bodyPr/>
                <a:lstStyle/>
                <a:p>
                  <a:endParaRPr lang="zh-CN" altLang="en-US"/>
                </a:p>
              </p:txBody>
            </p:sp>
            <p:sp>
              <p:nvSpPr>
                <p:cNvPr id="47" name="Freeform 1617"/>
                <p:cNvSpPr>
                  <a:spLocks noChangeArrowheads="1"/>
                </p:cNvSpPr>
                <p:nvPr/>
              </p:nvSpPr>
              <p:spPr bwMode="auto">
                <a:xfrm>
                  <a:off x="60325" y="187325"/>
                  <a:ext cx="255588" cy="203200"/>
                </a:xfrm>
                <a:custGeom>
                  <a:avLst/>
                  <a:gdLst>
                    <a:gd name="T0" fmla="*/ 2147483647 w 68"/>
                    <a:gd name="T1" fmla="*/ 0 h 54"/>
                    <a:gd name="T2" fmla="*/ 0 w 68"/>
                    <a:gd name="T3" fmla="*/ 2147483647 h 54"/>
                    <a:gd name="T4" fmla="*/ 2147483647 w 68"/>
                    <a:gd name="T5" fmla="*/ 2147483647 h 54"/>
                    <a:gd name="T6" fmla="*/ 2147483647 w 68"/>
                    <a:gd name="T7" fmla="*/ 2147483647 h 54"/>
                    <a:gd name="T8" fmla="*/ 2147483647 w 68"/>
                    <a:gd name="T9" fmla="*/ 0 h 54"/>
                    <a:gd name="T10" fmla="*/ 0 60000 65536"/>
                    <a:gd name="T11" fmla="*/ 0 60000 65536"/>
                    <a:gd name="T12" fmla="*/ 0 60000 65536"/>
                    <a:gd name="T13" fmla="*/ 0 60000 65536"/>
                    <a:gd name="T14" fmla="*/ 0 60000 65536"/>
                    <a:gd name="T15" fmla="*/ 0 w 68"/>
                    <a:gd name="T16" fmla="*/ 0 h 54"/>
                    <a:gd name="T17" fmla="*/ 68 w 68"/>
                    <a:gd name="T18" fmla="*/ 54 h 54"/>
                  </a:gdLst>
                  <a:ahLst/>
                  <a:cxnLst>
                    <a:cxn ang="T10">
                      <a:pos x="T0" y="T1"/>
                    </a:cxn>
                    <a:cxn ang="T11">
                      <a:pos x="T2" y="T3"/>
                    </a:cxn>
                    <a:cxn ang="T12">
                      <a:pos x="T4" y="T5"/>
                    </a:cxn>
                    <a:cxn ang="T13">
                      <a:pos x="T6" y="T7"/>
                    </a:cxn>
                    <a:cxn ang="T14">
                      <a:pos x="T8" y="T9"/>
                    </a:cxn>
                  </a:cxnLst>
                  <a:rect l="T15" t="T16" r="T17" b="T18"/>
                  <a:pathLst>
                    <a:path w="68" h="54">
                      <a:moveTo>
                        <a:pt x="35" y="0"/>
                      </a:moveTo>
                      <a:cubicBezTo>
                        <a:pt x="28" y="17"/>
                        <a:pt x="16" y="30"/>
                        <a:pt x="0" y="40"/>
                      </a:cubicBezTo>
                      <a:cubicBezTo>
                        <a:pt x="9" y="48"/>
                        <a:pt x="21" y="54"/>
                        <a:pt x="35" y="54"/>
                      </a:cubicBezTo>
                      <a:cubicBezTo>
                        <a:pt x="48" y="54"/>
                        <a:pt x="59" y="49"/>
                        <a:pt x="68" y="40"/>
                      </a:cubicBezTo>
                      <a:cubicBezTo>
                        <a:pt x="53" y="31"/>
                        <a:pt x="42" y="18"/>
                        <a:pt x="35" y="0"/>
                      </a:cubicBezTo>
                      <a:close/>
                    </a:path>
                  </a:pathLst>
                </a:custGeom>
                <a:solidFill>
                  <a:schemeClr val="bg1"/>
                </a:solidFill>
                <a:ln w="0" cap="sq" cmpd="sng">
                  <a:noFill/>
                  <a:miter lim="800000"/>
                </a:ln>
              </p:spPr>
              <p:txBody>
                <a:bodyPr/>
                <a:lstStyle/>
                <a:p>
                  <a:endParaRPr lang="zh-CN" altLang="en-US"/>
                </a:p>
              </p:txBody>
            </p:sp>
            <p:sp>
              <p:nvSpPr>
                <p:cNvPr id="48" name="Freeform 1618"/>
                <p:cNvSpPr>
                  <a:spLocks noChangeArrowheads="1"/>
                </p:cNvSpPr>
                <p:nvPr/>
              </p:nvSpPr>
              <p:spPr bwMode="auto">
                <a:xfrm>
                  <a:off x="384175" y="184150"/>
                  <a:ext cx="254000" cy="206375"/>
                </a:xfrm>
                <a:custGeom>
                  <a:avLst/>
                  <a:gdLst>
                    <a:gd name="T0" fmla="*/ 2147483647 w 68"/>
                    <a:gd name="T1" fmla="*/ 0 h 55"/>
                    <a:gd name="T2" fmla="*/ 0 w 68"/>
                    <a:gd name="T3" fmla="*/ 2147483647 h 55"/>
                    <a:gd name="T4" fmla="*/ 2147483647 w 68"/>
                    <a:gd name="T5" fmla="*/ 2147483647 h 55"/>
                    <a:gd name="T6" fmla="*/ 2147483647 w 68"/>
                    <a:gd name="T7" fmla="*/ 2147483647 h 55"/>
                    <a:gd name="T8" fmla="*/ 2147483647 w 68"/>
                    <a:gd name="T9" fmla="*/ 0 h 55"/>
                    <a:gd name="T10" fmla="*/ 0 60000 65536"/>
                    <a:gd name="T11" fmla="*/ 0 60000 65536"/>
                    <a:gd name="T12" fmla="*/ 0 60000 65536"/>
                    <a:gd name="T13" fmla="*/ 0 60000 65536"/>
                    <a:gd name="T14" fmla="*/ 0 60000 65536"/>
                    <a:gd name="T15" fmla="*/ 0 w 68"/>
                    <a:gd name="T16" fmla="*/ 0 h 55"/>
                    <a:gd name="T17" fmla="*/ 68 w 68"/>
                    <a:gd name="T18" fmla="*/ 55 h 55"/>
                  </a:gdLst>
                  <a:ahLst/>
                  <a:cxnLst>
                    <a:cxn ang="T10">
                      <a:pos x="T0" y="T1"/>
                    </a:cxn>
                    <a:cxn ang="T11">
                      <a:pos x="T2" y="T3"/>
                    </a:cxn>
                    <a:cxn ang="T12">
                      <a:pos x="T4" y="T5"/>
                    </a:cxn>
                    <a:cxn ang="T13">
                      <a:pos x="T6" y="T7"/>
                    </a:cxn>
                    <a:cxn ang="T14">
                      <a:pos x="T8" y="T9"/>
                    </a:cxn>
                  </a:cxnLst>
                  <a:rect l="T15" t="T16" r="T17" b="T18"/>
                  <a:pathLst>
                    <a:path w="68" h="55">
                      <a:moveTo>
                        <a:pt x="36" y="0"/>
                      </a:moveTo>
                      <a:cubicBezTo>
                        <a:pt x="28" y="17"/>
                        <a:pt x="17" y="31"/>
                        <a:pt x="0" y="41"/>
                      </a:cubicBezTo>
                      <a:cubicBezTo>
                        <a:pt x="9" y="50"/>
                        <a:pt x="20" y="55"/>
                        <a:pt x="34" y="55"/>
                      </a:cubicBezTo>
                      <a:cubicBezTo>
                        <a:pt x="47" y="55"/>
                        <a:pt x="59" y="49"/>
                        <a:pt x="68" y="40"/>
                      </a:cubicBezTo>
                      <a:cubicBezTo>
                        <a:pt x="54" y="31"/>
                        <a:pt x="43" y="17"/>
                        <a:pt x="36" y="0"/>
                      </a:cubicBezTo>
                      <a:close/>
                    </a:path>
                  </a:pathLst>
                </a:custGeom>
                <a:solidFill>
                  <a:schemeClr val="bg1"/>
                </a:solidFill>
                <a:ln w="0" cap="sq" cmpd="sng">
                  <a:noFill/>
                  <a:miter lim="800000"/>
                </a:ln>
              </p:spPr>
              <p:txBody>
                <a:bodyPr/>
                <a:lstStyle/>
                <a:p>
                  <a:endParaRPr lang="zh-CN" altLang="en-US"/>
                </a:p>
              </p:txBody>
            </p:sp>
          </p:grpSp>
          <p:sp>
            <p:nvSpPr>
              <p:cNvPr id="42" name="Freeform 1635"/>
              <p:cNvSpPr>
                <a:spLocks noEditPoints="1" noChangeArrowheads="1"/>
              </p:cNvSpPr>
              <p:nvPr/>
            </p:nvSpPr>
            <p:spPr bwMode="auto">
              <a:xfrm>
                <a:off x="3686175" y="4179888"/>
                <a:ext cx="919163" cy="968375"/>
              </a:xfrm>
              <a:custGeom>
                <a:avLst/>
                <a:gdLst>
                  <a:gd name="T0" fmla="*/ 2147483647 w 98"/>
                  <a:gd name="T1" fmla="*/ 2147483647 h 110"/>
                  <a:gd name="T2" fmla="*/ 2147483647 w 98"/>
                  <a:gd name="T3" fmla="*/ 2147483647 h 110"/>
                  <a:gd name="T4" fmla="*/ 2147483647 w 98"/>
                  <a:gd name="T5" fmla="*/ 2147483647 h 110"/>
                  <a:gd name="T6" fmla="*/ 2147483647 w 98"/>
                  <a:gd name="T7" fmla="*/ 2147483647 h 110"/>
                  <a:gd name="T8" fmla="*/ 2147483647 w 98"/>
                  <a:gd name="T9" fmla="*/ 2147483647 h 110"/>
                  <a:gd name="T10" fmla="*/ 2147483647 w 98"/>
                  <a:gd name="T11" fmla="*/ 2147483647 h 110"/>
                  <a:gd name="T12" fmla="*/ 2147483647 w 98"/>
                  <a:gd name="T13" fmla="*/ 2147483647 h 110"/>
                  <a:gd name="T14" fmla="*/ 2147483647 w 98"/>
                  <a:gd name="T15" fmla="*/ 2147483647 h 110"/>
                  <a:gd name="T16" fmla="*/ 2147483647 w 98"/>
                  <a:gd name="T17" fmla="*/ 2147483647 h 110"/>
                  <a:gd name="T18" fmla="*/ 2147483647 w 98"/>
                  <a:gd name="T19" fmla="*/ 2147483647 h 110"/>
                  <a:gd name="T20" fmla="*/ 2147483647 w 98"/>
                  <a:gd name="T21" fmla="*/ 2147483647 h 110"/>
                  <a:gd name="T22" fmla="*/ 2147483647 w 98"/>
                  <a:gd name="T23" fmla="*/ 2147483647 h 110"/>
                  <a:gd name="T24" fmla="*/ 2147483647 w 98"/>
                  <a:gd name="T25" fmla="*/ 2147483647 h 110"/>
                  <a:gd name="T26" fmla="*/ 2147483647 w 98"/>
                  <a:gd name="T27" fmla="*/ 2147483647 h 110"/>
                  <a:gd name="T28" fmla="*/ 2147483647 w 98"/>
                  <a:gd name="T29" fmla="*/ 0 h 110"/>
                  <a:gd name="T30" fmla="*/ 2147483647 w 98"/>
                  <a:gd name="T31" fmla="*/ 2147483647 h 110"/>
                  <a:gd name="T32" fmla="*/ 2147483647 w 98"/>
                  <a:gd name="T33" fmla="*/ 2147483647 h 110"/>
                  <a:gd name="T34" fmla="*/ 2147483647 w 98"/>
                  <a:gd name="T35" fmla="*/ 2147483647 h 110"/>
                  <a:gd name="T36" fmla="*/ 2147483647 w 98"/>
                  <a:gd name="T37" fmla="*/ 2147483647 h 110"/>
                  <a:gd name="T38" fmla="*/ 2147483647 w 98"/>
                  <a:gd name="T39" fmla="*/ 2147483647 h 110"/>
                  <a:gd name="T40" fmla="*/ 2147483647 w 98"/>
                  <a:gd name="T41" fmla="*/ 2147483647 h 110"/>
                  <a:gd name="T42" fmla="*/ 2147483647 w 98"/>
                  <a:gd name="T43" fmla="*/ 2147483647 h 110"/>
                  <a:gd name="T44" fmla="*/ 2147483647 w 98"/>
                  <a:gd name="T45" fmla="*/ 2147483647 h 110"/>
                  <a:gd name="T46" fmla="*/ 2147483647 w 98"/>
                  <a:gd name="T47" fmla="*/ 2147483647 h 110"/>
                  <a:gd name="T48" fmla="*/ 2147483647 w 98"/>
                  <a:gd name="T49" fmla="*/ 2147483647 h 110"/>
                  <a:gd name="T50" fmla="*/ 2147483647 w 98"/>
                  <a:gd name="T51" fmla="*/ 2147483647 h 110"/>
                  <a:gd name="T52" fmla="*/ 2147483647 w 98"/>
                  <a:gd name="T53" fmla="*/ 2147483647 h 110"/>
                  <a:gd name="T54" fmla="*/ 2147483647 w 98"/>
                  <a:gd name="T55" fmla="*/ 2147483647 h 110"/>
                  <a:gd name="T56" fmla="*/ 2147483647 w 98"/>
                  <a:gd name="T57" fmla="*/ 2147483647 h 110"/>
                  <a:gd name="T58" fmla="*/ 2147483647 w 98"/>
                  <a:gd name="T59" fmla="*/ 2147483647 h 110"/>
                  <a:gd name="T60" fmla="*/ 2147483647 w 98"/>
                  <a:gd name="T61" fmla="*/ 2147483647 h 110"/>
                  <a:gd name="T62" fmla="*/ 2147483647 w 98"/>
                  <a:gd name="T63" fmla="*/ 2147483647 h 110"/>
                  <a:gd name="T64" fmla="*/ 2147483647 w 98"/>
                  <a:gd name="T65" fmla="*/ 2147483647 h 110"/>
                  <a:gd name="T66" fmla="*/ 2147483647 w 98"/>
                  <a:gd name="T67" fmla="*/ 2147483647 h 110"/>
                  <a:gd name="T68" fmla="*/ 2147483647 w 98"/>
                  <a:gd name="T69" fmla="*/ 2147483647 h 110"/>
                  <a:gd name="T70" fmla="*/ 2147483647 w 98"/>
                  <a:gd name="T71" fmla="*/ 2147483647 h 110"/>
                  <a:gd name="T72" fmla="*/ 2147483647 w 98"/>
                  <a:gd name="T73" fmla="*/ 2147483647 h 110"/>
                  <a:gd name="T74" fmla="*/ 2147483647 w 98"/>
                  <a:gd name="T75" fmla="*/ 2147483647 h 110"/>
                  <a:gd name="T76" fmla="*/ 2147483647 w 98"/>
                  <a:gd name="T77" fmla="*/ 2147483647 h 110"/>
                  <a:gd name="T78" fmla="*/ 2147483647 w 98"/>
                  <a:gd name="T79" fmla="*/ 2147483647 h 110"/>
                  <a:gd name="T80" fmla="*/ 2147483647 w 98"/>
                  <a:gd name="T81" fmla="*/ 2147483647 h 110"/>
                  <a:gd name="T82" fmla="*/ 2147483647 w 98"/>
                  <a:gd name="T83" fmla="*/ 2147483647 h 110"/>
                  <a:gd name="T84" fmla="*/ 2147483647 w 98"/>
                  <a:gd name="T85" fmla="*/ 2147483647 h 110"/>
                  <a:gd name="T86" fmla="*/ 2147483647 w 98"/>
                  <a:gd name="T87" fmla="*/ 2147483647 h 110"/>
                  <a:gd name="T88" fmla="*/ 2147483647 w 98"/>
                  <a:gd name="T89" fmla="*/ 2147483647 h 110"/>
                  <a:gd name="T90" fmla="*/ 2147483647 w 98"/>
                  <a:gd name="T91" fmla="*/ 2147483647 h 110"/>
                  <a:gd name="T92" fmla="*/ 2147483647 w 98"/>
                  <a:gd name="T93" fmla="*/ 2147483647 h 110"/>
                  <a:gd name="T94" fmla="*/ 2147483647 w 98"/>
                  <a:gd name="T95" fmla="*/ 2147483647 h 110"/>
                  <a:gd name="T96" fmla="*/ 2147483647 w 98"/>
                  <a:gd name="T97" fmla="*/ 2147483647 h 110"/>
                  <a:gd name="T98" fmla="*/ 2147483647 w 98"/>
                  <a:gd name="T99" fmla="*/ 2147483647 h 110"/>
                  <a:gd name="T100" fmla="*/ 2147483647 w 98"/>
                  <a:gd name="T101" fmla="*/ 2147483647 h 110"/>
                  <a:gd name="T102" fmla="*/ 2147483647 w 98"/>
                  <a:gd name="T103" fmla="*/ 2147483647 h 110"/>
                  <a:gd name="T104" fmla="*/ 2147483647 w 98"/>
                  <a:gd name="T105" fmla="*/ 2147483647 h 110"/>
                  <a:gd name="T106" fmla="*/ 2147483647 w 98"/>
                  <a:gd name="T107" fmla="*/ 2147483647 h 110"/>
                  <a:gd name="T108" fmla="*/ 2147483647 w 98"/>
                  <a:gd name="T109" fmla="*/ 2147483647 h 110"/>
                  <a:gd name="T110" fmla="*/ 2147483647 w 98"/>
                  <a:gd name="T111" fmla="*/ 2147483647 h 110"/>
                  <a:gd name="T112" fmla="*/ 2147483647 w 98"/>
                  <a:gd name="T113" fmla="*/ 2147483647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
                  <a:gd name="T172" fmla="*/ 0 h 110"/>
                  <a:gd name="T173" fmla="*/ 98 w 98"/>
                  <a:gd name="T174" fmla="*/ 110 h 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w="9525" cmpd="sng">
                <a:noFill/>
                <a:bevel/>
              </a:ln>
            </p:spPr>
            <p:txBody>
              <a:bodyPr/>
              <a:lstStyle/>
              <a:p>
                <a:endParaRPr lang="zh-CN" altLang="en-US"/>
              </a:p>
            </p:txBody>
          </p:sp>
          <p:sp>
            <p:nvSpPr>
              <p:cNvPr id="43" name="Freeform 186"/>
              <p:cNvSpPr>
                <a:spLocks noEditPoints="1" noChangeArrowheads="1"/>
              </p:cNvSpPr>
              <p:nvPr/>
            </p:nvSpPr>
            <p:spPr bwMode="auto">
              <a:xfrm>
                <a:off x="5427663" y="2786063"/>
                <a:ext cx="1323975" cy="1277937"/>
              </a:xfrm>
              <a:custGeom>
                <a:avLst/>
                <a:gdLst>
                  <a:gd name="T0" fmla="*/ 2147483647 w 83"/>
                  <a:gd name="T1" fmla="*/ 2147483647 h 80"/>
                  <a:gd name="T2" fmla="*/ 2147483647 w 83"/>
                  <a:gd name="T3" fmla="*/ 2147483647 h 80"/>
                  <a:gd name="T4" fmla="*/ 2147483647 w 83"/>
                  <a:gd name="T5" fmla="*/ 2147483647 h 80"/>
                  <a:gd name="T6" fmla="*/ 2147483647 w 83"/>
                  <a:gd name="T7" fmla="*/ 0 h 80"/>
                  <a:gd name="T8" fmla="*/ 2147483647 w 83"/>
                  <a:gd name="T9" fmla="*/ 2147483647 h 80"/>
                  <a:gd name="T10" fmla="*/ 2147483647 w 83"/>
                  <a:gd name="T11" fmla="*/ 2147483647 h 80"/>
                  <a:gd name="T12" fmla="*/ 2147483647 w 83"/>
                  <a:gd name="T13" fmla="*/ 2147483647 h 80"/>
                  <a:gd name="T14" fmla="*/ 2147483647 w 83"/>
                  <a:gd name="T15" fmla="*/ 2147483647 h 80"/>
                  <a:gd name="T16" fmla="*/ 0 w 83"/>
                  <a:gd name="T17" fmla="*/ 2147483647 h 80"/>
                  <a:gd name="T18" fmla="*/ 0 w 83"/>
                  <a:gd name="T19" fmla="*/ 2147483647 h 80"/>
                  <a:gd name="T20" fmla="*/ 2147483647 w 83"/>
                  <a:gd name="T21" fmla="*/ 2147483647 h 80"/>
                  <a:gd name="T22" fmla="*/ 2147483647 w 83"/>
                  <a:gd name="T23" fmla="*/ 2147483647 h 80"/>
                  <a:gd name="T24" fmla="*/ 2147483647 w 83"/>
                  <a:gd name="T25" fmla="*/ 2147483647 h 80"/>
                  <a:gd name="T26" fmla="*/ 2147483647 w 83"/>
                  <a:gd name="T27" fmla="*/ 2147483647 h 80"/>
                  <a:gd name="T28" fmla="*/ 2147483647 w 83"/>
                  <a:gd name="T29" fmla="*/ 2147483647 h 80"/>
                  <a:gd name="T30" fmla="*/ 2147483647 w 83"/>
                  <a:gd name="T31" fmla="*/ 2147483647 h 80"/>
                  <a:gd name="T32" fmla="*/ 2147483647 w 83"/>
                  <a:gd name="T33" fmla="*/ 2147483647 h 80"/>
                  <a:gd name="T34" fmla="*/ 2147483647 w 83"/>
                  <a:gd name="T35" fmla="*/ 2147483647 h 80"/>
                  <a:gd name="T36" fmla="*/ 2147483647 w 83"/>
                  <a:gd name="T37" fmla="*/ 2147483647 h 80"/>
                  <a:gd name="T38" fmla="*/ 2147483647 w 83"/>
                  <a:gd name="T39" fmla="*/ 2147483647 h 80"/>
                  <a:gd name="T40" fmla="*/ 2147483647 w 83"/>
                  <a:gd name="T41" fmla="*/ 2147483647 h 80"/>
                  <a:gd name="T42" fmla="*/ 2147483647 w 83"/>
                  <a:gd name="T43" fmla="*/ 2147483647 h 80"/>
                  <a:gd name="T44" fmla="*/ 2147483647 w 83"/>
                  <a:gd name="T45" fmla="*/ 2147483647 h 80"/>
                  <a:gd name="T46" fmla="*/ 2147483647 w 83"/>
                  <a:gd name="T47" fmla="*/ 2147483647 h 80"/>
                  <a:gd name="T48" fmla="*/ 2147483647 w 83"/>
                  <a:gd name="T49" fmla="*/ 2147483647 h 80"/>
                  <a:gd name="T50" fmla="*/ 2147483647 w 83"/>
                  <a:gd name="T51" fmla="*/ 2147483647 h 80"/>
                  <a:gd name="T52" fmla="*/ 2147483647 w 83"/>
                  <a:gd name="T53" fmla="*/ 0 h 80"/>
                  <a:gd name="T54" fmla="*/ 2147483647 w 83"/>
                  <a:gd name="T55" fmla="*/ 2147483647 h 80"/>
                  <a:gd name="T56" fmla="*/ 2147483647 w 83"/>
                  <a:gd name="T57" fmla="*/ 2147483647 h 80"/>
                  <a:gd name="T58" fmla="*/ 2147483647 w 83"/>
                  <a:gd name="T59" fmla="*/ 2147483647 h 80"/>
                  <a:gd name="T60" fmla="*/ 2147483647 w 83"/>
                  <a:gd name="T61" fmla="*/ 2147483647 h 80"/>
                  <a:gd name="T62" fmla="*/ 2147483647 w 83"/>
                  <a:gd name="T63" fmla="*/ 2147483647 h 80"/>
                  <a:gd name="T64" fmla="*/ 2147483647 w 83"/>
                  <a:gd name="T65" fmla="*/ 2147483647 h 80"/>
                  <a:gd name="T66" fmla="*/ 2147483647 w 83"/>
                  <a:gd name="T67" fmla="*/ 2147483647 h 80"/>
                  <a:gd name="T68" fmla="*/ 2147483647 w 83"/>
                  <a:gd name="T69" fmla="*/ 2147483647 h 80"/>
                  <a:gd name="T70" fmla="*/ 2147483647 w 83"/>
                  <a:gd name="T71" fmla="*/ 2147483647 h 80"/>
                  <a:gd name="T72" fmla="*/ 2147483647 w 83"/>
                  <a:gd name="T73" fmla="*/ 2147483647 h 80"/>
                  <a:gd name="T74" fmla="*/ 2147483647 w 83"/>
                  <a:gd name="T75" fmla="*/ 2147483647 h 80"/>
                  <a:gd name="T76" fmla="*/ 2147483647 w 83"/>
                  <a:gd name="T77" fmla="*/ 2147483647 h 80"/>
                  <a:gd name="T78" fmla="*/ 2147483647 w 83"/>
                  <a:gd name="T79" fmla="*/ 2147483647 h 80"/>
                  <a:gd name="T80" fmla="*/ 2147483647 w 83"/>
                  <a:gd name="T81" fmla="*/ 2147483647 h 80"/>
                  <a:gd name="T82" fmla="*/ 2147483647 w 83"/>
                  <a:gd name="T83" fmla="*/ 2147483647 h 80"/>
                  <a:gd name="T84" fmla="*/ 2147483647 w 83"/>
                  <a:gd name="T85" fmla="*/ 2147483647 h 80"/>
                  <a:gd name="T86" fmla="*/ 2147483647 w 83"/>
                  <a:gd name="T87" fmla="*/ 2147483647 h 80"/>
                  <a:gd name="T88" fmla="*/ 2147483647 w 83"/>
                  <a:gd name="T89" fmla="*/ 2147483647 h 80"/>
                  <a:gd name="T90" fmla="*/ 2147483647 w 83"/>
                  <a:gd name="T91" fmla="*/ 2147483647 h 80"/>
                  <a:gd name="T92" fmla="*/ 2147483647 w 83"/>
                  <a:gd name="T93" fmla="*/ 2147483647 h 80"/>
                  <a:gd name="T94" fmla="*/ 2147483647 w 83"/>
                  <a:gd name="T95" fmla="*/ 2147483647 h 80"/>
                  <a:gd name="T96" fmla="*/ 2147483647 w 83"/>
                  <a:gd name="T97" fmla="*/ 2147483647 h 80"/>
                  <a:gd name="T98" fmla="*/ 2147483647 w 83"/>
                  <a:gd name="T99" fmla="*/ 2147483647 h 80"/>
                  <a:gd name="T100" fmla="*/ 2147483647 w 83"/>
                  <a:gd name="T101" fmla="*/ 2147483647 h 80"/>
                  <a:gd name="T102" fmla="*/ 2147483647 w 83"/>
                  <a:gd name="T103" fmla="*/ 2147483647 h 80"/>
                  <a:gd name="T104" fmla="*/ 2147483647 w 83"/>
                  <a:gd name="T105" fmla="*/ 2147483647 h 80"/>
                  <a:gd name="T106" fmla="*/ 2147483647 w 83"/>
                  <a:gd name="T107" fmla="*/ 2147483647 h 80"/>
                  <a:gd name="T108" fmla="*/ 2147483647 w 83"/>
                  <a:gd name="T109" fmla="*/ 2147483647 h 80"/>
                  <a:gd name="T110" fmla="*/ 2147483647 w 83"/>
                  <a:gd name="T111" fmla="*/ 2147483647 h 80"/>
                  <a:gd name="T112" fmla="*/ 2147483647 w 83"/>
                  <a:gd name="T113" fmla="*/ 2147483647 h 80"/>
                  <a:gd name="T114" fmla="*/ 2147483647 w 83"/>
                  <a:gd name="T115" fmla="*/ 2147483647 h 80"/>
                  <a:gd name="T116" fmla="*/ 2147483647 w 83"/>
                  <a:gd name="T117" fmla="*/ 2147483647 h 80"/>
                  <a:gd name="T118" fmla="*/ 2147483647 w 83"/>
                  <a:gd name="T119" fmla="*/ 2147483647 h 80"/>
                  <a:gd name="T120" fmla="*/ 2147483647 w 83"/>
                  <a:gd name="T121" fmla="*/ 2147483647 h 80"/>
                  <a:gd name="T122" fmla="*/ 2147483647 w 83"/>
                  <a:gd name="T123" fmla="*/ 2147483647 h 80"/>
                  <a:gd name="T124" fmla="*/ 2147483647 w 83"/>
                  <a:gd name="T125" fmla="*/ 2147483647 h 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
                  <a:gd name="T190" fmla="*/ 0 h 80"/>
                  <a:gd name="T191" fmla="*/ 83 w 83"/>
                  <a:gd name="T192" fmla="*/ 80 h 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 h="80">
                    <a:moveTo>
                      <a:pt x="36" y="63"/>
                    </a:moveTo>
                    <a:cubicBezTo>
                      <a:pt x="59" y="57"/>
                      <a:pt x="59" y="57"/>
                      <a:pt x="59" y="57"/>
                    </a:cubicBezTo>
                    <a:cubicBezTo>
                      <a:pt x="57" y="62"/>
                      <a:pt x="57" y="62"/>
                      <a:pt x="57" y="62"/>
                    </a:cubicBezTo>
                    <a:cubicBezTo>
                      <a:pt x="70" y="63"/>
                      <a:pt x="82" y="56"/>
                      <a:pt x="83" y="39"/>
                    </a:cubicBezTo>
                    <a:cubicBezTo>
                      <a:pt x="83" y="59"/>
                      <a:pt x="72" y="75"/>
                      <a:pt x="54" y="75"/>
                    </a:cubicBezTo>
                    <a:cubicBezTo>
                      <a:pt x="53" y="80"/>
                      <a:pt x="53" y="80"/>
                      <a:pt x="53" y="80"/>
                    </a:cubicBezTo>
                    <a:cubicBezTo>
                      <a:pt x="36" y="63"/>
                      <a:pt x="36" y="63"/>
                      <a:pt x="36" y="63"/>
                    </a:cubicBezTo>
                    <a:close/>
                    <a:moveTo>
                      <a:pt x="44" y="0"/>
                    </a:moveTo>
                    <a:cubicBezTo>
                      <a:pt x="40" y="0"/>
                      <a:pt x="35" y="0"/>
                      <a:pt x="31" y="1"/>
                    </a:cubicBezTo>
                    <a:cubicBezTo>
                      <a:pt x="31" y="1"/>
                      <a:pt x="31" y="1"/>
                      <a:pt x="31" y="1"/>
                    </a:cubicBezTo>
                    <a:cubicBezTo>
                      <a:pt x="31" y="1"/>
                      <a:pt x="31" y="1"/>
                      <a:pt x="31" y="1"/>
                    </a:cubicBezTo>
                    <a:cubicBezTo>
                      <a:pt x="31" y="1"/>
                      <a:pt x="31" y="1"/>
                      <a:pt x="31" y="1"/>
                    </a:cubicBezTo>
                    <a:cubicBezTo>
                      <a:pt x="31" y="1"/>
                      <a:pt x="31" y="1"/>
                      <a:pt x="31" y="1"/>
                    </a:cubicBezTo>
                    <a:cubicBezTo>
                      <a:pt x="25" y="2"/>
                      <a:pt x="20" y="5"/>
                      <a:pt x="15" y="8"/>
                    </a:cubicBezTo>
                    <a:cubicBezTo>
                      <a:pt x="11" y="12"/>
                      <a:pt x="7" y="16"/>
                      <a:pt x="4" y="21"/>
                    </a:cubicBezTo>
                    <a:cubicBezTo>
                      <a:pt x="4" y="22"/>
                      <a:pt x="4" y="22"/>
                      <a:pt x="4" y="22"/>
                    </a:cubicBezTo>
                    <a:cubicBezTo>
                      <a:pt x="4" y="22"/>
                      <a:pt x="4" y="22"/>
                      <a:pt x="4" y="22"/>
                    </a:cubicBezTo>
                    <a:cubicBezTo>
                      <a:pt x="2" y="26"/>
                      <a:pt x="1" y="30"/>
                      <a:pt x="0" y="34"/>
                    </a:cubicBezTo>
                    <a:cubicBezTo>
                      <a:pt x="0" y="34"/>
                      <a:pt x="0" y="34"/>
                      <a:pt x="0" y="34"/>
                    </a:cubicBezTo>
                    <a:cubicBezTo>
                      <a:pt x="0" y="34"/>
                      <a:pt x="0" y="34"/>
                      <a:pt x="0" y="34"/>
                    </a:cubicBezTo>
                    <a:cubicBezTo>
                      <a:pt x="0" y="39"/>
                      <a:pt x="0" y="43"/>
                      <a:pt x="0" y="47"/>
                    </a:cubicBezTo>
                    <a:cubicBezTo>
                      <a:pt x="1" y="47"/>
                      <a:pt x="1" y="47"/>
                      <a:pt x="1" y="47"/>
                    </a:cubicBezTo>
                    <a:cubicBezTo>
                      <a:pt x="2" y="55"/>
                      <a:pt x="6" y="62"/>
                      <a:pt x="11" y="67"/>
                    </a:cubicBezTo>
                    <a:cubicBezTo>
                      <a:pt x="17" y="73"/>
                      <a:pt x="25" y="77"/>
                      <a:pt x="34" y="78"/>
                    </a:cubicBezTo>
                    <a:cubicBezTo>
                      <a:pt x="34" y="78"/>
                      <a:pt x="34" y="78"/>
                      <a:pt x="34" y="78"/>
                    </a:cubicBezTo>
                    <a:cubicBezTo>
                      <a:pt x="34" y="78"/>
                      <a:pt x="34" y="78"/>
                      <a:pt x="34" y="78"/>
                    </a:cubicBezTo>
                    <a:cubicBezTo>
                      <a:pt x="37" y="79"/>
                      <a:pt x="40" y="79"/>
                      <a:pt x="42" y="78"/>
                    </a:cubicBezTo>
                    <a:cubicBezTo>
                      <a:pt x="27" y="62"/>
                      <a:pt x="27" y="62"/>
                      <a:pt x="27" y="62"/>
                    </a:cubicBezTo>
                    <a:cubicBezTo>
                      <a:pt x="26" y="60"/>
                      <a:pt x="26" y="60"/>
                      <a:pt x="26" y="60"/>
                    </a:cubicBezTo>
                    <a:cubicBezTo>
                      <a:pt x="42" y="56"/>
                      <a:pt x="42" y="56"/>
                      <a:pt x="42" y="56"/>
                    </a:cubicBezTo>
                    <a:cubicBezTo>
                      <a:pt x="42" y="43"/>
                      <a:pt x="42" y="43"/>
                      <a:pt x="42" y="43"/>
                    </a:cubicBezTo>
                    <a:cubicBezTo>
                      <a:pt x="57" y="43"/>
                      <a:pt x="57" y="43"/>
                      <a:pt x="57" y="43"/>
                    </a:cubicBezTo>
                    <a:cubicBezTo>
                      <a:pt x="57" y="46"/>
                      <a:pt x="57" y="49"/>
                      <a:pt x="56" y="52"/>
                    </a:cubicBezTo>
                    <a:cubicBezTo>
                      <a:pt x="62" y="50"/>
                      <a:pt x="62" y="50"/>
                      <a:pt x="62" y="50"/>
                    </a:cubicBezTo>
                    <a:cubicBezTo>
                      <a:pt x="62" y="48"/>
                      <a:pt x="62" y="45"/>
                      <a:pt x="63" y="43"/>
                    </a:cubicBezTo>
                    <a:cubicBezTo>
                      <a:pt x="70" y="43"/>
                      <a:pt x="70" y="43"/>
                      <a:pt x="70" y="43"/>
                    </a:cubicBezTo>
                    <a:cubicBezTo>
                      <a:pt x="70" y="43"/>
                      <a:pt x="70" y="43"/>
                      <a:pt x="70" y="43"/>
                    </a:cubicBezTo>
                    <a:cubicBezTo>
                      <a:pt x="70" y="43"/>
                      <a:pt x="70" y="43"/>
                      <a:pt x="70" y="43"/>
                    </a:cubicBezTo>
                    <a:cubicBezTo>
                      <a:pt x="70" y="44"/>
                      <a:pt x="70" y="46"/>
                      <a:pt x="69" y="47"/>
                    </a:cubicBezTo>
                    <a:cubicBezTo>
                      <a:pt x="69" y="49"/>
                      <a:pt x="69" y="50"/>
                      <a:pt x="68" y="51"/>
                    </a:cubicBezTo>
                    <a:cubicBezTo>
                      <a:pt x="67" y="52"/>
                      <a:pt x="65" y="52"/>
                      <a:pt x="64" y="53"/>
                    </a:cubicBezTo>
                    <a:cubicBezTo>
                      <a:pt x="63" y="57"/>
                      <a:pt x="63" y="57"/>
                      <a:pt x="63" y="57"/>
                    </a:cubicBezTo>
                    <a:cubicBezTo>
                      <a:pt x="69" y="56"/>
                      <a:pt x="73" y="53"/>
                      <a:pt x="75" y="48"/>
                    </a:cubicBezTo>
                    <a:cubicBezTo>
                      <a:pt x="77" y="45"/>
                      <a:pt x="77" y="42"/>
                      <a:pt x="78" y="39"/>
                    </a:cubicBezTo>
                    <a:cubicBezTo>
                      <a:pt x="78" y="35"/>
                      <a:pt x="78" y="35"/>
                      <a:pt x="78" y="35"/>
                    </a:cubicBezTo>
                    <a:cubicBezTo>
                      <a:pt x="78" y="34"/>
                      <a:pt x="78" y="33"/>
                      <a:pt x="77" y="31"/>
                    </a:cubicBezTo>
                    <a:cubicBezTo>
                      <a:pt x="77" y="31"/>
                      <a:pt x="77" y="31"/>
                      <a:pt x="77" y="31"/>
                    </a:cubicBezTo>
                    <a:cubicBezTo>
                      <a:pt x="77" y="31"/>
                      <a:pt x="77" y="31"/>
                      <a:pt x="77" y="31"/>
                    </a:cubicBezTo>
                    <a:cubicBezTo>
                      <a:pt x="76" y="25"/>
                      <a:pt x="74" y="20"/>
                      <a:pt x="70" y="15"/>
                    </a:cubicBezTo>
                    <a:cubicBezTo>
                      <a:pt x="67" y="11"/>
                      <a:pt x="62" y="7"/>
                      <a:pt x="57" y="4"/>
                    </a:cubicBezTo>
                    <a:cubicBezTo>
                      <a:pt x="57" y="4"/>
                      <a:pt x="57" y="4"/>
                      <a:pt x="57" y="4"/>
                    </a:cubicBezTo>
                    <a:cubicBezTo>
                      <a:pt x="57" y="4"/>
                      <a:pt x="57" y="4"/>
                      <a:pt x="57" y="4"/>
                    </a:cubicBezTo>
                    <a:cubicBezTo>
                      <a:pt x="53" y="2"/>
                      <a:pt x="49" y="1"/>
                      <a:pt x="44" y="0"/>
                    </a:cubicBezTo>
                    <a:cubicBezTo>
                      <a:pt x="44" y="0"/>
                      <a:pt x="44" y="0"/>
                      <a:pt x="44" y="0"/>
                    </a:cubicBezTo>
                    <a:cubicBezTo>
                      <a:pt x="44" y="0"/>
                      <a:pt x="44" y="0"/>
                      <a:pt x="44" y="0"/>
                    </a:cubicBezTo>
                    <a:close/>
                    <a:moveTo>
                      <a:pt x="70" y="37"/>
                    </a:moveTo>
                    <a:cubicBezTo>
                      <a:pt x="63" y="37"/>
                      <a:pt x="63" y="37"/>
                      <a:pt x="63" y="37"/>
                    </a:cubicBezTo>
                    <a:cubicBezTo>
                      <a:pt x="63" y="34"/>
                      <a:pt x="62" y="30"/>
                      <a:pt x="62" y="26"/>
                    </a:cubicBezTo>
                    <a:cubicBezTo>
                      <a:pt x="64" y="27"/>
                      <a:pt x="66" y="27"/>
                      <a:pt x="68" y="28"/>
                    </a:cubicBezTo>
                    <a:cubicBezTo>
                      <a:pt x="69" y="29"/>
                      <a:pt x="69" y="31"/>
                      <a:pt x="70" y="32"/>
                    </a:cubicBezTo>
                    <a:cubicBezTo>
                      <a:pt x="70" y="32"/>
                      <a:pt x="70" y="32"/>
                      <a:pt x="70" y="32"/>
                    </a:cubicBezTo>
                    <a:cubicBezTo>
                      <a:pt x="70" y="33"/>
                      <a:pt x="70" y="33"/>
                      <a:pt x="70" y="33"/>
                    </a:cubicBezTo>
                    <a:cubicBezTo>
                      <a:pt x="70" y="34"/>
                      <a:pt x="70" y="36"/>
                      <a:pt x="70" y="37"/>
                    </a:cubicBezTo>
                    <a:close/>
                    <a:moveTo>
                      <a:pt x="65" y="21"/>
                    </a:moveTo>
                    <a:cubicBezTo>
                      <a:pt x="63" y="21"/>
                      <a:pt x="62" y="20"/>
                      <a:pt x="61" y="20"/>
                    </a:cubicBezTo>
                    <a:cubicBezTo>
                      <a:pt x="60" y="18"/>
                      <a:pt x="60" y="17"/>
                      <a:pt x="59" y="15"/>
                    </a:cubicBezTo>
                    <a:cubicBezTo>
                      <a:pt x="60" y="16"/>
                      <a:pt x="61" y="16"/>
                      <a:pt x="61" y="17"/>
                    </a:cubicBezTo>
                    <a:cubicBezTo>
                      <a:pt x="62" y="18"/>
                      <a:pt x="63" y="19"/>
                      <a:pt x="64" y="20"/>
                    </a:cubicBezTo>
                    <a:cubicBezTo>
                      <a:pt x="64" y="20"/>
                      <a:pt x="65" y="21"/>
                      <a:pt x="65" y="21"/>
                    </a:cubicBezTo>
                    <a:close/>
                    <a:moveTo>
                      <a:pt x="52" y="10"/>
                    </a:moveTo>
                    <a:cubicBezTo>
                      <a:pt x="53" y="13"/>
                      <a:pt x="54" y="16"/>
                      <a:pt x="55" y="19"/>
                    </a:cubicBezTo>
                    <a:cubicBezTo>
                      <a:pt x="50" y="18"/>
                      <a:pt x="46" y="17"/>
                      <a:pt x="42" y="17"/>
                    </a:cubicBezTo>
                    <a:cubicBezTo>
                      <a:pt x="42" y="8"/>
                      <a:pt x="42" y="8"/>
                      <a:pt x="42" y="8"/>
                    </a:cubicBezTo>
                    <a:cubicBezTo>
                      <a:pt x="42" y="8"/>
                      <a:pt x="43" y="8"/>
                      <a:pt x="43" y="8"/>
                    </a:cubicBezTo>
                    <a:cubicBezTo>
                      <a:pt x="43" y="8"/>
                      <a:pt x="43" y="8"/>
                      <a:pt x="43" y="8"/>
                    </a:cubicBezTo>
                    <a:cubicBezTo>
                      <a:pt x="44" y="8"/>
                      <a:pt x="46" y="9"/>
                      <a:pt x="47" y="9"/>
                    </a:cubicBezTo>
                    <a:cubicBezTo>
                      <a:pt x="49" y="9"/>
                      <a:pt x="50" y="10"/>
                      <a:pt x="52" y="10"/>
                    </a:cubicBezTo>
                    <a:close/>
                    <a:moveTo>
                      <a:pt x="37" y="8"/>
                    </a:moveTo>
                    <a:cubicBezTo>
                      <a:pt x="37" y="17"/>
                      <a:pt x="37" y="17"/>
                      <a:pt x="37" y="17"/>
                    </a:cubicBezTo>
                    <a:cubicBezTo>
                      <a:pt x="33" y="17"/>
                      <a:pt x="29" y="17"/>
                      <a:pt x="25" y="18"/>
                    </a:cubicBezTo>
                    <a:cubicBezTo>
                      <a:pt x="26" y="15"/>
                      <a:pt x="27" y="12"/>
                      <a:pt x="29" y="10"/>
                    </a:cubicBezTo>
                    <a:cubicBezTo>
                      <a:pt x="30" y="9"/>
                      <a:pt x="31" y="9"/>
                      <a:pt x="32" y="9"/>
                    </a:cubicBezTo>
                    <a:cubicBezTo>
                      <a:pt x="32" y="9"/>
                      <a:pt x="32" y="9"/>
                      <a:pt x="32" y="9"/>
                    </a:cubicBezTo>
                    <a:cubicBezTo>
                      <a:pt x="32" y="9"/>
                      <a:pt x="32" y="9"/>
                      <a:pt x="32" y="9"/>
                    </a:cubicBezTo>
                    <a:cubicBezTo>
                      <a:pt x="34" y="8"/>
                      <a:pt x="35" y="8"/>
                      <a:pt x="37" y="8"/>
                    </a:cubicBezTo>
                    <a:close/>
                    <a:moveTo>
                      <a:pt x="21" y="13"/>
                    </a:moveTo>
                    <a:cubicBezTo>
                      <a:pt x="21" y="15"/>
                      <a:pt x="20" y="17"/>
                      <a:pt x="19" y="19"/>
                    </a:cubicBezTo>
                    <a:cubicBezTo>
                      <a:pt x="17" y="20"/>
                      <a:pt x="15" y="20"/>
                      <a:pt x="13" y="21"/>
                    </a:cubicBezTo>
                    <a:cubicBezTo>
                      <a:pt x="14" y="20"/>
                      <a:pt x="16" y="18"/>
                      <a:pt x="17" y="17"/>
                    </a:cubicBezTo>
                    <a:cubicBezTo>
                      <a:pt x="18" y="16"/>
                      <a:pt x="19" y="15"/>
                      <a:pt x="20" y="14"/>
                    </a:cubicBezTo>
                    <a:cubicBezTo>
                      <a:pt x="20" y="14"/>
                      <a:pt x="21" y="14"/>
                      <a:pt x="21" y="13"/>
                    </a:cubicBezTo>
                    <a:close/>
                    <a:moveTo>
                      <a:pt x="9" y="29"/>
                    </a:moveTo>
                    <a:cubicBezTo>
                      <a:pt x="12" y="27"/>
                      <a:pt x="15" y="26"/>
                      <a:pt x="18" y="25"/>
                    </a:cubicBezTo>
                    <a:cubicBezTo>
                      <a:pt x="17" y="29"/>
                      <a:pt x="17" y="33"/>
                      <a:pt x="17" y="37"/>
                    </a:cubicBezTo>
                    <a:cubicBezTo>
                      <a:pt x="8" y="37"/>
                      <a:pt x="8" y="37"/>
                      <a:pt x="8" y="37"/>
                    </a:cubicBezTo>
                    <a:cubicBezTo>
                      <a:pt x="8" y="37"/>
                      <a:pt x="8" y="37"/>
                      <a:pt x="8" y="37"/>
                    </a:cubicBezTo>
                    <a:cubicBezTo>
                      <a:pt x="8" y="37"/>
                      <a:pt x="8" y="37"/>
                      <a:pt x="8" y="37"/>
                    </a:cubicBezTo>
                    <a:cubicBezTo>
                      <a:pt x="8" y="36"/>
                      <a:pt x="8" y="36"/>
                      <a:pt x="8" y="35"/>
                    </a:cubicBezTo>
                    <a:cubicBezTo>
                      <a:pt x="8" y="35"/>
                      <a:pt x="8" y="35"/>
                      <a:pt x="8" y="35"/>
                    </a:cubicBezTo>
                    <a:cubicBezTo>
                      <a:pt x="8" y="34"/>
                      <a:pt x="8" y="32"/>
                      <a:pt x="9" y="31"/>
                    </a:cubicBezTo>
                    <a:cubicBezTo>
                      <a:pt x="9" y="30"/>
                      <a:pt x="9" y="29"/>
                      <a:pt x="9" y="29"/>
                    </a:cubicBezTo>
                    <a:close/>
                    <a:moveTo>
                      <a:pt x="8" y="43"/>
                    </a:moveTo>
                    <a:cubicBezTo>
                      <a:pt x="17" y="43"/>
                      <a:pt x="17" y="43"/>
                      <a:pt x="17" y="43"/>
                    </a:cubicBezTo>
                    <a:cubicBezTo>
                      <a:pt x="18" y="47"/>
                      <a:pt x="18" y="50"/>
                      <a:pt x="19" y="54"/>
                    </a:cubicBezTo>
                    <a:cubicBezTo>
                      <a:pt x="16" y="53"/>
                      <a:pt x="13" y="52"/>
                      <a:pt x="10" y="51"/>
                    </a:cubicBezTo>
                    <a:cubicBezTo>
                      <a:pt x="9" y="48"/>
                      <a:pt x="8" y="46"/>
                      <a:pt x="8" y="43"/>
                    </a:cubicBezTo>
                    <a:close/>
                    <a:moveTo>
                      <a:pt x="14" y="59"/>
                    </a:moveTo>
                    <a:cubicBezTo>
                      <a:pt x="16" y="59"/>
                      <a:pt x="18" y="60"/>
                      <a:pt x="20" y="60"/>
                    </a:cubicBezTo>
                    <a:cubicBezTo>
                      <a:pt x="21" y="62"/>
                      <a:pt x="21" y="64"/>
                      <a:pt x="22" y="66"/>
                    </a:cubicBezTo>
                    <a:cubicBezTo>
                      <a:pt x="20" y="64"/>
                      <a:pt x="18" y="63"/>
                      <a:pt x="17" y="62"/>
                    </a:cubicBezTo>
                    <a:cubicBezTo>
                      <a:pt x="16" y="61"/>
                      <a:pt x="15" y="60"/>
                      <a:pt x="14" y="59"/>
                    </a:cubicBezTo>
                    <a:close/>
                    <a:moveTo>
                      <a:pt x="37" y="57"/>
                    </a:moveTo>
                    <a:cubicBezTo>
                      <a:pt x="37" y="43"/>
                      <a:pt x="37" y="43"/>
                      <a:pt x="37" y="43"/>
                    </a:cubicBezTo>
                    <a:cubicBezTo>
                      <a:pt x="23" y="43"/>
                      <a:pt x="23" y="43"/>
                      <a:pt x="23" y="43"/>
                    </a:cubicBezTo>
                    <a:cubicBezTo>
                      <a:pt x="23" y="47"/>
                      <a:pt x="24" y="51"/>
                      <a:pt x="25" y="56"/>
                    </a:cubicBezTo>
                    <a:cubicBezTo>
                      <a:pt x="29" y="57"/>
                      <a:pt x="33" y="57"/>
                      <a:pt x="37" y="57"/>
                    </a:cubicBezTo>
                    <a:close/>
                    <a:moveTo>
                      <a:pt x="42" y="22"/>
                    </a:moveTo>
                    <a:cubicBezTo>
                      <a:pt x="47" y="23"/>
                      <a:pt x="51" y="23"/>
                      <a:pt x="56" y="24"/>
                    </a:cubicBezTo>
                    <a:cubicBezTo>
                      <a:pt x="57" y="29"/>
                      <a:pt x="57" y="33"/>
                      <a:pt x="57" y="37"/>
                    </a:cubicBezTo>
                    <a:cubicBezTo>
                      <a:pt x="42" y="37"/>
                      <a:pt x="42" y="37"/>
                      <a:pt x="42" y="37"/>
                    </a:cubicBezTo>
                    <a:cubicBezTo>
                      <a:pt x="42" y="22"/>
                      <a:pt x="42" y="22"/>
                      <a:pt x="42" y="22"/>
                    </a:cubicBezTo>
                    <a:close/>
                    <a:moveTo>
                      <a:pt x="24" y="24"/>
                    </a:moveTo>
                    <a:cubicBezTo>
                      <a:pt x="28" y="23"/>
                      <a:pt x="32" y="22"/>
                      <a:pt x="37" y="22"/>
                    </a:cubicBezTo>
                    <a:cubicBezTo>
                      <a:pt x="37" y="37"/>
                      <a:pt x="37" y="37"/>
                      <a:pt x="37" y="37"/>
                    </a:cubicBezTo>
                    <a:cubicBezTo>
                      <a:pt x="23" y="37"/>
                      <a:pt x="23" y="37"/>
                      <a:pt x="23" y="37"/>
                    </a:cubicBezTo>
                    <a:cubicBezTo>
                      <a:pt x="23" y="33"/>
                      <a:pt x="23" y="28"/>
                      <a:pt x="24" y="24"/>
                    </a:cubicBezTo>
                    <a:close/>
                  </a:path>
                </a:pathLst>
              </a:custGeom>
              <a:solidFill>
                <a:srgbClr val="2F5496"/>
              </a:solidFill>
              <a:ln w="9525" cmpd="sng">
                <a:noFill/>
                <a:bevel/>
              </a:ln>
            </p:spPr>
            <p:txBody>
              <a:bodyPr/>
              <a:lstStyle/>
              <a:p>
                <a:endParaRPr lang="zh-CN" altLang="en-US"/>
              </a:p>
            </p:txBody>
          </p:sp>
        </p:grpSp>
        <p:sp>
          <p:nvSpPr>
            <p:cNvPr id="24" name="TextBox 37"/>
            <p:cNvSpPr txBox="1">
              <a:spLocks noChangeArrowheads="1"/>
            </p:cNvSpPr>
            <p:nvPr/>
          </p:nvSpPr>
          <p:spPr bwMode="auto">
            <a:xfrm>
              <a:off x="3819029" y="1130318"/>
              <a:ext cx="2419034" cy="2599094"/>
            </a:xfrm>
            <a:prstGeom prst="rect">
              <a:avLst/>
            </a:prstGeom>
            <a:noFill/>
            <a:ln w="9525">
              <a:noFill/>
              <a:miter lim="800000"/>
            </a:ln>
          </p:spPr>
          <p:txBody>
            <a:bodyPr>
              <a:spAutoFit/>
            </a:bodyPr>
            <a:lstStyle/>
            <a:p>
              <a:r>
                <a:rPr lang="en-US" altLang="zh-CN" sz="1400" b="1" dirty="0">
                  <a:solidFill>
                    <a:srgbClr val="0070C0"/>
                  </a:solidFill>
                </a:rPr>
                <a:t>APP</a:t>
              </a:r>
            </a:p>
            <a:p>
              <a:r>
                <a:rPr lang="zh-CN" altLang="en-US" sz="1400" dirty="0">
                  <a:latin typeface="微软雅黑" panose="020B0503020204020204" pitchFamily="34" charset="-122"/>
                </a:rPr>
                <a:t>Borrow and return batteries, scan power transmission, pay fees, data query</a:t>
              </a:r>
            </a:p>
            <a:p>
              <a:endParaRPr lang="zh-CN" altLang="en-US" sz="1400" dirty="0">
                <a:latin typeface="微软雅黑" panose="020B0503020204020204" pitchFamily="34" charset="-122"/>
              </a:endParaRPr>
            </a:p>
          </p:txBody>
        </p:sp>
        <p:sp>
          <p:nvSpPr>
            <p:cNvPr id="25" name="TextBox 24"/>
            <p:cNvSpPr txBox="1"/>
            <p:nvPr/>
          </p:nvSpPr>
          <p:spPr>
            <a:xfrm>
              <a:off x="3819355" y="5291409"/>
              <a:ext cx="2621379" cy="2248283"/>
            </a:xfrm>
            <a:prstGeom prst="rect">
              <a:avLst/>
            </a:prstGeom>
            <a:noFill/>
          </p:spPr>
          <p:txBody>
            <a:bodyPr wrap="square">
              <a:spAutoFit/>
            </a:bodyPr>
            <a:lstStyle/>
            <a:p>
              <a:pPr>
                <a:defRPr/>
              </a:pPr>
              <a:r>
                <a:rPr lang="zh-CN" altLang="en-US" sz="1400" b="1" dirty="0">
                  <a:solidFill>
                    <a:srgbClr val="0070C0"/>
                  </a:solidFill>
                  <a:latin typeface="+mn-ea"/>
                  <a:ea typeface="+mn-ea"/>
                </a:rPr>
                <a:t>Cloud service</a:t>
              </a:r>
            </a:p>
            <a:p>
              <a:pPr>
                <a:defRPr/>
              </a:pPr>
              <a:r>
                <a:rPr lang="zh-CN" altLang="en-US" sz="1400" dirty="0">
                  <a:latin typeface="微软雅黑" panose="020B0503020204020204" pitchFamily="34" charset="-122"/>
                </a:rPr>
                <a:t>Data storage, core algorithm. Data Interconnection, Financial Payment.</a:t>
              </a:r>
            </a:p>
            <a:p>
              <a:pPr>
                <a:defRPr/>
              </a:pPr>
              <a:endParaRPr lang="zh-CN" altLang="en-US" sz="1400" dirty="0">
                <a:latin typeface="微软雅黑" panose="020B0503020204020204" pitchFamily="34" charset="-122"/>
              </a:endParaRPr>
            </a:p>
          </p:txBody>
        </p:sp>
        <p:sp>
          <p:nvSpPr>
            <p:cNvPr id="26" name="TextBox 25"/>
            <p:cNvSpPr txBox="1"/>
            <p:nvPr/>
          </p:nvSpPr>
          <p:spPr>
            <a:xfrm>
              <a:off x="285727" y="5122194"/>
              <a:ext cx="3700915" cy="2599094"/>
            </a:xfrm>
            <a:prstGeom prst="rect">
              <a:avLst/>
            </a:prstGeom>
            <a:noFill/>
          </p:spPr>
          <p:txBody>
            <a:bodyPr wrap="square">
              <a:spAutoFit/>
            </a:bodyPr>
            <a:lstStyle/>
            <a:p>
              <a:pPr>
                <a:defRPr/>
              </a:pPr>
              <a:r>
                <a:rPr lang="zh-CN" altLang="en-US" sz="1400" b="1" dirty="0">
                  <a:solidFill>
                    <a:srgbClr val="0070C0"/>
                  </a:solidFill>
                  <a:latin typeface="+mn-ea"/>
                  <a:ea typeface="+mn-ea"/>
                </a:rPr>
                <a:t>Remote client</a:t>
              </a:r>
            </a:p>
            <a:p>
              <a:pPr>
                <a:defRPr/>
              </a:pPr>
              <a:r>
                <a:rPr lang="zh-CN" altLang="en-US" sz="1400" dirty="0">
                  <a:latin typeface="微软雅黑" panose="020B0503020204020204" pitchFamily="34" charset="-122"/>
                </a:rPr>
                <a:t>Data query, intelligent alert. Track playback, supervision and management. Remote control, parameter configuration.</a:t>
              </a:r>
            </a:p>
            <a:p>
              <a:pPr>
                <a:defRPr/>
              </a:pPr>
              <a:endParaRPr lang="zh-CN" altLang="en-US" sz="1400" dirty="0">
                <a:latin typeface="微软雅黑" panose="020B0503020204020204" pitchFamily="34" charset="-122"/>
              </a:endParaRPr>
            </a:p>
          </p:txBody>
        </p:sp>
        <p:sp>
          <p:nvSpPr>
            <p:cNvPr id="27" name="TextBox 26"/>
            <p:cNvSpPr txBox="1"/>
            <p:nvPr/>
          </p:nvSpPr>
          <p:spPr>
            <a:xfrm>
              <a:off x="285727" y="1066205"/>
              <a:ext cx="3413314" cy="1898504"/>
            </a:xfrm>
            <a:prstGeom prst="rect">
              <a:avLst/>
            </a:prstGeom>
            <a:noFill/>
          </p:spPr>
          <p:txBody>
            <a:bodyPr wrap="square">
              <a:spAutoFit/>
            </a:bodyPr>
            <a:lstStyle/>
            <a:p>
              <a:pPr>
                <a:defRPr/>
              </a:pPr>
              <a:r>
                <a:rPr lang="en-US" altLang="zh-CN" sz="1400" b="1" dirty="0">
                  <a:solidFill>
                    <a:srgbClr val="0070C0"/>
                  </a:solidFill>
                  <a:latin typeface="+mn-ea"/>
                  <a:ea typeface="+mn-ea"/>
                </a:rPr>
                <a:t>GPS+GPRS\</a:t>
              </a:r>
              <a:r>
                <a:rPr lang="zh-CN" altLang="en-US" sz="1400" b="1" dirty="0">
                  <a:solidFill>
                    <a:srgbClr val="0070C0"/>
                  </a:solidFill>
                  <a:latin typeface="+mn-ea"/>
                  <a:ea typeface="+mn-ea"/>
                </a:rPr>
                <a:t>Bluetooth Smart</a:t>
              </a:r>
            </a:p>
            <a:p>
              <a:pPr>
                <a:defRPr/>
              </a:pPr>
              <a:r>
                <a:rPr lang="zh-CN" altLang="en-US" sz="1400" dirty="0">
                  <a:latin typeface="微软雅黑" panose="020B0503020204020204" pitchFamily="34" charset="-122"/>
                </a:rPr>
                <a:t>Data acquisition, positioning and tracking history track, data transmission</a:t>
              </a:r>
            </a:p>
            <a:p>
              <a:pPr>
                <a:defRPr/>
              </a:pPr>
              <a:endParaRPr lang="zh-CN" altLang="en-US" sz="1400" dirty="0">
                <a:latin typeface="微软雅黑" panose="020B0503020204020204" pitchFamily="34" charset="-122"/>
              </a:endParaRPr>
            </a:p>
          </p:txBody>
        </p:sp>
        <p:cxnSp>
          <p:nvCxnSpPr>
            <p:cNvPr id="30" name="直接连接符 114"/>
            <p:cNvCxnSpPr>
              <a:cxnSpLocks noChangeShapeType="1"/>
            </p:cNvCxnSpPr>
            <p:nvPr/>
          </p:nvCxnSpPr>
          <p:spPr bwMode="auto">
            <a:xfrm>
              <a:off x="3528554" y="1371600"/>
              <a:ext cx="0" cy="814388"/>
            </a:xfrm>
            <a:prstGeom prst="line">
              <a:avLst/>
            </a:prstGeom>
            <a:noFill/>
            <a:ln w="9525" algn="ctr">
              <a:solidFill>
                <a:schemeClr val="tx1"/>
              </a:solidFill>
              <a:prstDash val="sysDash"/>
              <a:round/>
            </a:ln>
          </p:spPr>
        </p:cxnSp>
        <p:cxnSp>
          <p:nvCxnSpPr>
            <p:cNvPr id="31" name="直接连接符 115"/>
            <p:cNvCxnSpPr>
              <a:cxnSpLocks noChangeShapeType="1"/>
            </p:cNvCxnSpPr>
            <p:nvPr/>
          </p:nvCxnSpPr>
          <p:spPr bwMode="auto">
            <a:xfrm>
              <a:off x="3530389" y="5505405"/>
              <a:ext cx="0" cy="814387"/>
            </a:xfrm>
            <a:prstGeom prst="line">
              <a:avLst/>
            </a:prstGeom>
            <a:noFill/>
            <a:ln w="9525" algn="ctr">
              <a:solidFill>
                <a:schemeClr val="tx1"/>
              </a:solidFill>
              <a:prstDash val="sysDash"/>
              <a:round/>
            </a:ln>
          </p:spPr>
        </p:cxnSp>
      </p:grpSp>
      <p:graphicFrame>
        <p:nvGraphicFramePr>
          <p:cNvPr id="62" name="图示 61"/>
          <p:cNvGraphicFramePr/>
          <p:nvPr/>
        </p:nvGraphicFramePr>
        <p:xfrm>
          <a:off x="3589020" y="1316355"/>
          <a:ext cx="2778125" cy="4264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6" name="右箭头 65"/>
          <p:cNvSpPr/>
          <p:nvPr/>
        </p:nvSpPr>
        <p:spPr>
          <a:xfrm>
            <a:off x="3214886" y="2204864"/>
            <a:ext cx="69790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66"/>
          <p:cNvSpPr txBox="1"/>
          <p:nvPr/>
        </p:nvSpPr>
        <p:spPr>
          <a:xfrm>
            <a:off x="3215005" y="1628775"/>
            <a:ext cx="965200" cy="368300"/>
          </a:xfrm>
          <a:prstGeom prst="rect">
            <a:avLst/>
          </a:prstGeom>
          <a:noFill/>
        </p:spPr>
        <p:txBody>
          <a:bodyPr wrap="square" rtlCol="0">
            <a:spAutoFit/>
          </a:bodyPr>
          <a:lstStyle/>
          <a:p>
            <a:r>
              <a:rPr lang="en-US" altLang="zh-CN" dirty="0"/>
              <a:t>built in</a:t>
            </a:r>
          </a:p>
        </p:txBody>
      </p:sp>
      <p:pic>
        <p:nvPicPr>
          <p:cNvPr id="68" name="图片 67" descr="3.png"/>
          <p:cNvPicPr>
            <a:picLocks noChangeAspect="1"/>
          </p:cNvPicPr>
          <p:nvPr/>
        </p:nvPicPr>
        <p:blipFill>
          <a:blip r:embed="rId12" cstate="print"/>
          <a:stretch>
            <a:fillRect/>
          </a:stretch>
        </p:blipFill>
        <p:spPr bwMode="auto">
          <a:xfrm>
            <a:off x="5646390" y="3726304"/>
            <a:ext cx="1668940" cy="10801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71" name="组合 70"/>
          <p:cNvGrpSpPr/>
          <p:nvPr/>
        </p:nvGrpSpPr>
        <p:grpSpPr>
          <a:xfrm>
            <a:off x="5646514" y="1460401"/>
            <a:ext cx="1152128" cy="2088232"/>
            <a:chOff x="6167214" y="1916832"/>
            <a:chExt cx="1152128" cy="2088232"/>
          </a:xfrm>
        </p:grpSpPr>
        <p:pic>
          <p:nvPicPr>
            <p:cNvPr id="63"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67214" y="1916832"/>
              <a:ext cx="1152128" cy="2088232"/>
            </a:xfrm>
            <a:prstGeom prst="rect">
              <a:avLst/>
            </a:prstGeom>
          </p:spPr>
        </p:pic>
        <p:sp>
          <p:nvSpPr>
            <p:cNvPr id="70" name="椭圆 69"/>
            <p:cNvSpPr/>
            <p:nvPr/>
          </p:nvSpPr>
          <p:spPr>
            <a:xfrm>
              <a:off x="6599262" y="2924944"/>
              <a:ext cx="288032" cy="2160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直接连接符 55"/>
          <p:cNvCxnSpPr/>
          <p:nvPr/>
        </p:nvCxnSpPr>
        <p:spPr>
          <a:xfrm>
            <a:off x="6167214" y="4941168"/>
            <a:ext cx="56886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006215" y="5635625"/>
            <a:ext cx="2489200" cy="922020"/>
          </a:xfrm>
          <a:prstGeom prst="rect">
            <a:avLst/>
          </a:prstGeom>
          <a:noFill/>
        </p:spPr>
        <p:txBody>
          <a:bodyPr wrap="square" rtlCol="0">
            <a:spAutoFit/>
          </a:bodyPr>
          <a:lstStyle/>
          <a:p>
            <a:pPr algn="l"/>
            <a:r>
              <a:rPr lang="zh-CN" altLang="en-US" dirty="0"/>
              <a:t>Application of Intelligent Battery Market</a:t>
            </a:r>
          </a:p>
          <a:p>
            <a:endParaRPr lang="zh-CN" altLang="en-US" dirty="0"/>
          </a:p>
        </p:txBody>
      </p:sp>
      <p:pic>
        <p:nvPicPr>
          <p:cNvPr id="58" name="图片 57" descr="7.png"/>
          <p:cNvPicPr>
            <a:picLocks noChangeAspect="1"/>
          </p:cNvPicPr>
          <p:nvPr/>
        </p:nvPicPr>
        <p:blipFill>
          <a:blip r:embed="rId14" cstate="print"/>
          <a:stretch>
            <a:fillRect/>
          </a:stretch>
        </p:blipFill>
        <p:spPr>
          <a:xfrm>
            <a:off x="8299945" y="5373216"/>
            <a:ext cx="1323653" cy="936104"/>
          </a:xfrm>
          <a:prstGeom prst="rect">
            <a:avLst/>
          </a:prstGeom>
        </p:spPr>
      </p:pic>
      <p:pic>
        <p:nvPicPr>
          <p:cNvPr id="60" name="图片 59" descr="微信截图_20191126182650.png"/>
          <p:cNvPicPr>
            <a:picLocks noChangeAspect="1"/>
          </p:cNvPicPr>
          <p:nvPr/>
        </p:nvPicPr>
        <p:blipFill>
          <a:blip r:embed="rId15" cstate="print"/>
          <a:stretch>
            <a:fillRect/>
          </a:stretch>
        </p:blipFill>
        <p:spPr>
          <a:xfrm>
            <a:off x="6743277" y="5373216"/>
            <a:ext cx="1556197" cy="936104"/>
          </a:xfrm>
          <a:prstGeom prst="rect">
            <a:avLst/>
          </a:prstGeom>
        </p:spPr>
      </p:pic>
      <p:pic>
        <p:nvPicPr>
          <p:cNvPr id="61" name="图片 60" descr="12.png"/>
          <p:cNvPicPr>
            <a:picLocks noChangeAspect="1"/>
          </p:cNvPicPr>
          <p:nvPr/>
        </p:nvPicPr>
        <p:blipFill>
          <a:blip r:embed="rId16" cstate="print"/>
          <a:stretch>
            <a:fillRect/>
          </a:stretch>
        </p:blipFill>
        <p:spPr>
          <a:xfrm>
            <a:off x="9695606" y="5373216"/>
            <a:ext cx="1440160" cy="887272"/>
          </a:xfrm>
          <a:prstGeom prst="rect">
            <a:avLst/>
          </a:prstGeom>
        </p:spPr>
      </p:pic>
      <p:sp>
        <p:nvSpPr>
          <p:cNvPr id="64" name="矩形 63"/>
          <p:cNvSpPr/>
          <p:nvPr/>
        </p:nvSpPr>
        <p:spPr>
          <a:xfrm>
            <a:off x="6887294" y="6309320"/>
            <a:ext cx="2296160" cy="645160"/>
          </a:xfrm>
          <a:prstGeom prst="rect">
            <a:avLst/>
          </a:prstGeom>
        </p:spPr>
        <p:txBody>
          <a:bodyPr wrap="none">
            <a:spAutoFit/>
          </a:bodyPr>
          <a:lstStyle/>
          <a:p>
            <a:pPr algn="l"/>
            <a:r>
              <a:rPr lang="zh-CN" altLang="en-US" dirty="0"/>
              <a:t>Smart Power Exchange</a:t>
            </a:r>
          </a:p>
          <a:p>
            <a:endParaRPr lang="zh-CN" altLang="en-US" dirty="0"/>
          </a:p>
        </p:txBody>
      </p:sp>
      <p:sp>
        <p:nvSpPr>
          <p:cNvPr id="65" name="矩形 64"/>
          <p:cNvSpPr/>
          <p:nvPr/>
        </p:nvSpPr>
        <p:spPr>
          <a:xfrm>
            <a:off x="9335566" y="6309320"/>
            <a:ext cx="2097405" cy="645160"/>
          </a:xfrm>
          <a:prstGeom prst="rect">
            <a:avLst/>
          </a:prstGeom>
        </p:spPr>
        <p:txBody>
          <a:bodyPr wrap="none">
            <a:spAutoFit/>
          </a:bodyPr>
          <a:lstStyle/>
          <a:p>
            <a:pPr algn="l"/>
            <a:r>
              <a:rPr lang="zh-CN" altLang="en-US" dirty="0"/>
              <a:t>intelligent rent-lease</a:t>
            </a:r>
          </a:p>
          <a:p>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4766310"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The principle of Li-ion battery</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61925" y="4149090"/>
            <a:ext cx="5849620" cy="2722880"/>
          </a:xfrm>
          <a:prstGeom prst="rect">
            <a:avLst/>
          </a:prstGeom>
          <a:noFill/>
        </p:spPr>
        <p:txBody>
          <a:bodyPr wrap="square">
            <a:spAutoFit/>
          </a:bodyPr>
          <a:lstStyle>
            <a:defPPr>
              <a:defRPr lang="zh-CN"/>
            </a:defPPr>
            <a:lvl1pPr>
              <a:lnSpc>
                <a:spcPct val="200000"/>
              </a:lnSpc>
              <a:defRPr b="1">
                <a:solidFill>
                  <a:srgbClr val="0000FF"/>
                </a:solidFill>
                <a:latin typeface="+mj-ea"/>
                <a:ea typeface="+mj-ea"/>
              </a:defRPr>
            </a:lvl1pPr>
          </a:lstStyle>
          <a:p>
            <a:pPr fontAlgn="auto">
              <a:lnSpc>
                <a:spcPct val="100000"/>
              </a:lnSpc>
              <a:defRPr/>
            </a:pPr>
            <a:r>
              <a:rPr dirty="0">
                <a:latin typeface="微软雅黑" panose="020B0503020204020204" pitchFamily="34" charset="-122"/>
                <a:ea typeface="微软雅黑" panose="020B0503020204020204" pitchFamily="34" charset="-122"/>
              </a:rPr>
              <a:t>Charging process: </a:t>
            </a:r>
            <a:r>
              <a:rPr b="0" dirty="0">
                <a:solidFill>
                  <a:schemeClr val="tx1"/>
                </a:solidFill>
                <a:latin typeface="微软雅黑" panose="020B0503020204020204" pitchFamily="34" charset="-122"/>
                <a:ea typeface="微软雅黑" panose="020B0503020204020204" pitchFamily="34" charset="-122"/>
              </a:rPr>
              <a:t>Power charges the battery, at which point the electron e on the positive electrode runs from the external circuit to the negative electrode, the positive lithium-ion Li "jumps" from the positive electrode into the electrolyte," climbs "through the winding hole in the diaphragm," swims" to the negative electrode, and combines with the electron that has been running long ago.</a:t>
            </a:r>
          </a:p>
          <a:p>
            <a:pPr fontAlgn="auto">
              <a:lnSpc>
                <a:spcPct val="150000"/>
              </a:lnSpc>
              <a:defRPr/>
            </a:pPr>
            <a:endParaRPr b="0" dirty="0">
              <a:solidFill>
                <a:schemeClr val="tx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6089770" y="4149064"/>
            <a:ext cx="5641694" cy="2861310"/>
          </a:xfrm>
          <a:prstGeom prst="rect">
            <a:avLst/>
          </a:prstGeom>
          <a:noFill/>
        </p:spPr>
        <p:txBody>
          <a:bodyPr wrap="square">
            <a:spAutoFit/>
          </a:bodyPr>
          <a:lstStyle/>
          <a:p>
            <a:pPr algn="l">
              <a:lnSpc>
                <a:spcPct val="100000"/>
              </a:lnSpc>
              <a:buClrTx/>
              <a:buSzTx/>
              <a:buFontTx/>
              <a:defRPr/>
            </a:pPr>
            <a:r>
              <a:rPr b="1" dirty="0">
                <a:solidFill>
                  <a:srgbClr val="0000FF"/>
                </a:solidFill>
                <a:latin typeface="微软雅黑" panose="020B0503020204020204" pitchFamily="34" charset="-122"/>
                <a:ea typeface="微软雅黑" panose="020B0503020204020204" pitchFamily="34" charset="-122"/>
              </a:rPr>
              <a:t>Discharge process: </a:t>
            </a:r>
            <a:r>
              <a:rPr dirty="0">
                <a:solidFill>
                  <a:schemeClr val="tx1"/>
                </a:solidFill>
                <a:latin typeface="微软雅黑" panose="020B0503020204020204" pitchFamily="34" charset="-122"/>
                <a:ea typeface="微软雅黑" panose="020B0503020204020204" pitchFamily="34" charset="-122"/>
              </a:rPr>
              <a:t>battery discharge, when the electron e on the negative electrode runs from the external circuit to the positive electrode, the positive lithium ion Li "jumps" into the electrolyte from the negative electrode, "climbs" through the curved hole in the diaphragm, "swims" to the positive pole, and combines with the electrons that have been running for a long time.</a:t>
            </a:r>
          </a:p>
          <a:p>
            <a:pPr>
              <a:lnSpc>
                <a:spcPct val="200000"/>
              </a:lnSpc>
              <a:defRPr/>
            </a:pPr>
            <a:endParaRPr dirty="0">
              <a:solidFill>
                <a:schemeClr val="tx1"/>
              </a:solidFill>
              <a:latin typeface="微软雅黑" panose="020B0503020204020204" pitchFamily="34" charset="-122"/>
              <a:ea typeface="微软雅黑" panose="020B0503020204020204" pitchFamily="34" charset="-122"/>
            </a:endParaRPr>
          </a:p>
        </p:txBody>
      </p:sp>
      <p:pic>
        <p:nvPicPr>
          <p:cNvPr id="30" name="Picture 2" descr="https://timgsa.baidu.com/timg?image&amp;quality=80&amp;size=b9999_10000&amp;sec=1562915717683&amp;di=d3bd3fea6020a57d7a0007bc4fa72e8a&amp;imgtype=0&amp;src=http%3A%2F%2Fimg.china-shj.org.cn%2F2018%2F01%2F23%2F15166720439ACcb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0" t="3282" r="48761" b="4677"/>
          <a:stretch>
            <a:fillRect/>
          </a:stretch>
        </p:blipFill>
        <p:spPr bwMode="auto">
          <a:xfrm>
            <a:off x="1202016" y="1393370"/>
            <a:ext cx="3770100" cy="257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 r="80739" b="92424"/>
          <a:stretch>
            <a:fillRect/>
          </a:stretch>
        </p:blipFill>
        <p:spPr>
          <a:xfrm>
            <a:off x="6916783" y="1441359"/>
            <a:ext cx="3987668" cy="2707721"/>
          </a:xfrm>
          <a:prstGeom prst="rect">
            <a:avLst/>
          </a:prstGeom>
        </p:spPr>
      </p:pic>
      <p:sp>
        <p:nvSpPr>
          <p:cNvPr id="9"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tx2"/>
                </a:solidFill>
                <a:latin typeface="微软雅黑" panose="020B0503020204020204" pitchFamily="34" charset="-122"/>
                <a:ea typeface="微软雅黑" panose="020B0503020204020204" pitchFamily="34" charset="-122"/>
              </a:rPr>
              <a:t>1. </a:t>
            </a:r>
            <a:r>
              <a:rPr lang="zh-CN" altLang="en-US" sz="1600" b="1" dirty="0">
                <a:solidFill>
                  <a:schemeClr val="tx2"/>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36" name="TextBox 5"/>
          <p:cNvSpPr txBox="1"/>
          <p:nvPr/>
        </p:nvSpPr>
        <p:spPr>
          <a:xfrm>
            <a:off x="737356" y="642918"/>
            <a:ext cx="6258560" cy="829945"/>
          </a:xfrm>
          <a:prstGeom prst="rect">
            <a:avLst/>
          </a:prstGeom>
          <a:noFill/>
        </p:spPr>
        <p:txBody>
          <a:bodyPr wrap="none" rtlCol="0">
            <a:spAutoFit/>
          </a:bodyPr>
          <a:lstStyle/>
          <a:p>
            <a:pPr algn="l"/>
            <a:r>
              <a:rPr lang="en-US" altLang="zh-CN" sz="2400" b="1" dirty="0">
                <a:solidFill>
                  <a:schemeClr val="bg1">
                    <a:lumMod val="95000"/>
                  </a:schemeClr>
                </a:solidFill>
                <a:latin typeface="微软雅黑" panose="020B0503020204020204" pitchFamily="34" charset="-122"/>
                <a:ea typeface="微软雅黑" panose="020B0503020204020204" pitchFamily="34" charset="-122"/>
              </a:rPr>
              <a:t>PCAK—</a:t>
            </a: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Rapid after-sales service system</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8" name="Text Box 6"/>
          <p:cNvSpPr txBox="1">
            <a:spLocks noChangeArrowheads="1"/>
          </p:cNvSpPr>
          <p:nvPr/>
        </p:nvSpPr>
        <p:spPr bwMode="auto">
          <a:xfrm>
            <a:off x="3286895" y="116632"/>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grpSp>
        <p:nvGrpSpPr>
          <p:cNvPr id="141" name="组合 2"/>
          <p:cNvGrpSpPr/>
          <p:nvPr/>
        </p:nvGrpSpPr>
        <p:grpSpPr>
          <a:xfrm>
            <a:off x="334566" y="836712"/>
            <a:ext cx="11449272" cy="6076950"/>
            <a:chOff x="334566" y="620688"/>
            <a:chExt cx="11449272" cy="6076950"/>
          </a:xfrm>
        </p:grpSpPr>
        <p:graphicFrame>
          <p:nvGraphicFramePr>
            <p:cNvPr id="144" name="图示 143"/>
            <p:cNvGraphicFramePr/>
            <p:nvPr/>
          </p:nvGraphicFramePr>
          <p:xfrm>
            <a:off x="766614" y="620688"/>
            <a:ext cx="10441160" cy="400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5" name="TextBox 144"/>
            <p:cNvSpPr txBox="1"/>
            <p:nvPr/>
          </p:nvSpPr>
          <p:spPr>
            <a:xfrm>
              <a:off x="1342678" y="2411596"/>
              <a:ext cx="301686" cy="369332"/>
            </a:xfrm>
            <a:prstGeom prst="rect">
              <a:avLst/>
            </a:prstGeom>
            <a:noFill/>
          </p:spPr>
          <p:txBody>
            <a:bodyPr wrap="none" rtlCol="0">
              <a:spAutoFit/>
            </a:bodyPr>
            <a:lstStyle/>
            <a:p>
              <a:r>
                <a:rPr lang="en-US" altLang="zh-CN" dirty="0"/>
                <a:t>1</a:t>
              </a:r>
              <a:endParaRPr lang="zh-CN" altLang="en-US" dirty="0"/>
            </a:p>
          </p:txBody>
        </p:sp>
        <p:sp>
          <p:nvSpPr>
            <p:cNvPr id="146" name="TextBox 145"/>
            <p:cNvSpPr txBox="1"/>
            <p:nvPr/>
          </p:nvSpPr>
          <p:spPr>
            <a:xfrm>
              <a:off x="2422799" y="2411596"/>
              <a:ext cx="301686" cy="369332"/>
            </a:xfrm>
            <a:prstGeom prst="rect">
              <a:avLst/>
            </a:prstGeom>
            <a:noFill/>
          </p:spPr>
          <p:txBody>
            <a:bodyPr wrap="none" rtlCol="0">
              <a:spAutoFit/>
            </a:bodyPr>
            <a:lstStyle/>
            <a:p>
              <a:r>
                <a:rPr lang="en-US" altLang="zh-CN" dirty="0"/>
                <a:t>2</a:t>
              </a:r>
              <a:endParaRPr lang="zh-CN" altLang="en-US" dirty="0"/>
            </a:p>
          </p:txBody>
        </p:sp>
        <p:sp>
          <p:nvSpPr>
            <p:cNvPr id="147" name="TextBox 146"/>
            <p:cNvSpPr txBox="1"/>
            <p:nvPr/>
          </p:nvSpPr>
          <p:spPr>
            <a:xfrm>
              <a:off x="3489264" y="2411596"/>
              <a:ext cx="301686" cy="369332"/>
            </a:xfrm>
            <a:prstGeom prst="rect">
              <a:avLst/>
            </a:prstGeom>
            <a:noFill/>
          </p:spPr>
          <p:txBody>
            <a:bodyPr wrap="none" rtlCol="0">
              <a:spAutoFit/>
            </a:bodyPr>
            <a:lstStyle/>
            <a:p>
              <a:r>
                <a:rPr lang="en-US" altLang="zh-CN" dirty="0"/>
                <a:t>3</a:t>
              </a:r>
              <a:endParaRPr lang="zh-CN" altLang="en-US" dirty="0"/>
            </a:p>
          </p:txBody>
        </p:sp>
        <p:sp>
          <p:nvSpPr>
            <p:cNvPr id="148" name="TextBox 147"/>
            <p:cNvSpPr txBox="1"/>
            <p:nvPr/>
          </p:nvSpPr>
          <p:spPr>
            <a:xfrm>
              <a:off x="4295006" y="2411596"/>
              <a:ext cx="301686" cy="369332"/>
            </a:xfrm>
            <a:prstGeom prst="rect">
              <a:avLst/>
            </a:prstGeom>
            <a:noFill/>
          </p:spPr>
          <p:txBody>
            <a:bodyPr wrap="none" rtlCol="0">
              <a:spAutoFit/>
            </a:bodyPr>
            <a:lstStyle/>
            <a:p>
              <a:r>
                <a:rPr lang="en-US" altLang="zh-CN" dirty="0"/>
                <a:t>4</a:t>
              </a:r>
              <a:endParaRPr lang="zh-CN" altLang="en-US" dirty="0"/>
            </a:p>
          </p:txBody>
        </p:sp>
        <p:sp>
          <p:nvSpPr>
            <p:cNvPr id="149" name="TextBox 148"/>
            <p:cNvSpPr txBox="1"/>
            <p:nvPr/>
          </p:nvSpPr>
          <p:spPr>
            <a:xfrm>
              <a:off x="5217456" y="2411596"/>
              <a:ext cx="301686" cy="369332"/>
            </a:xfrm>
            <a:prstGeom prst="rect">
              <a:avLst/>
            </a:prstGeom>
            <a:noFill/>
          </p:spPr>
          <p:txBody>
            <a:bodyPr wrap="none" rtlCol="0">
              <a:spAutoFit/>
            </a:bodyPr>
            <a:lstStyle/>
            <a:p>
              <a:r>
                <a:rPr lang="en-US" altLang="zh-CN" dirty="0"/>
                <a:t>5</a:t>
              </a:r>
              <a:endParaRPr lang="zh-CN" altLang="en-US" dirty="0"/>
            </a:p>
          </p:txBody>
        </p:sp>
        <p:sp>
          <p:nvSpPr>
            <p:cNvPr id="150" name="TextBox 149"/>
            <p:cNvSpPr txBox="1"/>
            <p:nvPr/>
          </p:nvSpPr>
          <p:spPr>
            <a:xfrm>
              <a:off x="6081552" y="2411596"/>
              <a:ext cx="301686" cy="369332"/>
            </a:xfrm>
            <a:prstGeom prst="rect">
              <a:avLst/>
            </a:prstGeom>
            <a:noFill/>
          </p:spPr>
          <p:txBody>
            <a:bodyPr wrap="none" rtlCol="0">
              <a:spAutoFit/>
            </a:bodyPr>
            <a:lstStyle/>
            <a:p>
              <a:r>
                <a:rPr lang="en-US" altLang="zh-CN" dirty="0"/>
                <a:t>6</a:t>
              </a:r>
              <a:endParaRPr lang="zh-CN" altLang="en-US" dirty="0"/>
            </a:p>
          </p:txBody>
        </p:sp>
        <p:sp>
          <p:nvSpPr>
            <p:cNvPr id="151" name="TextBox 150"/>
            <p:cNvSpPr txBox="1"/>
            <p:nvPr/>
          </p:nvSpPr>
          <p:spPr>
            <a:xfrm>
              <a:off x="6959302" y="2411596"/>
              <a:ext cx="301686" cy="369332"/>
            </a:xfrm>
            <a:prstGeom prst="rect">
              <a:avLst/>
            </a:prstGeom>
            <a:noFill/>
          </p:spPr>
          <p:txBody>
            <a:bodyPr wrap="none" rtlCol="0">
              <a:spAutoFit/>
            </a:bodyPr>
            <a:lstStyle/>
            <a:p>
              <a:r>
                <a:rPr lang="en-US" altLang="zh-CN" dirty="0"/>
                <a:t>7</a:t>
              </a:r>
              <a:endParaRPr lang="zh-CN" altLang="en-US" dirty="0"/>
            </a:p>
          </p:txBody>
        </p:sp>
        <p:sp>
          <p:nvSpPr>
            <p:cNvPr id="152" name="TextBox 151"/>
            <p:cNvSpPr txBox="1"/>
            <p:nvPr/>
          </p:nvSpPr>
          <p:spPr>
            <a:xfrm>
              <a:off x="7823398" y="2411596"/>
              <a:ext cx="301686" cy="369332"/>
            </a:xfrm>
            <a:prstGeom prst="rect">
              <a:avLst/>
            </a:prstGeom>
            <a:noFill/>
          </p:spPr>
          <p:txBody>
            <a:bodyPr wrap="none" rtlCol="0">
              <a:spAutoFit/>
            </a:bodyPr>
            <a:lstStyle/>
            <a:p>
              <a:r>
                <a:rPr lang="en-US" altLang="zh-CN" dirty="0"/>
                <a:t>8</a:t>
              </a:r>
              <a:endParaRPr lang="zh-CN" altLang="en-US" dirty="0"/>
            </a:p>
          </p:txBody>
        </p:sp>
        <p:sp>
          <p:nvSpPr>
            <p:cNvPr id="153" name="TextBox 152"/>
            <p:cNvSpPr txBox="1"/>
            <p:nvPr/>
          </p:nvSpPr>
          <p:spPr>
            <a:xfrm>
              <a:off x="8687494" y="2411596"/>
              <a:ext cx="301686" cy="369332"/>
            </a:xfrm>
            <a:prstGeom prst="rect">
              <a:avLst/>
            </a:prstGeom>
            <a:noFill/>
          </p:spPr>
          <p:txBody>
            <a:bodyPr wrap="none" rtlCol="0">
              <a:spAutoFit/>
            </a:bodyPr>
            <a:lstStyle/>
            <a:p>
              <a:r>
                <a:rPr lang="en-US" altLang="zh-CN" dirty="0"/>
                <a:t>9</a:t>
              </a:r>
              <a:endParaRPr lang="zh-CN" altLang="en-US" dirty="0"/>
            </a:p>
          </p:txBody>
        </p:sp>
        <p:sp>
          <p:nvSpPr>
            <p:cNvPr id="154" name="TextBox 153"/>
            <p:cNvSpPr txBox="1"/>
            <p:nvPr/>
          </p:nvSpPr>
          <p:spPr>
            <a:xfrm>
              <a:off x="9551590" y="2411596"/>
              <a:ext cx="418704" cy="369332"/>
            </a:xfrm>
            <a:prstGeom prst="rect">
              <a:avLst/>
            </a:prstGeom>
            <a:noFill/>
          </p:spPr>
          <p:txBody>
            <a:bodyPr wrap="none" rtlCol="0">
              <a:spAutoFit/>
            </a:bodyPr>
            <a:lstStyle/>
            <a:p>
              <a:r>
                <a:rPr lang="en-US" altLang="zh-CN" dirty="0"/>
                <a:t>10</a:t>
              </a:r>
              <a:endParaRPr lang="zh-CN" altLang="en-US" dirty="0"/>
            </a:p>
          </p:txBody>
        </p:sp>
        <p:sp>
          <p:nvSpPr>
            <p:cNvPr id="155" name="TextBox 154"/>
            <p:cNvSpPr txBox="1"/>
            <p:nvPr/>
          </p:nvSpPr>
          <p:spPr>
            <a:xfrm>
              <a:off x="2598341" y="1556678"/>
              <a:ext cx="1552575" cy="107632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feed back to the whole car factory</a:t>
              </a:r>
            </a:p>
            <a:p>
              <a:endParaRPr lang="zh-CN" altLang="en-US" sz="1600" dirty="0">
                <a:latin typeface="微软雅黑" panose="020B0503020204020204" pitchFamily="34" charset="-122"/>
                <a:ea typeface="微软雅黑" panose="020B0503020204020204" pitchFamily="34" charset="-122"/>
              </a:endParaRPr>
            </a:p>
          </p:txBody>
        </p:sp>
        <p:sp>
          <p:nvSpPr>
            <p:cNvPr id="156" name="TextBox 155"/>
            <p:cNvSpPr txBox="1"/>
            <p:nvPr/>
          </p:nvSpPr>
          <p:spPr>
            <a:xfrm>
              <a:off x="3574971" y="2970188"/>
              <a:ext cx="1766570" cy="829945"/>
            </a:xfrm>
            <a:prstGeom prst="rect">
              <a:avLst/>
            </a:prstGeom>
            <a:noFill/>
          </p:spPr>
          <p:txBody>
            <a:bodyPr wrap="square" rtlCol="0">
              <a:spAutoFit/>
            </a:bodyPr>
            <a:lstStyle/>
            <a:p>
              <a:pPr algn="l"/>
              <a:r>
                <a:rPr lang="zh-CN" altLang="en-US" sz="1600" dirty="0">
                  <a:latin typeface="微软雅黑" panose="020B0503020204020204" pitchFamily="34" charset="-122"/>
                  <a:ea typeface="微软雅黑" panose="020B0503020204020204" pitchFamily="34" charset="-122"/>
                </a:rPr>
                <a:t>Notify the battery Supplie</a:t>
              </a:r>
              <a:r>
                <a:rPr lang="en-US" altLang="zh-CN" sz="1600" dirty="0">
                  <a:latin typeface="微软雅黑" panose="020B0503020204020204" pitchFamily="34" charset="-122"/>
                  <a:ea typeface="微软雅黑" panose="020B0503020204020204" pitchFamily="34" charset="-122"/>
                </a:rPr>
                <a:t>r</a:t>
              </a:r>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p:txBody>
        </p:sp>
        <p:sp>
          <p:nvSpPr>
            <p:cNvPr id="157" name="TextBox 156"/>
            <p:cNvSpPr txBox="1"/>
            <p:nvPr/>
          </p:nvSpPr>
          <p:spPr>
            <a:xfrm>
              <a:off x="982901" y="1558583"/>
              <a:ext cx="1439545" cy="107632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User Discovery Issues</a:t>
              </a:r>
            </a:p>
            <a:p>
              <a:endParaRPr lang="zh-CN" altLang="en-US" sz="1600" dirty="0">
                <a:latin typeface="微软雅黑" panose="020B0503020204020204" pitchFamily="34" charset="-122"/>
                <a:ea typeface="微软雅黑" panose="020B0503020204020204" pitchFamily="34" charset="-122"/>
              </a:endParaRPr>
            </a:p>
          </p:txBody>
        </p:sp>
        <p:sp>
          <p:nvSpPr>
            <p:cNvPr id="158" name="矩形 157"/>
            <p:cNvSpPr/>
            <p:nvPr/>
          </p:nvSpPr>
          <p:spPr>
            <a:xfrm>
              <a:off x="4459526" y="1556678"/>
              <a:ext cx="1504950" cy="1076325"/>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Send local after-sales service staff</a:t>
              </a:r>
            </a:p>
            <a:p>
              <a:pPr lvl="0"/>
              <a:endParaRPr lang="zh-CN" altLang="en-US" sz="1600" dirty="0">
                <a:latin typeface="微软雅黑" panose="020B0503020204020204" pitchFamily="34" charset="-122"/>
                <a:ea typeface="微软雅黑" panose="020B0503020204020204" pitchFamily="34" charset="-122"/>
              </a:endParaRPr>
            </a:p>
          </p:txBody>
        </p:sp>
        <p:sp>
          <p:nvSpPr>
            <p:cNvPr id="159" name="矩形 158"/>
            <p:cNvSpPr/>
            <p:nvPr/>
          </p:nvSpPr>
          <p:spPr>
            <a:xfrm>
              <a:off x="5807174" y="2924944"/>
              <a:ext cx="1001648" cy="829945"/>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Field battery testing</a:t>
              </a:r>
            </a:p>
          </p:txBody>
        </p:sp>
        <p:sp>
          <p:nvSpPr>
            <p:cNvPr id="160" name="矩形 159"/>
            <p:cNvSpPr/>
            <p:nvPr/>
          </p:nvSpPr>
          <p:spPr>
            <a:xfrm>
              <a:off x="6210856" y="1436028"/>
              <a:ext cx="2044700" cy="1322070"/>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Remove the battery and return to the factory for repai</a:t>
              </a:r>
              <a:r>
                <a:rPr lang="en-US" altLang="zh-CN" sz="1600" dirty="0">
                  <a:latin typeface="微软雅黑" panose="020B0503020204020204" pitchFamily="34" charset="-122"/>
                  <a:ea typeface="微软雅黑" panose="020B0503020204020204" pitchFamily="34" charset="-122"/>
                </a:rPr>
                <a:t>r</a:t>
              </a:r>
              <a:endParaRPr lang="zh-CN" altLang="en-US" sz="1600" dirty="0">
                <a:latin typeface="微软雅黑" panose="020B0503020204020204" pitchFamily="34" charset="-122"/>
                <a:ea typeface="微软雅黑" panose="020B0503020204020204" pitchFamily="34" charset="-122"/>
              </a:endParaRPr>
            </a:p>
            <a:p>
              <a:pPr lvl="0"/>
              <a:endParaRPr lang="zh-CN" altLang="en-US" sz="1600" dirty="0">
                <a:latin typeface="微软雅黑" panose="020B0503020204020204" pitchFamily="34" charset="-122"/>
                <a:ea typeface="微软雅黑" panose="020B0503020204020204" pitchFamily="34" charset="-122"/>
              </a:endParaRPr>
            </a:p>
          </p:txBody>
        </p:sp>
        <p:sp>
          <p:nvSpPr>
            <p:cNvPr id="161" name="矩形 160"/>
            <p:cNvSpPr/>
            <p:nvPr/>
          </p:nvSpPr>
          <p:spPr>
            <a:xfrm>
              <a:off x="7391321" y="2847633"/>
              <a:ext cx="1544320" cy="1076325"/>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Return to the user after the repai</a:t>
              </a:r>
              <a:r>
                <a:rPr lang="en-US" altLang="zh-CN" sz="1600" dirty="0">
                  <a:latin typeface="微软雅黑" panose="020B0503020204020204" pitchFamily="34" charset="-122"/>
                  <a:ea typeface="微软雅黑" panose="020B0503020204020204" pitchFamily="34" charset="-122"/>
                </a:rPr>
                <a:t>r</a:t>
              </a:r>
              <a:endParaRPr lang="zh-CN" altLang="en-US" sz="1600" dirty="0">
                <a:latin typeface="微软雅黑" panose="020B0503020204020204" pitchFamily="34" charset="-122"/>
                <a:ea typeface="微软雅黑" panose="020B0503020204020204" pitchFamily="34" charset="-122"/>
              </a:endParaRPr>
            </a:p>
            <a:p>
              <a:pPr lvl="0"/>
              <a:endParaRPr lang="zh-CN" altLang="en-US" sz="1600" dirty="0">
                <a:latin typeface="微软雅黑" panose="020B0503020204020204" pitchFamily="34" charset="-122"/>
                <a:ea typeface="微软雅黑" panose="020B0503020204020204" pitchFamily="34" charset="-122"/>
              </a:endParaRPr>
            </a:p>
          </p:txBody>
        </p:sp>
        <p:sp>
          <p:nvSpPr>
            <p:cNvPr id="162" name="矩形 161"/>
            <p:cNvSpPr/>
            <p:nvPr/>
          </p:nvSpPr>
          <p:spPr>
            <a:xfrm>
              <a:off x="8399701" y="1558583"/>
              <a:ext cx="1448435" cy="829945"/>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Battery loading use</a:t>
              </a:r>
            </a:p>
            <a:p>
              <a:pPr lvl="0"/>
              <a:endParaRPr lang="zh-CN" altLang="en-US" sz="1600" dirty="0">
                <a:latin typeface="微软雅黑" panose="020B0503020204020204" pitchFamily="34" charset="-122"/>
                <a:ea typeface="微软雅黑" panose="020B0503020204020204" pitchFamily="34" charset="-122"/>
              </a:endParaRPr>
            </a:p>
          </p:txBody>
        </p:sp>
        <p:sp>
          <p:nvSpPr>
            <p:cNvPr id="163" name="矩形 162"/>
            <p:cNvSpPr/>
            <p:nvPr/>
          </p:nvSpPr>
          <p:spPr>
            <a:xfrm>
              <a:off x="9119791" y="3028608"/>
              <a:ext cx="1704340" cy="706755"/>
            </a:xfrm>
            <a:prstGeom prst="rect">
              <a:avLst/>
            </a:prstGeom>
          </p:spPr>
          <p:txBody>
            <a:bodyPr wrap="square">
              <a:spAutoFit/>
            </a:bodyPr>
            <a:lstStyle/>
            <a:p>
              <a:pPr lvl="0">
                <a:lnSpc>
                  <a:spcPts val="1600"/>
                </a:lnSpc>
              </a:pPr>
              <a:r>
                <a:rPr lang="zh-CN" altLang="en-US" sz="1600" dirty="0">
                  <a:latin typeface="微软雅黑" panose="020B0503020204020204" pitchFamily="34" charset="-122"/>
                  <a:ea typeface="微软雅黑" panose="020B0503020204020204" pitchFamily="34" charset="-122"/>
                </a:rPr>
                <a:t>user care Return visit of satisfaction</a:t>
              </a:r>
            </a:p>
          </p:txBody>
        </p:sp>
        <p:sp>
          <p:nvSpPr>
            <p:cNvPr id="164" name="TextBox 7"/>
            <p:cNvSpPr>
              <a:spLocks noChangeArrowheads="1"/>
            </p:cNvSpPr>
            <p:nvPr/>
          </p:nvSpPr>
          <p:spPr bwMode="auto">
            <a:xfrm>
              <a:off x="550590" y="1124744"/>
              <a:ext cx="4033520" cy="645160"/>
            </a:xfrm>
            <a:prstGeom prst="rect">
              <a:avLst/>
            </a:prstGeom>
            <a:noFill/>
          </p:spPr>
          <p:txBody>
            <a:bodyPr wrap="none" rtlCol="0">
              <a:spAutoFit/>
            </a:bodyPr>
            <a:lstStyle/>
            <a:p>
              <a:pPr algn="l"/>
              <a:r>
                <a:rPr lang="zh-CN" altLang="en-US" b="1" dirty="0">
                  <a:ln w="1905"/>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sym typeface="微软雅黑" panose="020B0503020204020204" pitchFamily="34" charset="-122"/>
                </a:rPr>
                <a:t>current after-sales service system</a:t>
              </a:r>
            </a:p>
            <a:p>
              <a:endParaRPr lang="zh-CN" altLang="en-US" b="1" dirty="0">
                <a:ln w="1905"/>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 name="圆角矩形 164"/>
            <p:cNvSpPr/>
            <p:nvPr/>
          </p:nvSpPr>
          <p:spPr>
            <a:xfrm>
              <a:off x="334566" y="1484784"/>
              <a:ext cx="11449272" cy="2160240"/>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TextBox 7"/>
            <p:cNvSpPr>
              <a:spLocks noChangeArrowheads="1"/>
            </p:cNvSpPr>
            <p:nvPr/>
          </p:nvSpPr>
          <p:spPr bwMode="auto">
            <a:xfrm>
              <a:off x="334566" y="3861093"/>
              <a:ext cx="1309370" cy="23069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zh-CN" altLang="en-US" b="1" dirty="0">
                  <a:ln w="1905"/>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sym typeface="微软雅黑" panose="020B0503020204020204" pitchFamily="34" charset="-122"/>
                </a:rPr>
                <a:t>fast speed to sell after dress affairs body system</a:t>
              </a:r>
            </a:p>
            <a:p>
              <a:endParaRPr lang="zh-CN" altLang="en-US" b="1" dirty="0">
                <a:ln w="1905"/>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0" name="矩形 169"/>
            <p:cNvSpPr/>
            <p:nvPr/>
          </p:nvSpPr>
          <p:spPr>
            <a:xfrm>
              <a:off x="6031151" y="5621313"/>
              <a:ext cx="2092960" cy="1076325"/>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Now locate the matching problem module</a:t>
              </a:r>
            </a:p>
            <a:p>
              <a:pPr lvl="0"/>
              <a:endParaRPr lang="zh-CN" altLang="en-US" sz="1600" dirty="0">
                <a:latin typeface="微软雅黑" panose="020B0503020204020204" pitchFamily="34" charset="-122"/>
                <a:ea typeface="微软雅黑" panose="020B0503020204020204" pitchFamily="34" charset="-122"/>
              </a:endParaRPr>
            </a:p>
          </p:txBody>
        </p:sp>
        <p:sp>
          <p:nvSpPr>
            <p:cNvPr id="171" name="矩形 170"/>
            <p:cNvSpPr/>
            <p:nvPr/>
          </p:nvSpPr>
          <p:spPr>
            <a:xfrm>
              <a:off x="7031276" y="4149383"/>
              <a:ext cx="1656080" cy="1076325"/>
            </a:xfrm>
            <a:prstGeom prst="rect">
              <a:avLst/>
            </a:prstGeom>
          </p:spPr>
          <p:txBody>
            <a:bodyPr wrap="square">
              <a:spAutoFit/>
            </a:bodyPr>
            <a:lstStyle/>
            <a:p>
              <a:pPr lvl="0"/>
              <a:r>
                <a:rPr lang="zh-CN" altLang="en-US" sz="1600" dirty="0">
                  <a:latin typeface="微软雅黑" panose="020B0503020204020204" pitchFamily="34" charset="-122"/>
                  <a:ea typeface="微软雅黑" panose="020B0503020204020204" pitchFamily="34" charset="-122"/>
                </a:rPr>
                <a:t>Send local after-sales service staff</a:t>
              </a:r>
            </a:p>
            <a:p>
              <a:pPr lvl="0"/>
              <a:endParaRPr lang="zh-CN" altLang="en-US" sz="1600" dirty="0">
                <a:latin typeface="微软雅黑" panose="020B0503020204020204" pitchFamily="34" charset="-122"/>
                <a:ea typeface="微软雅黑" panose="020B0503020204020204" pitchFamily="34" charset="-122"/>
              </a:endParaRPr>
            </a:p>
          </p:txBody>
        </p:sp>
        <p:sp>
          <p:nvSpPr>
            <p:cNvPr id="172" name="TextBox 171"/>
            <p:cNvSpPr txBox="1"/>
            <p:nvPr/>
          </p:nvSpPr>
          <p:spPr>
            <a:xfrm>
              <a:off x="6599263" y="5085184"/>
              <a:ext cx="301686" cy="369332"/>
            </a:xfrm>
            <a:prstGeom prst="rect">
              <a:avLst/>
            </a:prstGeom>
            <a:noFill/>
          </p:spPr>
          <p:txBody>
            <a:bodyPr wrap="none" rtlCol="0">
              <a:spAutoFit/>
            </a:bodyPr>
            <a:lstStyle/>
            <a:p>
              <a:r>
                <a:rPr lang="en-US" altLang="zh-CN" dirty="0"/>
                <a:t>2</a:t>
              </a:r>
              <a:endParaRPr lang="zh-CN" altLang="en-US" dirty="0"/>
            </a:p>
          </p:txBody>
        </p:sp>
        <p:sp>
          <p:nvSpPr>
            <p:cNvPr id="173" name="TextBox 172"/>
            <p:cNvSpPr txBox="1"/>
            <p:nvPr/>
          </p:nvSpPr>
          <p:spPr>
            <a:xfrm>
              <a:off x="5663158" y="5085184"/>
              <a:ext cx="301686" cy="369332"/>
            </a:xfrm>
            <a:prstGeom prst="rect">
              <a:avLst/>
            </a:prstGeom>
            <a:noFill/>
          </p:spPr>
          <p:txBody>
            <a:bodyPr wrap="none" rtlCol="0">
              <a:spAutoFit/>
            </a:bodyPr>
            <a:lstStyle/>
            <a:p>
              <a:r>
                <a:rPr lang="en-US" altLang="zh-CN" dirty="0"/>
                <a:t>1</a:t>
              </a:r>
              <a:endParaRPr lang="zh-CN" altLang="en-US" dirty="0"/>
            </a:p>
          </p:txBody>
        </p:sp>
        <p:sp>
          <p:nvSpPr>
            <p:cNvPr id="174" name="TextBox 173"/>
            <p:cNvSpPr txBox="1"/>
            <p:nvPr/>
          </p:nvSpPr>
          <p:spPr>
            <a:xfrm>
              <a:off x="7391350" y="5085184"/>
              <a:ext cx="301686" cy="369332"/>
            </a:xfrm>
            <a:prstGeom prst="rect">
              <a:avLst/>
            </a:prstGeom>
            <a:noFill/>
          </p:spPr>
          <p:txBody>
            <a:bodyPr wrap="none" rtlCol="0">
              <a:spAutoFit/>
            </a:bodyPr>
            <a:lstStyle/>
            <a:p>
              <a:r>
                <a:rPr lang="en-US" altLang="zh-CN" dirty="0"/>
                <a:t>3</a:t>
              </a:r>
              <a:endParaRPr lang="zh-CN" altLang="en-US" dirty="0"/>
            </a:p>
          </p:txBody>
        </p:sp>
        <p:sp>
          <p:nvSpPr>
            <p:cNvPr id="175" name="TextBox 174"/>
            <p:cNvSpPr txBox="1"/>
            <p:nvPr/>
          </p:nvSpPr>
          <p:spPr>
            <a:xfrm>
              <a:off x="8263830" y="5085184"/>
              <a:ext cx="567680" cy="369332"/>
            </a:xfrm>
            <a:prstGeom prst="rect">
              <a:avLst/>
            </a:prstGeom>
            <a:noFill/>
          </p:spPr>
          <p:txBody>
            <a:bodyPr wrap="square" rtlCol="0">
              <a:spAutoFit/>
            </a:bodyPr>
            <a:lstStyle/>
            <a:p>
              <a:r>
                <a:rPr lang="en-US" altLang="zh-CN" dirty="0"/>
                <a:t>4</a:t>
              </a:r>
              <a:endParaRPr lang="zh-CN" altLang="en-US" dirty="0"/>
            </a:p>
          </p:txBody>
        </p:sp>
        <p:sp>
          <p:nvSpPr>
            <p:cNvPr id="176" name="TextBox 175"/>
            <p:cNvSpPr txBox="1"/>
            <p:nvPr/>
          </p:nvSpPr>
          <p:spPr>
            <a:xfrm>
              <a:off x="9335566" y="5085184"/>
              <a:ext cx="301686" cy="369332"/>
            </a:xfrm>
            <a:prstGeom prst="rect">
              <a:avLst/>
            </a:prstGeom>
            <a:noFill/>
          </p:spPr>
          <p:txBody>
            <a:bodyPr wrap="none" rtlCol="0">
              <a:spAutoFit/>
            </a:bodyPr>
            <a:lstStyle/>
            <a:p>
              <a:r>
                <a:rPr lang="en-US" altLang="zh-CN" dirty="0"/>
                <a:t>5</a:t>
              </a:r>
              <a:endParaRPr lang="zh-CN" altLang="en-US" dirty="0"/>
            </a:p>
          </p:txBody>
        </p:sp>
        <p:sp>
          <p:nvSpPr>
            <p:cNvPr id="177" name="圆角矩形 176"/>
            <p:cNvSpPr/>
            <p:nvPr/>
          </p:nvSpPr>
          <p:spPr>
            <a:xfrm>
              <a:off x="4871070" y="4149080"/>
              <a:ext cx="6840760" cy="2376264"/>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圆角矩形 178"/>
            <p:cNvSpPr/>
            <p:nvPr/>
          </p:nvSpPr>
          <p:spPr>
            <a:xfrm>
              <a:off x="10112931" y="1769403"/>
              <a:ext cx="1670685" cy="12998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dirty="0">
                  <a:solidFill>
                    <a:schemeClr val="tx1"/>
                  </a:solidFill>
                </a:rPr>
                <a:t>10 major links </a:t>
              </a:r>
            </a:p>
            <a:p>
              <a:pPr algn="ctr"/>
              <a:r>
                <a:rPr dirty="0">
                  <a:solidFill>
                    <a:schemeClr val="tx1"/>
                  </a:solidFill>
                </a:rPr>
                <a:t>The period is about 30 days</a:t>
              </a:r>
            </a:p>
            <a:p>
              <a:pPr algn="ctr"/>
              <a:endParaRPr dirty="0">
                <a:solidFill>
                  <a:schemeClr val="tx1"/>
                </a:solidFill>
              </a:endParaRPr>
            </a:p>
          </p:txBody>
        </p:sp>
        <p:sp>
          <p:nvSpPr>
            <p:cNvPr id="180" name="圆角矩形 179"/>
            <p:cNvSpPr/>
            <p:nvPr/>
          </p:nvSpPr>
          <p:spPr>
            <a:xfrm>
              <a:off x="9983638" y="4869160"/>
              <a:ext cx="1656184"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dirty="0">
                  <a:solidFill>
                    <a:schemeClr val="tx1"/>
                  </a:solidFill>
                </a:rPr>
                <a:t>5 big links (4 intelligence) at least 24 hours in advance</a:t>
              </a:r>
            </a:p>
            <a:p>
              <a:endParaRPr dirty="0">
                <a:solidFill>
                  <a:schemeClr val="tx1"/>
                </a:solidFill>
              </a:endParaRPr>
            </a:p>
          </p:txBody>
        </p:sp>
      </p:grpSp>
      <p:pic>
        <p:nvPicPr>
          <p:cNvPr id="181" name="图片 180" descr="2.png"/>
          <p:cNvPicPr>
            <a:picLocks noChangeAspect="1"/>
          </p:cNvPicPr>
          <p:nvPr/>
        </p:nvPicPr>
        <p:blipFill>
          <a:blip r:embed="rId9" cstate="print"/>
          <a:srcRect r="51042"/>
          <a:stretch>
            <a:fillRect/>
          </a:stretch>
        </p:blipFill>
        <p:spPr>
          <a:xfrm>
            <a:off x="3358902" y="5229200"/>
            <a:ext cx="1368152" cy="936104"/>
          </a:xfrm>
          <a:prstGeom prst="roundRect">
            <a:avLst>
              <a:gd name="adj" fmla="val 11275"/>
            </a:avLst>
          </a:prstGeom>
        </p:spPr>
      </p:pic>
      <p:pic>
        <p:nvPicPr>
          <p:cNvPr id="182" name="图片 181" descr="7.png"/>
          <p:cNvPicPr>
            <a:picLocks noChangeAspect="1"/>
          </p:cNvPicPr>
          <p:nvPr/>
        </p:nvPicPr>
        <p:blipFill>
          <a:blip r:embed="rId10" cstate="print"/>
          <a:srcRect l="6250" t="7143" r="3125"/>
          <a:stretch>
            <a:fillRect/>
          </a:stretch>
        </p:blipFill>
        <p:spPr>
          <a:xfrm>
            <a:off x="1918742" y="5229200"/>
            <a:ext cx="1408040" cy="936104"/>
          </a:xfrm>
          <a:prstGeom prst="roundRect">
            <a:avLst>
              <a:gd name="adj" fmla="val 13701"/>
            </a:avLst>
          </a:prstGeom>
        </p:spPr>
      </p:pic>
      <p:sp>
        <p:nvSpPr>
          <p:cNvPr id="183" name="KSO_Shape"/>
          <p:cNvSpPr/>
          <p:nvPr/>
        </p:nvSpPr>
        <p:spPr>
          <a:xfrm>
            <a:off x="2926854" y="4221088"/>
            <a:ext cx="1246729" cy="513076"/>
          </a:xfrm>
          <a:custGeom>
            <a:avLst/>
            <a:gdLst/>
            <a:ahLst/>
            <a:cxnLst/>
            <a:rect l="l" t="t" r="r" b="b"/>
            <a:pathLst>
              <a:path w="2263730" h="1265688">
                <a:moveTo>
                  <a:pt x="905551" y="0"/>
                </a:moveTo>
                <a:cubicBezTo>
                  <a:pt x="964955" y="0"/>
                  <a:pt x="1021809" y="12275"/>
                  <a:pt x="1073606" y="36122"/>
                </a:cubicBezTo>
                <a:cubicBezTo>
                  <a:pt x="867772" y="107015"/>
                  <a:pt x="717264" y="277397"/>
                  <a:pt x="695253" y="481416"/>
                </a:cubicBezTo>
                <a:cubicBezTo>
                  <a:pt x="659529" y="464587"/>
                  <a:pt x="621677" y="456871"/>
                  <a:pt x="584749" y="459054"/>
                </a:cubicBezTo>
                <a:cubicBezTo>
                  <a:pt x="568316" y="460025"/>
                  <a:pt x="552067" y="462956"/>
                  <a:pt x="536229" y="467989"/>
                </a:cubicBezTo>
                <a:cubicBezTo>
                  <a:pt x="461080" y="491867"/>
                  <a:pt x="412084" y="557684"/>
                  <a:pt x="398547" y="640069"/>
                </a:cubicBezTo>
                <a:cubicBezTo>
                  <a:pt x="252469" y="690186"/>
                  <a:pt x="150529" y="805213"/>
                  <a:pt x="150529" y="939037"/>
                </a:cubicBezTo>
                <a:cubicBezTo>
                  <a:pt x="150529" y="1060859"/>
                  <a:pt x="235005" y="1167106"/>
                  <a:pt x="360867" y="1221858"/>
                </a:cubicBezTo>
                <a:cubicBezTo>
                  <a:pt x="258008" y="1163330"/>
                  <a:pt x="191624" y="1067577"/>
                  <a:pt x="191624" y="959585"/>
                </a:cubicBezTo>
                <a:cubicBezTo>
                  <a:pt x="191624" y="825761"/>
                  <a:pt x="293564" y="710734"/>
                  <a:pt x="439642" y="660617"/>
                </a:cubicBezTo>
                <a:cubicBezTo>
                  <a:pt x="453179" y="578232"/>
                  <a:pt x="502175" y="512415"/>
                  <a:pt x="577324" y="488537"/>
                </a:cubicBezTo>
                <a:cubicBezTo>
                  <a:pt x="593162" y="483504"/>
                  <a:pt x="609411" y="480573"/>
                  <a:pt x="625844" y="479602"/>
                </a:cubicBezTo>
                <a:cubicBezTo>
                  <a:pt x="662772" y="477419"/>
                  <a:pt x="700624" y="485135"/>
                  <a:pt x="736348" y="501964"/>
                </a:cubicBezTo>
                <a:cubicBezTo>
                  <a:pt x="765500" y="231754"/>
                  <a:pt x="1020053" y="20548"/>
                  <a:pt x="1329741" y="20548"/>
                </a:cubicBezTo>
                <a:cubicBezTo>
                  <a:pt x="1659087" y="20548"/>
                  <a:pt x="1926075" y="259418"/>
                  <a:pt x="1926075" y="554079"/>
                </a:cubicBezTo>
                <a:cubicBezTo>
                  <a:pt x="1926075" y="582788"/>
                  <a:pt x="1923540" y="610967"/>
                  <a:pt x="1917927" y="638343"/>
                </a:cubicBezTo>
                <a:cubicBezTo>
                  <a:pt x="2114194" y="662993"/>
                  <a:pt x="2263730" y="797503"/>
                  <a:pt x="2263730" y="959585"/>
                </a:cubicBezTo>
                <a:cubicBezTo>
                  <a:pt x="2263730" y="1100449"/>
                  <a:pt x="2150783" y="1220487"/>
                  <a:pt x="1992071" y="1265207"/>
                </a:cubicBezTo>
                <a:lnTo>
                  <a:pt x="1990321" y="1265688"/>
                </a:lnTo>
                <a:lnTo>
                  <a:pt x="465245" y="1265688"/>
                </a:lnTo>
                <a:lnTo>
                  <a:pt x="370547" y="1265688"/>
                </a:lnTo>
                <a:lnTo>
                  <a:pt x="351179" y="1263493"/>
                </a:lnTo>
                <a:cubicBezTo>
                  <a:pt x="343976" y="1265446"/>
                  <a:pt x="336631" y="1265688"/>
                  <a:pt x="329229" y="1265688"/>
                </a:cubicBezTo>
                <a:cubicBezTo>
                  <a:pt x="147401" y="1265688"/>
                  <a:pt x="0" y="1119441"/>
                  <a:pt x="0" y="939037"/>
                </a:cubicBezTo>
                <a:cubicBezTo>
                  <a:pt x="0" y="805213"/>
                  <a:pt x="81109" y="690186"/>
                  <a:pt x="197338" y="640069"/>
                </a:cubicBezTo>
                <a:cubicBezTo>
                  <a:pt x="208108" y="557684"/>
                  <a:pt x="247093" y="491867"/>
                  <a:pt x="306885" y="467989"/>
                </a:cubicBezTo>
                <a:cubicBezTo>
                  <a:pt x="319486" y="462956"/>
                  <a:pt x="332415" y="460025"/>
                  <a:pt x="345490" y="459054"/>
                </a:cubicBezTo>
                <a:cubicBezTo>
                  <a:pt x="374873" y="456871"/>
                  <a:pt x="404990" y="464587"/>
                  <a:pt x="433414" y="481416"/>
                </a:cubicBezTo>
                <a:cubicBezTo>
                  <a:pt x="456609" y="211206"/>
                  <a:pt x="659145" y="0"/>
                  <a:pt x="905551" y="0"/>
                </a:cubicBezTo>
                <a:close/>
              </a:path>
            </a:pathLst>
          </a:custGeom>
          <a:solidFill>
            <a:schemeClr val="accent2">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rgbClr val="FFFFFF"/>
              </a:solidFill>
              <a:cs typeface="+mn-ea"/>
              <a:sym typeface="+mn-lt"/>
            </a:endParaRPr>
          </a:p>
        </p:txBody>
      </p:sp>
      <p:pic>
        <p:nvPicPr>
          <p:cNvPr id="184" name="图片 183" descr="1.png"/>
          <p:cNvPicPr>
            <a:picLocks noChangeAspect="1"/>
          </p:cNvPicPr>
          <p:nvPr/>
        </p:nvPicPr>
        <p:blipFill>
          <a:blip r:embed="rId11" cstate="print"/>
          <a:stretch>
            <a:fillRect/>
          </a:stretch>
        </p:blipFill>
        <p:spPr>
          <a:xfrm>
            <a:off x="1990750" y="4221088"/>
            <a:ext cx="606893" cy="465573"/>
          </a:xfrm>
          <a:prstGeom prst="rect">
            <a:avLst/>
          </a:prstGeom>
        </p:spPr>
      </p:pic>
      <p:sp>
        <p:nvSpPr>
          <p:cNvPr id="185" name="TextBox 184"/>
          <p:cNvSpPr txBox="1"/>
          <p:nvPr/>
        </p:nvSpPr>
        <p:spPr>
          <a:xfrm>
            <a:off x="1918742" y="4725144"/>
            <a:ext cx="1031051" cy="276999"/>
          </a:xfrm>
          <a:prstGeom prst="rect">
            <a:avLst/>
          </a:prstGeom>
          <a:noFill/>
        </p:spPr>
        <p:txBody>
          <a:bodyPr wrap="none" rtlCol="0">
            <a:spAutoFit/>
          </a:bodyPr>
          <a:lstStyle/>
          <a:p>
            <a:r>
              <a:rPr lang="en-US" altLang="zh-CN" sz="1200" b="1" dirty="0">
                <a:latin typeface="微软雅黑" panose="020B0503020204020204" pitchFamily="34" charset="-122"/>
                <a:ea typeface="微软雅黑" panose="020B0503020204020204" pitchFamily="34" charset="-122"/>
              </a:rPr>
              <a:t>GPS+GPRS</a:t>
            </a:r>
            <a:endParaRPr lang="zh-CN" altLang="en-US" sz="1200" b="1" dirty="0">
              <a:latin typeface="微软雅黑" panose="020B0503020204020204" pitchFamily="34" charset="-122"/>
              <a:ea typeface="微软雅黑" panose="020B0503020204020204" pitchFamily="34" charset="-122"/>
            </a:endParaRPr>
          </a:p>
        </p:txBody>
      </p:sp>
      <p:sp>
        <p:nvSpPr>
          <p:cNvPr id="186" name="TextBox 185"/>
          <p:cNvSpPr txBox="1"/>
          <p:nvPr/>
        </p:nvSpPr>
        <p:spPr>
          <a:xfrm>
            <a:off x="3287018" y="4768959"/>
            <a:ext cx="1350645" cy="460375"/>
          </a:xfrm>
          <a:prstGeom prst="rect">
            <a:avLst/>
          </a:prstGeom>
          <a:noFill/>
        </p:spPr>
        <p:txBody>
          <a:bodyPr wrap="none" rtlCol="0">
            <a:spAutoFit/>
          </a:bodyPr>
          <a:lstStyle/>
          <a:p>
            <a:pPr algn="l"/>
            <a:r>
              <a:rPr lang="zh-CN" altLang="en-US" sz="1200" b="1" dirty="0">
                <a:latin typeface="微软雅黑" panose="020B0503020204020204" pitchFamily="34" charset="-122"/>
                <a:ea typeface="微软雅黑" panose="020B0503020204020204" pitchFamily="34" charset="-122"/>
              </a:rPr>
              <a:t>Cloud platform</a:t>
            </a:r>
          </a:p>
          <a:p>
            <a:endParaRPr lang="zh-CN" altLang="en-US" sz="1200" b="1" dirty="0">
              <a:latin typeface="微软雅黑" panose="020B0503020204020204" pitchFamily="34" charset="-122"/>
              <a:ea typeface="微软雅黑" panose="020B0503020204020204" pitchFamily="34" charset="-122"/>
            </a:endParaRPr>
          </a:p>
        </p:txBody>
      </p:sp>
      <p:sp>
        <p:nvSpPr>
          <p:cNvPr id="187" name="TextBox 186"/>
          <p:cNvSpPr txBox="1"/>
          <p:nvPr/>
        </p:nvSpPr>
        <p:spPr>
          <a:xfrm>
            <a:off x="2062758" y="6237312"/>
            <a:ext cx="655949" cy="276999"/>
          </a:xfrm>
          <a:prstGeom prst="rect">
            <a:avLst/>
          </a:prstGeom>
          <a:noFill/>
        </p:spPr>
        <p:txBody>
          <a:bodyPr wrap="none" rtlCol="0">
            <a:spAutoFit/>
          </a:bodyPr>
          <a:lstStyle/>
          <a:p>
            <a:r>
              <a:rPr lang="en-US" altLang="zh-CN" sz="1200" b="1" dirty="0">
                <a:latin typeface="微软雅黑" panose="020B0503020204020204" pitchFamily="34" charset="-122"/>
                <a:ea typeface="微软雅黑" panose="020B0503020204020204" pitchFamily="34" charset="-122"/>
              </a:rPr>
              <a:t>APP</a:t>
            </a:r>
            <a:r>
              <a:rPr lang="zh-CN" altLang="en-US" sz="1200" b="1" dirty="0">
                <a:latin typeface="微软雅黑" panose="020B0503020204020204" pitchFamily="34" charset="-122"/>
                <a:ea typeface="微软雅黑" panose="020B0503020204020204" pitchFamily="34" charset="-122"/>
              </a:rPr>
              <a:t>端</a:t>
            </a:r>
          </a:p>
        </p:txBody>
      </p:sp>
      <p:sp>
        <p:nvSpPr>
          <p:cNvPr id="188" name="TextBox 187"/>
          <p:cNvSpPr txBox="1"/>
          <p:nvPr/>
        </p:nvSpPr>
        <p:spPr>
          <a:xfrm>
            <a:off x="3077086" y="6238582"/>
            <a:ext cx="2729865" cy="275590"/>
          </a:xfrm>
          <a:prstGeom prst="rect">
            <a:avLst/>
          </a:prstGeom>
          <a:noFill/>
        </p:spPr>
        <p:txBody>
          <a:bodyPr wrap="none" rtlCol="0">
            <a:spAutoFit/>
          </a:bodyPr>
          <a:lstStyle/>
          <a:p>
            <a:pPr algn="l"/>
            <a:r>
              <a:rPr lang="zh-CN" altLang="en-US" sz="1200" b="1">
                <a:sym typeface="+mn-ea"/>
              </a:rPr>
              <a:t>intelligent monitoring and early warning</a:t>
            </a:r>
            <a:endParaRPr lang="zh-CN" altLang="en-US" sz="1200" b="1" dirty="0">
              <a:latin typeface="微软雅黑" panose="020B0503020204020204" pitchFamily="34" charset="-122"/>
              <a:ea typeface="微软雅黑" panose="020B0503020204020204" pitchFamily="34" charset="-122"/>
              <a:sym typeface="+mn-ea"/>
            </a:endParaRPr>
          </a:p>
        </p:txBody>
      </p:sp>
      <p:sp>
        <p:nvSpPr>
          <p:cNvPr id="189" name="右箭头 188"/>
          <p:cNvSpPr/>
          <p:nvPr/>
        </p:nvSpPr>
        <p:spPr bwMode="auto">
          <a:xfrm rot="5400000">
            <a:off x="3236466" y="4919588"/>
            <a:ext cx="310302" cy="209446"/>
          </a:xfrm>
          <a:prstGeom prst="rightArrow">
            <a:avLst/>
          </a:prstGeom>
          <a:noFill/>
          <a:ln w="95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0" name="右箭头 189"/>
          <p:cNvSpPr/>
          <p:nvPr/>
        </p:nvSpPr>
        <p:spPr bwMode="auto">
          <a:xfrm>
            <a:off x="2638822" y="4437113"/>
            <a:ext cx="274876" cy="144016"/>
          </a:xfrm>
          <a:prstGeom prst="rightArrow">
            <a:avLst/>
          </a:prstGeom>
          <a:noFill/>
          <a:ln w="95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文本框 3"/>
          <p:cNvSpPr txBox="1"/>
          <p:nvPr/>
        </p:nvSpPr>
        <p:spPr>
          <a:xfrm>
            <a:off x="1188085" y="3140710"/>
            <a:ext cx="1762125" cy="922020"/>
          </a:xfrm>
          <a:prstGeom prst="rect">
            <a:avLst/>
          </a:prstGeom>
          <a:noFill/>
        </p:spPr>
        <p:txBody>
          <a:bodyPr wrap="square" rtlCol="0" anchor="t">
            <a:spAutoFit/>
          </a:bodyPr>
          <a:lstStyle/>
          <a:p>
            <a:r>
              <a:rPr lang="zh-CN" altLang="en-US"/>
              <a:t>feed back to the distributo</a:t>
            </a:r>
            <a:r>
              <a:rPr lang="en-US" altLang="zh-CN"/>
              <a:t>r</a:t>
            </a:r>
            <a:endParaRPr lang="zh-CN" altLang="en-US"/>
          </a:p>
          <a:p>
            <a:endParaRPr lang="zh-CN" altLang="en-US"/>
          </a:p>
        </p:txBody>
      </p:sp>
      <p:sp>
        <p:nvSpPr>
          <p:cNvPr id="10" name="文本框 9"/>
          <p:cNvSpPr txBox="1"/>
          <p:nvPr/>
        </p:nvSpPr>
        <p:spPr>
          <a:xfrm>
            <a:off x="4966970" y="3824605"/>
            <a:ext cx="1693545" cy="1476375"/>
          </a:xfrm>
          <a:prstGeom prst="rect">
            <a:avLst/>
          </a:prstGeom>
          <a:noFill/>
        </p:spPr>
        <p:txBody>
          <a:bodyPr wrap="square" rtlCol="0" anchor="t">
            <a:spAutoFit/>
          </a:bodyPr>
          <a:lstStyle/>
          <a:p>
            <a:r>
              <a:rPr lang="zh-CN" altLang="en-US"/>
              <a:t>IDBMS intelligent monitoring and early warning</a:t>
            </a:r>
          </a:p>
          <a:p>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9685" y="3284984"/>
            <a:ext cx="12230099" cy="491046"/>
          </a:xfrm>
          <a:prstGeom prst="rect">
            <a:avLst/>
          </a:prstGeom>
          <a:noFill/>
          <a:ln w="9525">
            <a:noFill/>
            <a:miter lim="800000"/>
            <a:headEnd/>
            <a:tailEnd/>
          </a:ln>
          <a:effectLst/>
        </p:spPr>
      </p:pic>
      <p:pic>
        <p:nvPicPr>
          <p:cNvPr id="2" name="Picture 2"/>
          <p:cNvPicPr>
            <a:picLocks noChangeAspect="1" noChangeArrowheads="1"/>
          </p:cNvPicPr>
          <p:nvPr/>
        </p:nvPicPr>
        <p:blipFill>
          <a:blip r:embed="rId3" cstate="print"/>
          <a:srcRect/>
          <a:stretch>
            <a:fillRect/>
          </a:stretch>
        </p:blipFill>
        <p:spPr bwMode="auto">
          <a:xfrm>
            <a:off x="-39686" y="3429000"/>
            <a:ext cx="12230099" cy="1149278"/>
          </a:xfrm>
          <a:prstGeom prst="rect">
            <a:avLst/>
          </a:prstGeom>
          <a:noFill/>
          <a:ln w="9525">
            <a:noFill/>
            <a:miter lim="800000"/>
            <a:headEnd/>
            <a:tailEnd/>
          </a:ln>
          <a:effectLst/>
        </p:spPr>
      </p:pic>
      <p:sp>
        <p:nvSpPr>
          <p:cNvPr id="7" name="文本框 6"/>
          <p:cNvSpPr txBox="1"/>
          <p:nvPr/>
        </p:nvSpPr>
        <p:spPr>
          <a:xfrm>
            <a:off x="334566" y="3501008"/>
            <a:ext cx="5310505" cy="829945"/>
          </a:xfrm>
          <a:prstGeom prst="rect">
            <a:avLst/>
          </a:prstGeom>
          <a:noFill/>
        </p:spPr>
        <p:txBody>
          <a:bodyPr wrap="square" rtlCol="0">
            <a:spAutoFit/>
            <a:scene3d>
              <a:camera prst="orthographicFront"/>
              <a:lightRig rig="threePt" dir="t"/>
            </a:scene3d>
          </a:bodyPr>
          <a:lstStyle/>
          <a:p>
            <a:r>
              <a:rPr lang="en-US" altLang="zh-CN" sz="48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p>
        </p:txBody>
      </p:sp>
      <p:sp>
        <p:nvSpPr>
          <p:cNvPr id="8" name="文本框 7"/>
          <p:cNvSpPr txBox="1"/>
          <p:nvPr/>
        </p:nvSpPr>
        <p:spPr>
          <a:xfrm>
            <a:off x="7535366" y="3501008"/>
            <a:ext cx="2382520" cy="368300"/>
          </a:xfrm>
          <a:prstGeom prst="rect">
            <a:avLst/>
          </a:prstGeom>
          <a:noFill/>
        </p:spPr>
        <p:txBody>
          <a:bodyPr wrap="square" rtlCol="0">
            <a:spAutoFit/>
          </a:bodyPr>
          <a:lstStyle/>
          <a:p>
            <a:r>
              <a:rPr lang="en-US" altLang="zh-CN" dirty="0"/>
              <a:t>Yangxiaolin</a:t>
            </a:r>
          </a:p>
        </p:txBody>
      </p:sp>
      <p:sp>
        <p:nvSpPr>
          <p:cNvPr id="10" name="文本框 9"/>
          <p:cNvSpPr txBox="1"/>
          <p:nvPr/>
        </p:nvSpPr>
        <p:spPr>
          <a:xfrm>
            <a:off x="9335566" y="3933056"/>
            <a:ext cx="1550670" cy="368300"/>
          </a:xfrm>
          <a:prstGeom prst="rect">
            <a:avLst/>
          </a:prstGeom>
          <a:noFill/>
        </p:spPr>
        <p:txBody>
          <a:bodyPr wrap="square" rtlCol="0">
            <a:spAutoFit/>
          </a:bodyPr>
          <a:lstStyle/>
          <a:p>
            <a:r>
              <a:rPr lang="en-US" altLang="zh-CN" dirty="0"/>
              <a:t>2019/12/16</a:t>
            </a:r>
          </a:p>
        </p:txBody>
      </p:sp>
      <p:pic>
        <p:nvPicPr>
          <p:cNvPr id="9" name="图片 8" descr="b89932edc99e2524e893659d3b7843f.jpg"/>
          <p:cNvPicPr>
            <a:picLocks noChangeAspect="1"/>
          </p:cNvPicPr>
          <p:nvPr/>
        </p:nvPicPr>
        <p:blipFill>
          <a:blip r:embed="rId4" cstate="print"/>
          <a:stretch>
            <a:fillRect/>
          </a:stretch>
        </p:blipFill>
        <p:spPr>
          <a:xfrm>
            <a:off x="4078982" y="260648"/>
            <a:ext cx="3960440" cy="2962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5424170"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Application of Lithium Ion Battery</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8"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646" y="1437770"/>
            <a:ext cx="473233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s://timgsa.baidu.com/timg?image&amp;quality=80&amp;size=b9999_10000&amp;sec=1562910737877&amp;di=867d294db43d50ab97820814b192be63&amp;imgtype=0&amp;src=http%3A%2F%2Ffile.elecfans.com%2Fweb1%2FM00%2F4E%2F4E%2FpIYBAFq6GlGAdPGmAADFBHtubXo6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964" y="3906333"/>
            <a:ext cx="4753891"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6827" y="3752345"/>
            <a:ext cx="39528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http://www.winabattery.com/data/upload/image/20180503/15253358172729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8427" y="1437770"/>
            <a:ext cx="347027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450418" y="3474374"/>
            <a:ext cx="6468110" cy="706755"/>
          </a:xfrm>
          <a:prstGeom prst="rect">
            <a:avLst/>
          </a:prstGeom>
          <a:noFill/>
        </p:spPr>
        <p:txBody>
          <a:bodyPr wrap="none">
            <a:spAutoFit/>
          </a:bodyPr>
          <a:lstStyle/>
          <a:p>
            <a:pPr algn="l">
              <a:defRPr/>
            </a:pPr>
            <a:r>
              <a:rPr lang="zh-CN" altLang="en-US" sz="2000" b="1" dirty="0">
                <a:solidFill>
                  <a:srgbClr val="FF0000"/>
                </a:solidFill>
                <a:latin typeface="+mj-ea"/>
                <a:ea typeface="+mj-ea"/>
                <a:cs typeface="+mn-cs"/>
              </a:rPr>
              <a:t>Arrangement mode of power core for aluminum shell</a:t>
            </a:r>
          </a:p>
          <a:p>
            <a:pPr>
              <a:defRPr/>
            </a:pPr>
            <a:endParaRPr lang="zh-CN" altLang="en-US" sz="2000" b="1" dirty="0">
              <a:solidFill>
                <a:srgbClr val="FF0000"/>
              </a:solidFill>
              <a:latin typeface="+mj-ea"/>
              <a:ea typeface="+mj-ea"/>
              <a:cs typeface="+mn-cs"/>
            </a:endParaRPr>
          </a:p>
        </p:txBody>
      </p:sp>
      <p:sp>
        <p:nvSpPr>
          <p:cNvPr id="13" name="文本框 12"/>
          <p:cNvSpPr txBox="1"/>
          <p:nvPr/>
        </p:nvSpPr>
        <p:spPr>
          <a:xfrm>
            <a:off x="1501210" y="6317000"/>
            <a:ext cx="2976880" cy="645160"/>
          </a:xfrm>
          <a:prstGeom prst="rect">
            <a:avLst/>
          </a:prstGeom>
          <a:noFill/>
        </p:spPr>
        <p:txBody>
          <a:bodyPr wrap="none">
            <a:spAutoFit/>
          </a:bodyPr>
          <a:lstStyle/>
          <a:p>
            <a:pPr algn="l">
              <a:defRPr/>
            </a:pPr>
            <a:r>
              <a:rPr b="1" dirty="0">
                <a:solidFill>
                  <a:srgbClr val="FF0000"/>
                </a:solidFill>
                <a:latin typeface="+mj-ea"/>
                <a:ea typeface="+mj-ea"/>
                <a:cs typeface="+mn-cs"/>
              </a:rPr>
              <a:t>EV lithium battery system</a:t>
            </a:r>
          </a:p>
          <a:p>
            <a:pPr>
              <a:defRPr/>
            </a:pPr>
            <a:endParaRPr b="1" dirty="0">
              <a:solidFill>
                <a:srgbClr val="FF0000"/>
              </a:solidFill>
              <a:latin typeface="+mj-ea"/>
              <a:ea typeface="+mj-ea"/>
              <a:cs typeface="+mn-cs"/>
            </a:endParaRPr>
          </a:p>
        </p:txBody>
      </p:sp>
      <p:sp>
        <p:nvSpPr>
          <p:cNvPr id="14" name="文本框 13"/>
          <p:cNvSpPr txBox="1"/>
          <p:nvPr/>
        </p:nvSpPr>
        <p:spPr>
          <a:xfrm>
            <a:off x="6918530" y="1442533"/>
            <a:ext cx="2956560" cy="645160"/>
          </a:xfrm>
          <a:prstGeom prst="rect">
            <a:avLst/>
          </a:prstGeom>
          <a:noFill/>
        </p:spPr>
        <p:txBody>
          <a:bodyPr wrap="none">
            <a:spAutoFit/>
          </a:bodyPr>
          <a:lstStyle/>
          <a:p>
            <a:pPr algn="l">
              <a:defRPr/>
            </a:pPr>
            <a:r>
              <a:rPr lang="en-US" altLang="zh-CN" b="1" dirty="0">
                <a:solidFill>
                  <a:srgbClr val="FF0000"/>
                </a:solidFill>
                <a:latin typeface="+mj-ea"/>
                <a:ea typeface="+mj-ea"/>
                <a:cs typeface="+mn-cs"/>
              </a:rPr>
              <a:t>EB</a:t>
            </a:r>
            <a:r>
              <a:rPr lang="zh-CN" altLang="en-US" b="1" dirty="0">
                <a:solidFill>
                  <a:srgbClr val="FF0000"/>
                </a:solidFill>
                <a:latin typeface="+mj-ea"/>
                <a:ea typeface="+mj-ea"/>
                <a:cs typeface="+mn-cs"/>
              </a:rPr>
              <a:t>lithium battery system</a:t>
            </a:r>
          </a:p>
          <a:p>
            <a:pPr>
              <a:defRPr/>
            </a:pPr>
            <a:endParaRPr lang="zh-CN" altLang="en-US" b="1" dirty="0">
              <a:solidFill>
                <a:srgbClr val="FF0000"/>
              </a:solidFill>
              <a:latin typeface="+mj-ea"/>
              <a:ea typeface="+mj-ea"/>
              <a:cs typeface="+mn-cs"/>
            </a:endParaRPr>
          </a:p>
        </p:txBody>
      </p:sp>
      <p:sp>
        <p:nvSpPr>
          <p:cNvPr id="15" name="文本框 14"/>
          <p:cNvSpPr txBox="1"/>
          <p:nvPr/>
        </p:nvSpPr>
        <p:spPr>
          <a:xfrm>
            <a:off x="8183438" y="6454126"/>
            <a:ext cx="3187700" cy="368300"/>
          </a:xfrm>
          <a:prstGeom prst="rect">
            <a:avLst/>
          </a:prstGeom>
          <a:noFill/>
        </p:spPr>
        <p:txBody>
          <a:bodyPr wrap="none">
            <a:spAutoFit/>
          </a:bodyPr>
          <a:lstStyle/>
          <a:p>
            <a:pPr>
              <a:defRPr/>
            </a:pPr>
            <a:r>
              <a:rPr lang="en-US" altLang="zh-CN" b="1" dirty="0">
                <a:solidFill>
                  <a:srgbClr val="FF0000"/>
                </a:solidFill>
                <a:latin typeface="+mj-ea"/>
                <a:ea typeface="+mj-ea"/>
                <a:cs typeface="+mn-cs"/>
              </a:rPr>
              <a:t>lithiun battery and others</a:t>
            </a:r>
          </a:p>
        </p:txBody>
      </p:sp>
      <p:sp>
        <p:nvSpPr>
          <p:cNvPr id="16"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tx2"/>
                </a:solidFill>
                <a:latin typeface="微软雅黑" panose="020B0503020204020204" pitchFamily="34" charset="-122"/>
                <a:ea typeface="微软雅黑" panose="020B0503020204020204" pitchFamily="34" charset="-122"/>
              </a:rPr>
              <a:t>1. </a:t>
            </a:r>
            <a:r>
              <a:rPr lang="zh-CN" altLang="en-US" sz="1600" b="1" dirty="0">
                <a:solidFill>
                  <a:schemeClr val="tx2"/>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19" name="图片 18" descr="b89932edc99e2524e893659d3b7843f.jpg"/>
          <p:cNvPicPr>
            <a:picLocks noChangeAspect="1"/>
          </p:cNvPicPr>
          <p:nvPr/>
        </p:nvPicPr>
        <p:blipFill>
          <a:blip r:embed="rId8" cstate="print"/>
          <a:stretch>
            <a:fillRect/>
          </a:stretch>
        </p:blipFill>
        <p:spPr>
          <a:xfrm>
            <a:off x="10049035" y="548680"/>
            <a:ext cx="2141378" cy="14401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5424170"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Application of Lithium Ion Battery</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7" name="图片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4666" y="1285860"/>
            <a:ext cx="9721080" cy="538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3724877" y="100883"/>
            <a:ext cx="7949319"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tx2"/>
                </a:solidFill>
                <a:latin typeface="微软雅黑" panose="020B0503020204020204" pitchFamily="34" charset="-122"/>
                <a:ea typeface="微软雅黑" panose="020B0503020204020204" pitchFamily="34" charset="-122"/>
              </a:rPr>
              <a:t>1. </a:t>
            </a:r>
            <a:r>
              <a:rPr lang="zh-CN" altLang="en-US" sz="1600" b="1" dirty="0">
                <a:solidFill>
                  <a:schemeClr val="tx2"/>
                </a:solidFill>
                <a:latin typeface="微软雅黑" panose="020B0503020204020204" pitchFamily="34" charset="-122"/>
                <a:ea typeface="微软雅黑" panose="020B0503020204020204" pitchFamily="34" charset="-122"/>
              </a:rPr>
              <a:t>基本概念 </a:t>
            </a:r>
            <a:r>
              <a:rPr lang="en-US" altLang="zh-CN" sz="1600" b="1" dirty="0">
                <a:solidFill>
                  <a:schemeClr val="bg1">
                    <a:lumMod val="85000"/>
                  </a:schemeClr>
                </a:solidFill>
                <a:latin typeface="微软雅黑" panose="020B0503020204020204" pitchFamily="34" charset="-122"/>
                <a:ea typeface="微软雅黑" panose="020B0503020204020204" pitchFamily="34" charset="-122"/>
              </a:rPr>
              <a:t>2. </a:t>
            </a:r>
            <a:r>
              <a:rPr lang="zh-CN" altLang="en-US" sz="1600" b="1" dirty="0">
                <a:solidFill>
                  <a:schemeClr val="bg1">
                    <a:lumMod val="85000"/>
                  </a:schemeClr>
                </a:solidFill>
                <a:latin typeface="微软雅黑" panose="020B0503020204020204" pitchFamily="34" charset="-122"/>
                <a:ea typeface="微软雅黑" panose="020B0503020204020204" pitchFamily="34" charset="-122"/>
              </a:rPr>
              <a:t>四大主材 </a:t>
            </a:r>
            <a:r>
              <a:rPr lang="en-US" altLang="zh-CN" sz="1600" b="1" dirty="0">
                <a:solidFill>
                  <a:schemeClr val="bg1">
                    <a:lumMod val="8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8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8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8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8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85000"/>
                  </a:schemeClr>
                </a:solidFill>
                <a:latin typeface="微软雅黑" panose="020B0503020204020204" pitchFamily="34" charset="-122"/>
                <a:ea typeface="微软雅黑" panose="020B0503020204020204" pitchFamily="34" charset="-122"/>
              </a:rPr>
              <a:t>未来发展趋势及应用</a:t>
            </a:r>
          </a:p>
        </p:txBody>
      </p:sp>
      <p:pic>
        <p:nvPicPr>
          <p:cNvPr id="9" name="图片 8" descr="b89932edc99e2524e893659d3b7843f.jpg"/>
          <p:cNvPicPr>
            <a:picLocks noChangeAspect="1"/>
          </p:cNvPicPr>
          <p:nvPr/>
        </p:nvPicPr>
        <p:blipFill>
          <a:blip r:embed="rId5" cstate="print"/>
          <a:stretch>
            <a:fillRect/>
          </a:stretch>
        </p:blipFill>
        <p:spPr>
          <a:xfrm>
            <a:off x="9695606" y="548680"/>
            <a:ext cx="2141378" cy="14401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1107996" cy="461665"/>
          </a:xfrm>
          <a:prstGeom prst="rect">
            <a:avLst/>
          </a:prstGeom>
          <a:noFill/>
        </p:spPr>
        <p:txBody>
          <a:bodyPr wrap="none" rtlCol="0">
            <a:spAutoFit/>
          </a:bodyPr>
          <a:lstStyle/>
          <a:p>
            <a:r>
              <a:rPr lang="zh-CN" altLang="en-US" sz="2400" b="1" dirty="0">
                <a:solidFill>
                  <a:schemeClr val="bg1">
                    <a:lumMod val="95000"/>
                  </a:schemeClr>
                </a:solidFill>
                <a:latin typeface="微软雅黑" panose="020B0503020204020204" pitchFamily="34" charset="-122"/>
                <a:ea typeface="微软雅黑" panose="020B0503020204020204" pitchFamily="34" charset="-122"/>
              </a:rPr>
              <a:t>目录：</a:t>
            </a:r>
          </a:p>
        </p:txBody>
      </p:sp>
      <p:sp>
        <p:nvSpPr>
          <p:cNvPr id="36" name="Text Box 6"/>
          <p:cNvSpPr txBox="1">
            <a:spLocks noChangeArrowheads="1"/>
          </p:cNvSpPr>
          <p:nvPr/>
        </p:nvSpPr>
        <p:spPr bwMode="auto">
          <a:xfrm>
            <a:off x="235540" y="1881401"/>
            <a:ext cx="5820108" cy="39878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tx2"/>
                </a:solidFill>
                <a:latin typeface="微软雅黑" panose="020B0503020204020204" pitchFamily="34" charset="-122"/>
                <a:ea typeface="微软雅黑" panose="020B0503020204020204" pitchFamily="34" charset="-122"/>
              </a:rPr>
              <a:t>1.</a:t>
            </a:r>
            <a:r>
              <a:rPr sz="2000" b="1" dirty="0">
                <a:solidFill>
                  <a:schemeClr val="tx2"/>
                </a:solidFill>
                <a:latin typeface="微软雅黑" panose="020B0503020204020204" pitchFamily="34" charset="-122"/>
                <a:ea typeface="微软雅黑" panose="020B0503020204020204" pitchFamily="34" charset="-122"/>
              </a:rPr>
              <a:t>Basic concept of Lithium Ion Battery</a:t>
            </a:r>
          </a:p>
        </p:txBody>
      </p:sp>
      <p:sp>
        <p:nvSpPr>
          <p:cNvPr id="37" name="Text Box 10"/>
          <p:cNvSpPr txBox="1">
            <a:spLocks noChangeArrowheads="1"/>
          </p:cNvSpPr>
          <p:nvPr/>
        </p:nvSpPr>
        <p:spPr bwMode="auto">
          <a:xfrm>
            <a:off x="235384" y="2157474"/>
            <a:ext cx="7354332" cy="2183765"/>
          </a:xfrm>
          <a:prstGeom prst="rect">
            <a:avLst/>
          </a:prstGeom>
          <a:noFill/>
          <a:ln w="9525">
            <a:noFill/>
            <a:miter lim="800000"/>
          </a:ln>
        </p:spPr>
        <p:txBody>
          <a:bodyPr wrap="square">
            <a:spAutoFit/>
          </a:bodyPr>
          <a:lstStyle/>
          <a:p>
            <a:pPr eaLnBrk="0" hangingPunct="0">
              <a:lnSpc>
                <a:spcPct val="200000"/>
              </a:lnSpc>
              <a:spcBef>
                <a:spcPct val="0"/>
              </a:spcBef>
            </a:pPr>
            <a:r>
              <a:rPr sz="2000" b="1" dirty="0">
                <a:solidFill>
                  <a:schemeClr val="tx2"/>
                </a:solidFill>
                <a:latin typeface="微软雅黑" panose="020B0503020204020204" pitchFamily="34" charset="-122"/>
                <a:ea typeface="微软雅黑" panose="020B0503020204020204" pitchFamily="34" charset="-122"/>
              </a:rPr>
              <a:t>2. Key technical route of light power battery </a:t>
            </a:r>
          </a:p>
          <a:p>
            <a:pPr eaLnBrk="0" hangingPunct="0">
              <a:lnSpc>
                <a:spcPct val="200000"/>
              </a:lnSpc>
              <a:spcBef>
                <a:spcPct val="0"/>
              </a:spcBef>
            </a:pPr>
            <a:r>
              <a:rPr sz="1600" b="1" dirty="0">
                <a:solidFill>
                  <a:schemeClr val="tx2"/>
                </a:solidFill>
                <a:latin typeface="微软雅黑" panose="020B0503020204020204" pitchFamily="34" charset="-122"/>
                <a:ea typeface="微软雅黑" panose="020B0503020204020204" pitchFamily="34" charset="-122"/>
              </a:rPr>
              <a:t>2.1.</a:t>
            </a:r>
            <a:r>
              <a:rPr sz="2000" b="1" dirty="0">
                <a:solidFill>
                  <a:schemeClr val="tx2"/>
                </a:solidFill>
                <a:latin typeface="微软雅黑" panose="020B0503020204020204" pitchFamily="34" charset="-122"/>
                <a:ea typeface="微软雅黑" panose="020B0503020204020204" pitchFamily="34" charset="-122"/>
              </a:rPr>
              <a:t> Electric core-four main materials and process route     </a:t>
            </a:r>
            <a:r>
              <a:rPr lang="en-US" altLang="zh-CN" b="1" dirty="0">
                <a:solidFill>
                  <a:schemeClr val="bg1">
                    <a:lumMod val="65000"/>
                  </a:schemeClr>
                </a:solidFill>
                <a:latin typeface="微软雅黑" panose="020B0503020204020204" pitchFamily="34" charset="-122"/>
                <a:ea typeface="微软雅黑" panose="020B0503020204020204" pitchFamily="34" charset="-122"/>
              </a:rPr>
              <a:t>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2.2.</a:t>
            </a:r>
            <a:r>
              <a:rPr lang="en-US" altLang="zh-CN" b="1" dirty="0">
                <a:solidFill>
                  <a:schemeClr val="bg1">
                    <a:lumMod val="75000"/>
                  </a:schemeClr>
                </a:solidFill>
                <a:latin typeface="微软雅黑" panose="020B0503020204020204" pitchFamily="34" charset="-122"/>
                <a:ea typeface="微软雅黑" panose="020B0503020204020204" pitchFamily="34" charset="-122"/>
              </a:rPr>
              <a:t> PACK—</a:t>
            </a:r>
            <a:r>
              <a:rPr lang="zh-CN" altLang="en-US" b="1" dirty="0">
                <a:solidFill>
                  <a:schemeClr val="bg1">
                    <a:lumMod val="75000"/>
                  </a:schemeClr>
                </a:solidFill>
                <a:latin typeface="微软雅黑" panose="020B0503020204020204" pitchFamily="34" charset="-122"/>
                <a:ea typeface="微软雅黑" panose="020B0503020204020204" pitchFamily="34" charset="-122"/>
              </a:rPr>
              <a:t>关键工艺技术路线</a:t>
            </a:r>
          </a:p>
          <a:p>
            <a:pPr eaLnBrk="0" hangingPunct="0">
              <a:spcBef>
                <a:spcPct val="0"/>
              </a:spcBef>
            </a:pPr>
            <a:endParaRPr lang="zh-CN" altLang="en-US" sz="2000" dirty="0">
              <a:solidFill>
                <a:schemeClr val="tx2"/>
              </a:solidFill>
              <a:latin typeface="微软雅黑" panose="020B0503020204020204" pitchFamily="34" charset="-122"/>
              <a:ea typeface="微软雅黑" panose="020B0503020204020204" pitchFamily="34" charset="-122"/>
            </a:endParaRPr>
          </a:p>
        </p:txBody>
      </p:sp>
      <p:sp>
        <p:nvSpPr>
          <p:cNvPr id="39" name="Text Box 18"/>
          <p:cNvSpPr txBox="1">
            <a:spLocks noChangeArrowheads="1"/>
          </p:cNvSpPr>
          <p:nvPr/>
        </p:nvSpPr>
        <p:spPr bwMode="auto">
          <a:xfrm>
            <a:off x="235615" y="5020572"/>
            <a:ext cx="7487127" cy="40011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2000" b="1" dirty="0">
                <a:solidFill>
                  <a:schemeClr val="bg1">
                    <a:lumMod val="75000"/>
                  </a:schemeClr>
                </a:solidFill>
                <a:latin typeface="微软雅黑" panose="020B0503020204020204" pitchFamily="34" charset="-122"/>
                <a:ea typeface="微软雅黑" panose="020B0503020204020204" pitchFamily="34" charset="-122"/>
              </a:rPr>
              <a:t>磷酸铁锂电性能及安全性能</a:t>
            </a:r>
          </a:p>
        </p:txBody>
      </p:sp>
      <p:sp>
        <p:nvSpPr>
          <p:cNvPr id="40" name="Text Box 18"/>
          <p:cNvSpPr txBox="1">
            <a:spLocks noChangeArrowheads="1"/>
          </p:cNvSpPr>
          <p:nvPr/>
        </p:nvSpPr>
        <p:spPr bwMode="auto">
          <a:xfrm>
            <a:off x="235538" y="4246676"/>
            <a:ext cx="7838044" cy="400110"/>
          </a:xfrm>
          <a:prstGeom prst="rect">
            <a:avLst/>
          </a:prstGeom>
          <a:noFill/>
          <a:ln w="9525">
            <a:noFill/>
            <a:miter lim="800000"/>
          </a:ln>
        </p:spPr>
        <p:txBody>
          <a:bodyPr wrap="square">
            <a:spAutoFit/>
          </a:bodyPr>
          <a:lstStyle/>
          <a:p>
            <a:r>
              <a:rPr lang="en-US" altLang="zh-CN" sz="20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2000" b="1" dirty="0">
                <a:solidFill>
                  <a:schemeClr val="bg1">
                    <a:lumMod val="75000"/>
                  </a:schemeClr>
                </a:solidFill>
                <a:latin typeface="微软雅黑" panose="020B0503020204020204" pitchFamily="34" charset="-122"/>
                <a:ea typeface="微软雅黑" panose="020B0503020204020204" pitchFamily="34" charset="-122"/>
              </a:rPr>
              <a:t>磷酸铁锂优势</a:t>
            </a: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561" y="2420580"/>
            <a:ext cx="5184576" cy="4053112"/>
          </a:xfrm>
          <a:prstGeom prst="ellipse">
            <a:avLst/>
          </a:prstGeom>
          <a:ln>
            <a:noFill/>
          </a:ln>
          <a:effectLst>
            <a:softEdge rad="112500"/>
          </a:effectLst>
        </p:spPr>
      </p:pic>
      <p:sp>
        <p:nvSpPr>
          <p:cNvPr id="10" name="Text Box 18"/>
          <p:cNvSpPr txBox="1">
            <a:spLocks noChangeArrowheads="1"/>
          </p:cNvSpPr>
          <p:nvPr/>
        </p:nvSpPr>
        <p:spPr bwMode="auto">
          <a:xfrm>
            <a:off x="235430" y="5705137"/>
            <a:ext cx="7487127" cy="400110"/>
          </a:xfrm>
          <a:prstGeom prst="rect">
            <a:avLst/>
          </a:prstGeom>
          <a:noFill/>
          <a:ln w="9525">
            <a:noFill/>
            <a:miter lim="800000"/>
          </a:ln>
        </p:spPr>
        <p:txBody>
          <a:bodyPr wrap="square">
            <a:spAutoFit/>
          </a:bodyPr>
          <a:lstStyle/>
          <a:p>
            <a:pPr eaLnBrk="0" hangingPunct="0">
              <a:spcBef>
                <a:spcPct val="0"/>
              </a:spcBef>
            </a:pPr>
            <a:r>
              <a:rPr lang="en-US" altLang="zh-CN" sz="20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2000" b="1" dirty="0">
                <a:solidFill>
                  <a:schemeClr val="bg1">
                    <a:lumMod val="75000"/>
                  </a:schemeClr>
                </a:solidFill>
                <a:latin typeface="微软雅黑" panose="020B0503020204020204" pitchFamily="34" charset="-122"/>
                <a:ea typeface="微软雅黑" panose="020B0503020204020204" pitchFamily="34" charset="-122"/>
              </a:rPr>
              <a:t>轻型动力未来发展趋势及应用</a:t>
            </a:r>
          </a:p>
        </p:txBody>
      </p:sp>
      <p:sp>
        <p:nvSpPr>
          <p:cNvPr id="11"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12" name="图片 11" descr="b89932edc99e2524e893659d3b7843f.jpg"/>
          <p:cNvPicPr>
            <a:picLocks noChangeAspect="1"/>
          </p:cNvPicPr>
          <p:nvPr/>
        </p:nvPicPr>
        <p:blipFill>
          <a:blip r:embed="rId5" cstate="print"/>
          <a:stretch>
            <a:fillRect/>
          </a:stretch>
        </p:blipFill>
        <p:spPr>
          <a:xfrm>
            <a:off x="8759502" y="548680"/>
            <a:ext cx="2933466" cy="19728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 y="571480"/>
            <a:ext cx="11667366" cy="642942"/>
          </a:xfrm>
          <a:prstGeom prst="rect">
            <a:avLst/>
          </a:prstGeom>
          <a:noFill/>
          <a:ln w="9525">
            <a:noFill/>
            <a:miter lim="800000"/>
            <a:headEnd/>
            <a:tailEnd/>
          </a:ln>
          <a:effectLst/>
        </p:spPr>
      </p:pic>
      <p:sp>
        <p:nvSpPr>
          <p:cNvPr id="6" name="TextBox 5"/>
          <p:cNvSpPr txBox="1"/>
          <p:nvPr/>
        </p:nvSpPr>
        <p:spPr>
          <a:xfrm>
            <a:off x="737356" y="642918"/>
            <a:ext cx="6696710" cy="829945"/>
          </a:xfrm>
          <a:prstGeom prst="rect">
            <a:avLst/>
          </a:prstGeom>
          <a:noFill/>
        </p:spPr>
        <p:txBody>
          <a:bodyPr wrap="none" rtlCol="0">
            <a:spAutoFit/>
          </a:bodyPr>
          <a:lstStyle/>
          <a:p>
            <a:pPr algn="l"/>
            <a:r>
              <a:rPr lang="zh-CN" altLang="en-US" sz="2400" b="1" dirty="0">
                <a:solidFill>
                  <a:schemeClr val="bg1">
                    <a:lumMod val="95000"/>
                  </a:schemeClr>
                </a:solidFill>
                <a:latin typeface="微软雅黑" panose="020B0503020204020204" pitchFamily="34" charset="-122"/>
                <a:ea typeface="微软雅黑" panose="020B0503020204020204" pitchFamily="34" charset="-122"/>
              </a:rPr>
              <a:t>lithium ion battery material industry chain</a:t>
            </a:r>
          </a:p>
          <a:p>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4" name="组合 14"/>
          <p:cNvGrpSpPr/>
          <p:nvPr/>
        </p:nvGrpSpPr>
        <p:grpSpPr bwMode="auto">
          <a:xfrm>
            <a:off x="988695" y="2144395"/>
            <a:ext cx="9387840" cy="4200525"/>
            <a:chOff x="-53" y="1010"/>
            <a:chExt cx="13838" cy="7036"/>
          </a:xfrm>
        </p:grpSpPr>
        <p:sp>
          <p:nvSpPr>
            <p:cNvPr id="7" name="圆角矩形 41"/>
            <p:cNvSpPr>
              <a:spLocks noChangeArrowheads="1"/>
            </p:cNvSpPr>
            <p:nvPr/>
          </p:nvSpPr>
          <p:spPr bwMode="auto">
            <a:xfrm>
              <a:off x="6524" y="4960"/>
              <a:ext cx="4568" cy="905"/>
            </a:xfrm>
            <a:prstGeom prst="roundRect">
              <a:avLst>
                <a:gd name="adj" fmla="val 16667"/>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rPr>
                <a:t>Core Manufacturing and PACK Assembly</a:t>
              </a:r>
            </a:p>
          </p:txBody>
        </p:sp>
        <p:grpSp>
          <p:nvGrpSpPr>
            <p:cNvPr id="8" name="组合 16"/>
            <p:cNvGrpSpPr/>
            <p:nvPr/>
          </p:nvGrpSpPr>
          <p:grpSpPr bwMode="auto">
            <a:xfrm>
              <a:off x="-53" y="1010"/>
              <a:ext cx="13838" cy="7036"/>
              <a:chOff x="-45" y="1014"/>
              <a:chExt cx="13516" cy="6484"/>
            </a:xfrm>
          </p:grpSpPr>
          <p:grpSp>
            <p:nvGrpSpPr>
              <p:cNvPr id="9" name="组合 17"/>
              <p:cNvGrpSpPr/>
              <p:nvPr/>
            </p:nvGrpSpPr>
            <p:grpSpPr bwMode="auto">
              <a:xfrm>
                <a:off x="3432" y="1014"/>
                <a:ext cx="10039" cy="6483"/>
                <a:chOff x="3093" y="1014"/>
                <a:chExt cx="10039" cy="6483"/>
              </a:xfrm>
            </p:grpSpPr>
            <p:grpSp>
              <p:nvGrpSpPr>
                <p:cNvPr id="17" name="组合 25"/>
                <p:cNvGrpSpPr/>
                <p:nvPr/>
              </p:nvGrpSpPr>
              <p:grpSpPr bwMode="auto">
                <a:xfrm>
                  <a:off x="4361" y="3783"/>
                  <a:ext cx="7894" cy="526"/>
                  <a:chOff x="4363" y="3766"/>
                  <a:chExt cx="7894" cy="527"/>
                </a:xfrm>
              </p:grpSpPr>
              <p:cxnSp>
                <p:nvCxnSpPr>
                  <p:cNvPr id="58" name="直接连接符 30"/>
                  <p:cNvCxnSpPr>
                    <a:cxnSpLocks noChangeShapeType="1"/>
                  </p:cNvCxnSpPr>
                  <p:nvPr/>
                </p:nvCxnSpPr>
                <p:spPr bwMode="auto">
                  <a:xfrm rot="5400000">
                    <a:off x="4158" y="4086"/>
                    <a:ext cx="411" cy="2"/>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cxnSp>
                <p:nvCxnSpPr>
                  <p:cNvPr id="59" name="直接连接符 32"/>
                  <p:cNvCxnSpPr>
                    <a:cxnSpLocks noChangeShapeType="1"/>
                  </p:cNvCxnSpPr>
                  <p:nvPr/>
                </p:nvCxnSpPr>
                <p:spPr bwMode="auto">
                  <a:xfrm rot="5400000">
                    <a:off x="6339" y="4033"/>
                    <a:ext cx="369" cy="0"/>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cxnSp>
                <p:nvCxnSpPr>
                  <p:cNvPr id="60" name="直接连接符 35"/>
                  <p:cNvCxnSpPr>
                    <a:cxnSpLocks noChangeShapeType="1"/>
                  </p:cNvCxnSpPr>
                  <p:nvPr/>
                </p:nvCxnSpPr>
                <p:spPr bwMode="auto">
                  <a:xfrm rot="5400000">
                    <a:off x="9953" y="3970"/>
                    <a:ext cx="411" cy="2"/>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cxnSp>
                <p:nvCxnSpPr>
                  <p:cNvPr id="61" name="直接连接符 36"/>
                  <p:cNvCxnSpPr>
                    <a:cxnSpLocks noChangeShapeType="1"/>
                  </p:cNvCxnSpPr>
                  <p:nvPr/>
                </p:nvCxnSpPr>
                <p:spPr bwMode="auto">
                  <a:xfrm rot="5400000">
                    <a:off x="12051" y="4034"/>
                    <a:ext cx="411" cy="0"/>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grpSp>
            <p:grpSp>
              <p:nvGrpSpPr>
                <p:cNvPr id="18" name="组合 26"/>
                <p:cNvGrpSpPr/>
                <p:nvPr/>
              </p:nvGrpSpPr>
              <p:grpSpPr bwMode="auto">
                <a:xfrm>
                  <a:off x="3093" y="1014"/>
                  <a:ext cx="10039" cy="6483"/>
                  <a:chOff x="3085" y="1076"/>
                  <a:chExt cx="10039" cy="6483"/>
                </a:xfrm>
              </p:grpSpPr>
              <p:grpSp>
                <p:nvGrpSpPr>
                  <p:cNvPr id="19" name="组合 27"/>
                  <p:cNvGrpSpPr/>
                  <p:nvPr/>
                </p:nvGrpSpPr>
                <p:grpSpPr bwMode="auto">
                  <a:xfrm>
                    <a:off x="3085" y="1076"/>
                    <a:ext cx="10039" cy="6483"/>
                    <a:chOff x="2997" y="1135"/>
                    <a:chExt cx="10039" cy="6483"/>
                  </a:xfrm>
                </p:grpSpPr>
                <p:sp>
                  <p:nvSpPr>
                    <p:cNvPr id="26" name="流程图: 过程 25"/>
                    <p:cNvSpPr/>
                    <p:nvPr/>
                  </p:nvSpPr>
                  <p:spPr bwMode="auto">
                    <a:xfrm>
                      <a:off x="2997" y="6216"/>
                      <a:ext cx="10039" cy="1402"/>
                    </a:xfrm>
                    <a:prstGeom prst="flowChartProcess">
                      <a:avLst/>
                    </a:prstGeom>
                    <a:solidFill>
                      <a:srgbClr val="FFFFFF">
                        <a:alpha val="0"/>
                      </a:srgbClr>
                    </a:solidFill>
                    <a:ln w="34925" cap="flat" cmpd="sng" algn="ctr">
                      <a:solidFill>
                        <a:schemeClr val="accent5">
                          <a:lumMod val="50000"/>
                        </a:schemeClr>
                      </a:solidFill>
                      <a:prstDash val="sysDash"/>
                      <a:round/>
                      <a:headEnd type="none" w="med" len="med"/>
                      <a:tailEnd type="none" w="med" len="med"/>
                    </a:ln>
                    <a:effectLst/>
                  </p:spPr>
                  <p:txBody>
                    <a:bodyPr lIns="68572" tIns="34286" rIns="68572" bIns="34286"/>
                    <a:lstStyle/>
                    <a:p>
                      <a:pPr algn="ctr" defTabSz="914400">
                        <a:defRPr/>
                      </a:pPr>
                      <a:endParaRPr lang="zh-CN" altLang="en-US" sz="1600">
                        <a:solidFill>
                          <a:schemeClr val="tx2"/>
                        </a:solidFill>
                        <a:latin typeface="黑体" panose="02010609060101010101" pitchFamily="49" charset="-122"/>
                        <a:ea typeface="黑体" panose="02010609060101010101" pitchFamily="49" charset="-122"/>
                        <a:cs typeface="+mn-cs"/>
                      </a:endParaRPr>
                    </a:p>
                  </p:txBody>
                </p:sp>
                <p:sp>
                  <p:nvSpPr>
                    <p:cNvPr id="27" name="流程图: 过程 26"/>
                    <p:cNvSpPr/>
                    <p:nvPr/>
                  </p:nvSpPr>
                  <p:spPr bwMode="auto">
                    <a:xfrm>
                      <a:off x="3199" y="1182"/>
                      <a:ext cx="5768" cy="1277"/>
                    </a:xfrm>
                    <a:prstGeom prst="flowChartProcess">
                      <a:avLst/>
                    </a:prstGeom>
                    <a:solidFill>
                      <a:srgbClr val="FFFFFF">
                        <a:alpha val="0"/>
                      </a:srgbClr>
                    </a:solidFill>
                    <a:ln w="34925" cap="flat" cmpd="sng" algn="ctr">
                      <a:solidFill>
                        <a:schemeClr val="accent5">
                          <a:lumMod val="50000"/>
                        </a:schemeClr>
                      </a:solidFill>
                      <a:prstDash val="sysDash"/>
                      <a:round/>
                      <a:headEnd type="none" w="med" len="med"/>
                      <a:tailEnd type="none" w="med" len="med"/>
                    </a:ln>
                    <a:effectLst/>
                  </p:spPr>
                  <p:txBody>
                    <a:bodyPr lIns="68572" tIns="34286" rIns="68572" bIns="34286"/>
                    <a:lstStyle/>
                    <a:p>
                      <a:pPr algn="ctr" defTabSz="914400">
                        <a:defRPr/>
                      </a:pPr>
                      <a:endParaRPr lang="zh-CN" altLang="en-US" sz="1600">
                        <a:solidFill>
                          <a:schemeClr val="tx2"/>
                        </a:solidFill>
                        <a:latin typeface="黑体" panose="02010609060101010101" pitchFamily="49" charset="-122"/>
                        <a:ea typeface="黑体" panose="02010609060101010101" pitchFamily="49" charset="-122"/>
                        <a:cs typeface="+mn-cs"/>
                      </a:endParaRPr>
                    </a:p>
                  </p:txBody>
                </p:sp>
                <p:grpSp>
                  <p:nvGrpSpPr>
                    <p:cNvPr id="28" name="组合 36"/>
                    <p:cNvGrpSpPr/>
                    <p:nvPr/>
                  </p:nvGrpSpPr>
                  <p:grpSpPr bwMode="auto">
                    <a:xfrm>
                      <a:off x="3157" y="1135"/>
                      <a:ext cx="9773" cy="5359"/>
                      <a:chOff x="3157" y="1135"/>
                      <a:chExt cx="9773" cy="5359"/>
                    </a:xfrm>
                  </p:grpSpPr>
                  <p:grpSp>
                    <p:nvGrpSpPr>
                      <p:cNvPr id="30" name="组合 38"/>
                      <p:cNvGrpSpPr/>
                      <p:nvPr/>
                    </p:nvGrpSpPr>
                    <p:grpSpPr bwMode="auto">
                      <a:xfrm>
                        <a:off x="3438" y="3063"/>
                        <a:ext cx="9492" cy="2971"/>
                        <a:chOff x="3438" y="3063"/>
                        <a:chExt cx="9492" cy="2971"/>
                      </a:xfrm>
                    </p:grpSpPr>
                    <p:grpSp>
                      <p:nvGrpSpPr>
                        <p:cNvPr id="50" name="组合 58"/>
                        <p:cNvGrpSpPr/>
                        <p:nvPr/>
                      </p:nvGrpSpPr>
                      <p:grpSpPr bwMode="auto">
                        <a:xfrm>
                          <a:off x="3438" y="3063"/>
                          <a:ext cx="9492" cy="944"/>
                          <a:chOff x="3438" y="3063"/>
                          <a:chExt cx="9492" cy="944"/>
                        </a:xfrm>
                      </p:grpSpPr>
                      <p:sp>
                        <p:nvSpPr>
                          <p:cNvPr id="53" name="圆角矩形 4"/>
                          <p:cNvSpPr>
                            <a:spLocks noChangeArrowheads="1"/>
                          </p:cNvSpPr>
                          <p:nvPr/>
                        </p:nvSpPr>
                        <p:spPr bwMode="auto">
                          <a:xfrm>
                            <a:off x="9683" y="3063"/>
                            <a:ext cx="1580" cy="904"/>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altLang="zh-CN"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separtor</a:t>
                            </a:r>
                          </a:p>
                        </p:txBody>
                      </p:sp>
                      <p:sp>
                        <p:nvSpPr>
                          <p:cNvPr id="54" name="圆角矩形 5"/>
                          <p:cNvSpPr>
                            <a:spLocks noChangeArrowheads="1"/>
                          </p:cNvSpPr>
                          <p:nvPr/>
                        </p:nvSpPr>
                        <p:spPr bwMode="auto">
                          <a:xfrm>
                            <a:off x="5264" y="3083"/>
                            <a:ext cx="2019" cy="904"/>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 electrolyte</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sp>
                        <p:nvSpPr>
                          <p:cNvPr id="55" name="圆角矩形 6"/>
                          <p:cNvSpPr>
                            <a:spLocks noChangeArrowheads="1"/>
                          </p:cNvSpPr>
                          <p:nvPr/>
                        </p:nvSpPr>
                        <p:spPr bwMode="auto">
                          <a:xfrm>
                            <a:off x="7363" y="3103"/>
                            <a:ext cx="1973" cy="904"/>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sym typeface="+mn-ea"/>
                              </a:rPr>
                              <a:t>Negative electrode material</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sym typeface="+mn-ea"/>
                            </a:endParaRPr>
                          </a:p>
                        </p:txBody>
                      </p:sp>
                      <p:sp>
                        <p:nvSpPr>
                          <p:cNvPr id="56" name="圆角矩形 7"/>
                          <p:cNvSpPr>
                            <a:spLocks noChangeArrowheads="1"/>
                          </p:cNvSpPr>
                          <p:nvPr/>
                        </p:nvSpPr>
                        <p:spPr bwMode="auto">
                          <a:xfrm>
                            <a:off x="3438" y="3103"/>
                            <a:ext cx="1574" cy="904"/>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Cathode material</a:t>
                            </a:r>
                          </a:p>
                        </p:txBody>
                      </p:sp>
                      <p:sp>
                        <p:nvSpPr>
                          <p:cNvPr id="57" name="圆角矩形 8"/>
                          <p:cNvSpPr>
                            <a:spLocks noChangeArrowheads="1"/>
                          </p:cNvSpPr>
                          <p:nvPr/>
                        </p:nvSpPr>
                        <p:spPr bwMode="auto">
                          <a:xfrm>
                            <a:off x="11388" y="3103"/>
                            <a:ext cx="1542" cy="904"/>
                          </a:xfrm>
                          <a:prstGeom prst="roundRect">
                            <a:avLst>
                              <a:gd name="adj" fmla="val 16667"/>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altLang="zh-CN"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else material</a:t>
                            </a:r>
                          </a:p>
                        </p:txBody>
                      </p:sp>
                    </p:grpSp>
                    <p:cxnSp>
                      <p:nvCxnSpPr>
                        <p:cNvPr id="51" name="直接连接符 38"/>
                        <p:cNvCxnSpPr>
                          <a:cxnSpLocks noChangeShapeType="1"/>
                        </p:cNvCxnSpPr>
                        <p:nvPr/>
                      </p:nvCxnSpPr>
                      <p:spPr bwMode="auto">
                        <a:xfrm flipV="1">
                          <a:off x="4269" y="4347"/>
                          <a:ext cx="7908" cy="43"/>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cxnSp>
                      <p:nvCxnSpPr>
                        <p:cNvPr id="52" name="直接连接符 38"/>
                        <p:cNvCxnSpPr>
                          <a:cxnSpLocks noChangeShapeType="1"/>
                        </p:cNvCxnSpPr>
                        <p:nvPr/>
                      </p:nvCxnSpPr>
                      <p:spPr bwMode="auto">
                        <a:xfrm>
                          <a:off x="4193" y="6026"/>
                          <a:ext cx="7966" cy="8"/>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grpSp>
                  <p:grpSp>
                    <p:nvGrpSpPr>
                      <p:cNvPr id="31" name="组合 39"/>
                      <p:cNvGrpSpPr/>
                      <p:nvPr/>
                    </p:nvGrpSpPr>
                    <p:grpSpPr bwMode="auto">
                      <a:xfrm>
                        <a:off x="3157" y="1135"/>
                        <a:ext cx="8988" cy="5359"/>
                        <a:chOff x="3073" y="1178"/>
                        <a:chExt cx="8988" cy="5359"/>
                      </a:xfrm>
                    </p:grpSpPr>
                    <p:grpSp>
                      <p:nvGrpSpPr>
                        <p:cNvPr id="32" name="组合 40"/>
                        <p:cNvGrpSpPr/>
                        <p:nvPr/>
                      </p:nvGrpSpPr>
                      <p:grpSpPr bwMode="auto">
                        <a:xfrm>
                          <a:off x="3073" y="1178"/>
                          <a:ext cx="8988" cy="5359"/>
                          <a:chOff x="3073" y="1178"/>
                          <a:chExt cx="8988" cy="5359"/>
                        </a:xfrm>
                      </p:grpSpPr>
                      <p:sp>
                        <p:nvSpPr>
                          <p:cNvPr id="35" name="圆角矩形 3"/>
                          <p:cNvSpPr>
                            <a:spLocks noChangeArrowheads="1"/>
                          </p:cNvSpPr>
                          <p:nvPr/>
                        </p:nvSpPr>
                        <p:spPr bwMode="auto">
                          <a:xfrm>
                            <a:off x="6526" y="1285"/>
                            <a:ext cx="1459" cy="1093"/>
                          </a:xfrm>
                          <a:prstGeom prst="roundRect">
                            <a:avLst>
                              <a:gd name="adj" fmla="val 16667"/>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Lithium ore</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grpSp>
                        <p:nvGrpSpPr>
                          <p:cNvPr id="36" name="组合 44"/>
                          <p:cNvGrpSpPr/>
                          <p:nvPr/>
                        </p:nvGrpSpPr>
                        <p:grpSpPr bwMode="auto">
                          <a:xfrm>
                            <a:off x="4167" y="2350"/>
                            <a:ext cx="7894" cy="4187"/>
                            <a:chOff x="4167" y="2350"/>
                            <a:chExt cx="7894" cy="4187"/>
                          </a:xfrm>
                        </p:grpSpPr>
                        <p:cxnSp>
                          <p:nvCxnSpPr>
                            <p:cNvPr id="40" name="直接箭头连接符 48"/>
                            <p:cNvCxnSpPr>
                              <a:cxnSpLocks noChangeShapeType="1"/>
                            </p:cNvCxnSpPr>
                            <p:nvPr/>
                          </p:nvCxnSpPr>
                          <p:spPr bwMode="auto">
                            <a:xfrm>
                              <a:off x="4167" y="2378"/>
                              <a:ext cx="0" cy="768"/>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grpSp>
                          <p:nvGrpSpPr>
                            <p:cNvPr id="41" name="组合 49"/>
                            <p:cNvGrpSpPr/>
                            <p:nvPr/>
                          </p:nvGrpSpPr>
                          <p:grpSpPr bwMode="auto">
                            <a:xfrm>
                              <a:off x="4597" y="2350"/>
                              <a:ext cx="3538" cy="776"/>
                              <a:chOff x="4597" y="2350"/>
                              <a:chExt cx="3538" cy="776"/>
                            </a:xfrm>
                          </p:grpSpPr>
                          <p:cxnSp>
                            <p:nvCxnSpPr>
                              <p:cNvPr id="47" name="直接连接符 10"/>
                              <p:cNvCxnSpPr>
                                <a:cxnSpLocks noChangeShapeType="1"/>
                              </p:cNvCxnSpPr>
                              <p:nvPr/>
                            </p:nvCxnSpPr>
                            <p:spPr bwMode="auto">
                              <a:xfrm>
                                <a:off x="4597" y="2611"/>
                                <a:ext cx="1745" cy="0"/>
                              </a:xfrm>
                              <a:prstGeom prst="line">
                                <a:avLst/>
                              </a:prstGeom>
                              <a:noFill/>
                              <a:ln w="34925" algn="ctr">
                                <a:solidFill>
                                  <a:srgbClr val="FF0000"/>
                                </a:solidFill>
                                <a:round/>
                              </a:ln>
                              <a:extLst>
                                <a:ext uri="{909E8E84-426E-40DD-AFC4-6F175D3DCCD1}">
                                  <a14:hiddenFill xmlns:a14="http://schemas.microsoft.com/office/drawing/2010/main">
                                    <a:noFill/>
                                  </a14:hiddenFill>
                                </a:ext>
                              </a:extLst>
                            </p:spPr>
                          </p:cxnSp>
                          <p:cxnSp>
                            <p:nvCxnSpPr>
                              <p:cNvPr id="48" name="直接箭头连接符 56"/>
                              <p:cNvCxnSpPr>
                                <a:cxnSpLocks noChangeShapeType="1"/>
                              </p:cNvCxnSpPr>
                              <p:nvPr/>
                            </p:nvCxnSpPr>
                            <p:spPr bwMode="auto">
                              <a:xfrm>
                                <a:off x="6342" y="2358"/>
                                <a:ext cx="0" cy="768"/>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49" name="直接箭头连接符 57"/>
                              <p:cNvCxnSpPr>
                                <a:cxnSpLocks noChangeShapeType="1"/>
                              </p:cNvCxnSpPr>
                              <p:nvPr/>
                            </p:nvCxnSpPr>
                            <p:spPr bwMode="auto">
                              <a:xfrm>
                                <a:off x="8135" y="2350"/>
                                <a:ext cx="0" cy="768"/>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grpSp>
                        <p:cxnSp>
                          <p:nvCxnSpPr>
                            <p:cNvPr id="42" name="直接箭头连接符 50"/>
                            <p:cNvCxnSpPr>
                              <a:cxnSpLocks noChangeShapeType="1"/>
                            </p:cNvCxnSpPr>
                            <p:nvPr/>
                          </p:nvCxnSpPr>
                          <p:spPr bwMode="auto">
                            <a:xfrm>
                              <a:off x="8135" y="4050"/>
                              <a:ext cx="0" cy="768"/>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43" name="直接箭头连接符 51"/>
                            <p:cNvCxnSpPr>
                              <a:cxnSpLocks noChangeShapeType="1"/>
                            </p:cNvCxnSpPr>
                            <p:nvPr/>
                          </p:nvCxnSpPr>
                          <p:spPr bwMode="auto">
                            <a:xfrm>
                              <a:off x="8135" y="5742"/>
                              <a:ext cx="0" cy="768"/>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44" name="直接箭头连接符 52"/>
                            <p:cNvCxnSpPr>
                              <a:cxnSpLocks noChangeShapeType="1"/>
                            </p:cNvCxnSpPr>
                            <p:nvPr/>
                          </p:nvCxnSpPr>
                          <p:spPr bwMode="auto">
                            <a:xfrm flipH="1">
                              <a:off x="6283" y="6126"/>
                              <a:ext cx="14" cy="411"/>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45" name="直接箭头连接符 53"/>
                            <p:cNvCxnSpPr>
                              <a:cxnSpLocks noChangeShapeType="1"/>
                            </p:cNvCxnSpPr>
                            <p:nvPr/>
                          </p:nvCxnSpPr>
                          <p:spPr bwMode="auto">
                            <a:xfrm flipH="1">
                              <a:off x="9978" y="6126"/>
                              <a:ext cx="14" cy="411"/>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46" name="直接箭头连接符 54"/>
                            <p:cNvCxnSpPr>
                              <a:cxnSpLocks noChangeShapeType="1"/>
                            </p:cNvCxnSpPr>
                            <p:nvPr/>
                          </p:nvCxnSpPr>
                          <p:spPr bwMode="auto">
                            <a:xfrm>
                              <a:off x="12061" y="6077"/>
                              <a:ext cx="0" cy="433"/>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grpSp>
                      <p:grpSp>
                        <p:nvGrpSpPr>
                          <p:cNvPr id="37" name="组合 45"/>
                          <p:cNvGrpSpPr/>
                          <p:nvPr/>
                        </p:nvGrpSpPr>
                        <p:grpSpPr bwMode="auto">
                          <a:xfrm>
                            <a:off x="3073" y="1178"/>
                            <a:ext cx="6696" cy="1433"/>
                            <a:chOff x="3073" y="1178"/>
                            <a:chExt cx="6696" cy="1433"/>
                          </a:xfrm>
                        </p:grpSpPr>
                        <p:sp>
                          <p:nvSpPr>
                            <p:cNvPr id="38" name="圆角矩形 3"/>
                            <p:cNvSpPr>
                              <a:spLocks noChangeArrowheads="1"/>
                            </p:cNvSpPr>
                            <p:nvPr/>
                          </p:nvSpPr>
                          <p:spPr bwMode="auto">
                            <a:xfrm>
                              <a:off x="3073" y="1178"/>
                              <a:ext cx="3208" cy="1433"/>
                            </a:xfrm>
                            <a:prstGeom prst="roundRect">
                              <a:avLst>
                                <a:gd name="adj" fmla="val 16667"/>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Nickel, manganese, cobalt and other mineral resources</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sp>
                          <p:nvSpPr>
                            <p:cNvPr id="39" name="圆角矩形 3"/>
                            <p:cNvSpPr>
                              <a:spLocks noChangeArrowheads="1"/>
                            </p:cNvSpPr>
                            <p:nvPr/>
                          </p:nvSpPr>
                          <p:spPr bwMode="auto">
                            <a:xfrm>
                              <a:off x="8134" y="1286"/>
                              <a:ext cx="1635" cy="1092"/>
                            </a:xfrm>
                            <a:prstGeom prst="roundRect">
                              <a:avLst>
                                <a:gd name="adj" fmla="val 16667"/>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Graphite ore</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grpSp>
                    </p:grpSp>
                    <p:cxnSp>
                      <p:nvCxnSpPr>
                        <p:cNvPr id="33" name="直接箭头连接符 41"/>
                        <p:cNvCxnSpPr>
                          <a:cxnSpLocks noChangeShapeType="1"/>
                        </p:cNvCxnSpPr>
                        <p:nvPr/>
                      </p:nvCxnSpPr>
                      <p:spPr bwMode="auto">
                        <a:xfrm>
                          <a:off x="4109" y="6057"/>
                          <a:ext cx="0" cy="472"/>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34" name="直接箭头连接符 42"/>
                        <p:cNvCxnSpPr>
                          <a:cxnSpLocks noChangeShapeType="1"/>
                        </p:cNvCxnSpPr>
                        <p:nvPr/>
                      </p:nvCxnSpPr>
                      <p:spPr bwMode="auto">
                        <a:xfrm>
                          <a:off x="4616" y="2611"/>
                          <a:ext cx="0" cy="472"/>
                        </a:xfrm>
                        <a:prstGeom prst="straightConnector1">
                          <a:avLst/>
                        </a:prstGeom>
                        <a:noFill/>
                        <a:ln w="34925" algn="ctr">
                          <a:solidFill>
                            <a:srgbClr val="FF0000"/>
                          </a:solidFill>
                          <a:round/>
                          <a:tailEnd type="arrow" w="med" len="med"/>
                        </a:ln>
                        <a:extLst>
                          <a:ext uri="{909E8E84-426E-40DD-AFC4-6F175D3DCCD1}">
                            <a14:hiddenFill xmlns:a14="http://schemas.microsoft.com/office/drawing/2010/main">
                              <a:noFill/>
                            </a14:hiddenFill>
                          </a:ext>
                        </a:extLst>
                      </p:spPr>
                    </p:cxnSp>
                  </p:grpSp>
                </p:grpSp>
              </p:grpSp>
              <p:grpSp>
                <p:nvGrpSpPr>
                  <p:cNvPr id="20" name="组合 28"/>
                  <p:cNvGrpSpPr/>
                  <p:nvPr/>
                </p:nvGrpSpPr>
                <p:grpSpPr bwMode="auto">
                  <a:xfrm>
                    <a:off x="3099" y="6156"/>
                    <a:ext cx="9984" cy="1403"/>
                    <a:chOff x="2873" y="6495"/>
                    <a:chExt cx="9984" cy="1403"/>
                  </a:xfrm>
                </p:grpSpPr>
                <p:sp>
                  <p:nvSpPr>
                    <p:cNvPr id="21" name="圆角矩形 45"/>
                    <p:cNvSpPr>
                      <a:spLocks noChangeArrowheads="1"/>
                    </p:cNvSpPr>
                    <p:nvPr/>
                  </p:nvSpPr>
                  <p:spPr bwMode="auto">
                    <a:xfrm>
                      <a:off x="2873" y="6796"/>
                      <a:ext cx="2566" cy="1102"/>
                    </a:xfrm>
                    <a:prstGeom prst="roundRect">
                      <a:avLst>
                        <a:gd name="adj" fmla="val 16667"/>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en-US" altLang="zh-CN"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phone and other digital products</a:t>
                      </a:r>
                    </a:p>
                  </p:txBody>
                </p:sp>
                <p:sp>
                  <p:nvSpPr>
                    <p:cNvPr id="22" name="圆角矩形 46"/>
                    <p:cNvSpPr>
                      <a:spLocks noChangeArrowheads="1"/>
                    </p:cNvSpPr>
                    <p:nvPr/>
                  </p:nvSpPr>
                  <p:spPr bwMode="auto">
                    <a:xfrm>
                      <a:off x="5549" y="6796"/>
                      <a:ext cx="1595" cy="904"/>
                    </a:xfrm>
                    <a:prstGeom prst="roundRect">
                      <a:avLst>
                        <a:gd name="adj" fmla="val 16667"/>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electromotion </a:t>
                      </a:r>
                    </a:p>
                  </p:txBody>
                </p:sp>
                <p:sp>
                  <p:nvSpPr>
                    <p:cNvPr id="23" name="圆角矩形 47"/>
                    <p:cNvSpPr>
                      <a:spLocks noChangeArrowheads="1"/>
                    </p:cNvSpPr>
                    <p:nvPr/>
                  </p:nvSpPr>
                  <p:spPr bwMode="auto">
                    <a:xfrm>
                      <a:off x="7282" y="6774"/>
                      <a:ext cx="1916" cy="926"/>
                    </a:xfrm>
                    <a:prstGeom prst="roundRect">
                      <a:avLst>
                        <a:gd name="adj" fmla="val 16667"/>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electrotachyscope</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sp>
                  <p:nvSpPr>
                    <p:cNvPr id="24" name="圆角矩形 48"/>
                    <p:cNvSpPr>
                      <a:spLocks noChangeArrowheads="1"/>
                    </p:cNvSpPr>
                    <p:nvPr/>
                  </p:nvSpPr>
                  <p:spPr bwMode="auto">
                    <a:xfrm>
                      <a:off x="9308" y="6495"/>
                      <a:ext cx="1818" cy="1402"/>
                    </a:xfrm>
                    <a:prstGeom prst="roundRect">
                      <a:avLst>
                        <a:gd name="adj" fmla="val 16667"/>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New energy vehicle</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sp>
                  <p:nvSpPr>
                    <p:cNvPr id="25" name="圆角矩形 49"/>
                    <p:cNvSpPr>
                      <a:spLocks noChangeArrowheads="1"/>
                    </p:cNvSpPr>
                    <p:nvPr/>
                  </p:nvSpPr>
                  <p:spPr bwMode="auto">
                    <a:xfrm>
                      <a:off x="11185" y="6496"/>
                      <a:ext cx="1672" cy="1401"/>
                    </a:xfrm>
                    <a:prstGeom prst="roundRect">
                      <a:avLst>
                        <a:gd name="adj" fmla="val 16667"/>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Energy storage system</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grpSp>
            </p:grpSp>
          </p:grpSp>
          <p:grpSp>
            <p:nvGrpSpPr>
              <p:cNvPr id="10" name="组合 18"/>
              <p:cNvGrpSpPr/>
              <p:nvPr/>
            </p:nvGrpSpPr>
            <p:grpSpPr bwMode="auto">
              <a:xfrm>
                <a:off x="-45" y="1247"/>
                <a:ext cx="3637" cy="6251"/>
                <a:chOff x="-45" y="1247"/>
                <a:chExt cx="3637" cy="6251"/>
              </a:xfrm>
            </p:grpSpPr>
            <p:sp>
              <p:nvSpPr>
                <p:cNvPr id="11" name="圆角矩形 3"/>
                <p:cNvSpPr>
                  <a:spLocks noChangeArrowheads="1"/>
                </p:cNvSpPr>
                <p:nvPr/>
              </p:nvSpPr>
              <p:spPr bwMode="auto">
                <a:xfrm>
                  <a:off x="-44" y="1247"/>
                  <a:ext cx="2840" cy="1091"/>
                </a:xfrm>
                <a:prstGeom prst="roundRect">
                  <a:avLst>
                    <a:gd name="adj" fmla="val 16667"/>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sym typeface="+mn-ea"/>
                    </a:rPr>
                    <a:t>Upstream: </a:t>
                  </a:r>
                </a:p>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sym typeface="+mn-ea"/>
                    </a:rPr>
                    <a:t>raw materials</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sym typeface="+mn-ea"/>
                  </a:endParaRPr>
                </a:p>
              </p:txBody>
            </p:sp>
            <p:sp>
              <p:nvSpPr>
                <p:cNvPr id="12" name="燕尾形箭头 22"/>
                <p:cNvSpPr/>
                <p:nvPr/>
              </p:nvSpPr>
              <p:spPr>
                <a:xfrm>
                  <a:off x="2802" y="1554"/>
                  <a:ext cx="703" cy="486"/>
                </a:xfrm>
                <a:prstGeom prst="notchedRightArrow">
                  <a:avLst/>
                </a:prstGeom>
                <a:solidFill>
                  <a:schemeClr val="accent2">
                    <a:lumMod val="40000"/>
                    <a:lumOff val="60000"/>
                  </a:schemeClr>
                </a:solidFill>
                <a:ln>
                  <a:solidFill>
                    <a:srgbClr val="C0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72570" tIns="36284" rIns="72570" bIns="36284"/>
                <a:lstStyle/>
                <a:p>
                  <a:pPr algn="ctr" defTabSz="914400">
                    <a:defRPr/>
                  </a:pPr>
                  <a:endParaRPr lang="zh-CN" altLang="en-US" sz="1600">
                    <a:solidFill>
                      <a:schemeClr val="tx1"/>
                    </a:solidFill>
                    <a:latin typeface="黑体" panose="02010609060101010101" pitchFamily="49" charset="-122"/>
                    <a:ea typeface="黑体" panose="02010609060101010101" pitchFamily="49" charset="-122"/>
                  </a:endParaRPr>
                </a:p>
              </p:txBody>
            </p:sp>
            <p:sp>
              <p:nvSpPr>
                <p:cNvPr id="13" name="燕尾形箭头 23"/>
                <p:cNvSpPr/>
                <p:nvPr/>
              </p:nvSpPr>
              <p:spPr>
                <a:xfrm>
                  <a:off x="2889" y="3288"/>
                  <a:ext cx="703" cy="486"/>
                </a:xfrm>
                <a:prstGeom prst="notchedRightArrow">
                  <a:avLst/>
                </a:prstGeom>
                <a:solidFill>
                  <a:schemeClr val="accent2">
                    <a:lumMod val="40000"/>
                    <a:lumOff val="60000"/>
                  </a:schemeClr>
                </a:solidFill>
                <a:ln>
                  <a:solidFill>
                    <a:srgbClr val="C0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72570" tIns="36284" rIns="72570" bIns="36284"/>
                <a:lstStyle/>
                <a:p>
                  <a:pPr algn="ctr" defTabSz="914400">
                    <a:defRPr/>
                  </a:pPr>
                  <a:endParaRPr lang="zh-CN" altLang="en-US" sz="1600">
                    <a:solidFill>
                      <a:schemeClr val="tx1"/>
                    </a:solidFill>
                    <a:latin typeface="黑体" panose="02010609060101010101" pitchFamily="49" charset="-122"/>
                    <a:ea typeface="黑体" panose="02010609060101010101" pitchFamily="49" charset="-122"/>
                  </a:endParaRPr>
                </a:p>
              </p:txBody>
            </p:sp>
            <p:sp>
              <p:nvSpPr>
                <p:cNvPr id="14" name="燕尾形箭头 24"/>
                <p:cNvSpPr/>
                <p:nvPr/>
              </p:nvSpPr>
              <p:spPr>
                <a:xfrm>
                  <a:off x="2802" y="6605"/>
                  <a:ext cx="644" cy="486"/>
                </a:xfrm>
                <a:prstGeom prst="notchedRightArrow">
                  <a:avLst/>
                </a:prstGeom>
                <a:solidFill>
                  <a:schemeClr val="accent2">
                    <a:lumMod val="40000"/>
                    <a:lumOff val="60000"/>
                  </a:schemeClr>
                </a:solidFill>
                <a:ln>
                  <a:solidFill>
                    <a:srgbClr val="C0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72570" tIns="36284" rIns="72570" bIns="36284"/>
                <a:lstStyle/>
                <a:p>
                  <a:pPr algn="ctr" defTabSz="914400">
                    <a:defRPr/>
                  </a:pPr>
                  <a:endParaRPr lang="zh-CN" altLang="en-US" sz="1600">
                    <a:solidFill>
                      <a:schemeClr val="tx1"/>
                    </a:solidFill>
                    <a:latin typeface="黑体" panose="02010609060101010101" pitchFamily="49" charset="-122"/>
                    <a:ea typeface="黑体" panose="02010609060101010101" pitchFamily="49" charset="-122"/>
                  </a:endParaRPr>
                </a:p>
              </p:txBody>
            </p:sp>
            <p:sp>
              <p:nvSpPr>
                <p:cNvPr id="15" name="圆角矩形 3"/>
                <p:cNvSpPr>
                  <a:spLocks noChangeArrowheads="1"/>
                </p:cNvSpPr>
                <p:nvPr/>
              </p:nvSpPr>
              <p:spPr bwMode="auto">
                <a:xfrm>
                  <a:off x="-45" y="3059"/>
                  <a:ext cx="2841" cy="1596"/>
                </a:xfrm>
                <a:prstGeom prst="roundRect">
                  <a:avLst>
                    <a:gd name="adj" fmla="val 16667"/>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Middle reaches: core material</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sp>
              <p:nvSpPr>
                <p:cNvPr id="16" name="圆角矩形 3"/>
                <p:cNvSpPr>
                  <a:spLocks noChangeArrowheads="1"/>
                </p:cNvSpPr>
                <p:nvPr/>
              </p:nvSpPr>
              <p:spPr bwMode="auto">
                <a:xfrm>
                  <a:off x="-44" y="6375"/>
                  <a:ext cx="2840" cy="1123"/>
                </a:xfrm>
                <a:prstGeom prst="roundRect">
                  <a:avLst>
                    <a:gd name="adj" fmla="val 16667"/>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a:defRPr/>
                  </a:pPr>
                  <a:r>
                    <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rPr>
                    <a:t>Downstream: application</a:t>
                  </a:r>
                </a:p>
                <a:p>
                  <a:pPr algn="ctr">
                    <a:defRPr/>
                  </a:pPr>
                  <a:endParaRPr lang="zh-CN" altLang="en-US" sz="1600" b="1" kern="0" dirty="0">
                    <a:solidFill>
                      <a:sysClr val="window" lastClr="FFFFFF"/>
                    </a:solidFill>
                    <a:effectLst>
                      <a:outerShdw blurRad="50800" dist="50800" dir="5400000" algn="ctr" rotWithShape="0">
                        <a:srgbClr val="000000">
                          <a:alpha val="69000"/>
                        </a:srgbClr>
                      </a:outerShdw>
                    </a:effectLst>
                    <a:latin typeface="黑体" panose="02010609060101010101" pitchFamily="49" charset="-122"/>
                    <a:ea typeface="黑体" panose="02010609060101010101" pitchFamily="49" charset="-122"/>
                    <a:cs typeface="+mn-cs"/>
                  </a:endParaRPr>
                </a:p>
              </p:txBody>
            </p:sp>
          </p:grpSp>
        </p:grpSp>
      </p:grpSp>
      <p:sp>
        <p:nvSpPr>
          <p:cNvPr id="62" name="矩形 61"/>
          <p:cNvSpPr/>
          <p:nvPr/>
        </p:nvSpPr>
        <p:spPr>
          <a:xfrm>
            <a:off x="2426335" y="1416050"/>
            <a:ext cx="7060565" cy="829945"/>
          </a:xfrm>
          <a:prstGeom prst="rect">
            <a:avLst/>
          </a:prstGeom>
        </p:spPr>
        <p:txBody>
          <a:bodyPr wrap="square">
            <a:spAutoFit/>
          </a:bodyPr>
          <a:lstStyle/>
          <a:p>
            <a:pPr algn="ctr">
              <a:defRPr/>
            </a:pPr>
            <a:r>
              <a:rPr lang="zh-CN" alt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j-cs"/>
                <a:sym typeface="+mn-ea"/>
              </a:rPr>
              <a:t>lithium ion battery material industry chain</a:t>
            </a:r>
          </a:p>
          <a:p>
            <a:pPr algn="ctr">
              <a:defRPr/>
            </a:pPr>
            <a:endParaRPr lang="zh-CN" alt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j-cs"/>
              <a:sym typeface="+mn-ea"/>
            </a:endParaRPr>
          </a:p>
        </p:txBody>
      </p:sp>
      <p:sp>
        <p:nvSpPr>
          <p:cNvPr id="65" name="Text Box 6"/>
          <p:cNvSpPr txBox="1">
            <a:spLocks noChangeArrowheads="1"/>
          </p:cNvSpPr>
          <p:nvPr/>
        </p:nvSpPr>
        <p:spPr bwMode="auto">
          <a:xfrm>
            <a:off x="3286895" y="100883"/>
            <a:ext cx="8387302" cy="338554"/>
          </a:xfrm>
          <a:prstGeom prst="rect">
            <a:avLst/>
          </a:prstGeom>
          <a:noFill/>
          <a:ln w="9525">
            <a:noFill/>
            <a:miter lim="800000"/>
          </a:ln>
        </p:spPr>
        <p:txBody>
          <a:bodyPr wrap="square">
            <a:spAutoFit/>
          </a:bodyPr>
          <a:lstStyle/>
          <a:p>
            <a:pPr eaLnBrk="0" hangingPunct="0">
              <a:spcBef>
                <a:spcPct val="0"/>
              </a:spcBef>
            </a:pP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1.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基本概念 </a:t>
            </a:r>
            <a:r>
              <a:rPr lang="en-US" altLang="zh-CN" sz="1600" b="1" dirty="0">
                <a:solidFill>
                  <a:schemeClr val="tx2">
                    <a:lumMod val="75000"/>
                  </a:schemeClr>
                </a:solidFill>
                <a:latin typeface="微软雅黑" panose="020B0503020204020204" pitchFamily="34" charset="-122"/>
                <a:ea typeface="微软雅黑" panose="020B0503020204020204" pitchFamily="34" charset="-122"/>
              </a:rPr>
              <a:t>2. </a:t>
            </a: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关键技术路线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3.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磷酸铁锂优势</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4.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电性能及安全性能 </a:t>
            </a:r>
            <a:r>
              <a:rPr lang="en-US" altLang="zh-CN" sz="1600" b="1" dirty="0">
                <a:solidFill>
                  <a:schemeClr val="bg1">
                    <a:lumMod val="75000"/>
                  </a:schemeClr>
                </a:solidFill>
                <a:latin typeface="微软雅黑" panose="020B0503020204020204" pitchFamily="34" charset="-122"/>
                <a:ea typeface="微软雅黑" panose="020B0503020204020204" pitchFamily="34" charset="-122"/>
              </a:rPr>
              <a:t>5. </a:t>
            </a:r>
            <a:r>
              <a:rPr lang="zh-CN" altLang="en-US" sz="1600" b="1" dirty="0">
                <a:solidFill>
                  <a:schemeClr val="bg1">
                    <a:lumMod val="75000"/>
                  </a:schemeClr>
                </a:solidFill>
                <a:latin typeface="微软雅黑" panose="020B0503020204020204" pitchFamily="34" charset="-122"/>
                <a:ea typeface="微软雅黑" panose="020B0503020204020204" pitchFamily="34" charset="-122"/>
              </a:rPr>
              <a:t>未来发展趋势及应用</a:t>
            </a:r>
          </a:p>
        </p:txBody>
      </p:sp>
      <p:pic>
        <p:nvPicPr>
          <p:cNvPr id="63" name="图片 62" descr="b89932edc99e2524e893659d3b7843f.jpg"/>
          <p:cNvPicPr>
            <a:picLocks noChangeAspect="1"/>
          </p:cNvPicPr>
          <p:nvPr/>
        </p:nvPicPr>
        <p:blipFill>
          <a:blip r:embed="rId4" cstate="print"/>
          <a:stretch>
            <a:fillRect/>
          </a:stretch>
        </p:blipFill>
        <p:spPr>
          <a:xfrm>
            <a:off x="9695606" y="548680"/>
            <a:ext cx="2141378" cy="144016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d8241fd3-5c55-4067-b049-938ad79087e9}"/>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fc9a021b-d1e0-4a32-88f6-56ddc08981eb}"/>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01328446-010b-4c40-a163-fed91b318e27}"/>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bf448da9-199a-45f6-9426-4e5c4d6cab93}"/>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ec49dc63-ff8a-4710-8477-dc91acb66b33}"/>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c20260d5-01c2-42d9-be46-fc8f61fbfa4a}"/>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d44d7637-f855-4968-a84d-7c86dad24713}"/>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22656825-18ff-4178-84ca-1f71c4423181}"/>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128ca2c8-999a-4480-aa0e-3e3e6be60ca6}"/>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1c99e780-1107-4242-b536-ff8da7a012bc}"/>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d357c0b4-fefc-4e15-bc7b-a90fcc9d6d9c}"/>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d357c0b4-fefc-4e15-bc7b-a90fcc9d6d9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43616</Words>
  <Application>Microsoft Office PowerPoint</Application>
  <PresentationFormat>Custom</PresentationFormat>
  <Paragraphs>2600</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主题​​</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discharge curves of positive active substances: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LUJIANG</dc:creator>
  <cp:lastModifiedBy>Unknown User</cp:lastModifiedBy>
  <cp:revision>1149</cp:revision>
  <cp:lastPrinted>2017-11-27T00:16:00Z</cp:lastPrinted>
  <dcterms:created xsi:type="dcterms:W3CDTF">2016-11-25T12:57:00Z</dcterms:created>
  <dcterms:modified xsi:type="dcterms:W3CDTF">2019-12-26T09:49:43Z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2052-11.1.0.9209</vt:lpwstr>
  </property>
</Properties>
</file>